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56" r:id="rId3"/>
    <p:sldId id="292" r:id="rId4"/>
    <p:sldId id="293" r:id="rId5"/>
    <p:sldId id="272" r:id="rId6"/>
    <p:sldId id="294" r:id="rId7"/>
    <p:sldId id="275" r:id="rId8"/>
    <p:sldId id="273" r:id="rId9"/>
    <p:sldId id="277" r:id="rId10"/>
    <p:sldId id="286" r:id="rId11"/>
    <p:sldId id="298" r:id="rId12"/>
    <p:sldId id="299" r:id="rId13"/>
    <p:sldId id="281" r:id="rId14"/>
    <p:sldId id="296" r:id="rId15"/>
    <p:sldId id="297" r:id="rId16"/>
    <p:sldId id="290" r:id="rId17"/>
    <p:sldId id="295" r:id="rId18"/>
    <p:sldId id="283" r:id="rId19"/>
    <p:sldId id="268" r:id="rId20"/>
    <p:sldId id="285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0F0"/>
    <a:srgbClr val="08323A"/>
    <a:srgbClr val="0B424D"/>
    <a:srgbClr val="0E515E"/>
    <a:srgbClr val="003231"/>
    <a:srgbClr val="003B3A"/>
    <a:srgbClr val="006666"/>
    <a:srgbClr val="063638"/>
    <a:srgbClr val="0066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2" d="100"/>
          <a:sy n="72" d="100"/>
        </p:scale>
        <p:origin x="-2034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55B6B0-AF47-4B1B-91CD-5C25CBC878F0}" type="doc">
      <dgm:prSet loTypeId="urn:microsoft.com/office/officeart/2009/3/layout/OpposingIdeas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k-SK"/>
        </a:p>
      </dgm:t>
    </dgm:pt>
    <dgm:pt modelId="{C8F4B5AA-B45B-480B-80D1-73E54E1FC452}">
      <dgm:prSet phldrT="[Text]" custT="1"/>
      <dgm:spPr/>
      <dgm:t>
        <a:bodyPr/>
        <a:lstStyle/>
        <a:p>
          <a:endParaRPr lang="sk-SK" sz="1200" dirty="0" smtClean="0"/>
        </a:p>
        <a:p>
          <a:r>
            <a:rPr lang="sk-SK" sz="1200" b="1" dirty="0" smtClean="0">
              <a:solidFill>
                <a:schemeClr val="bg1"/>
              </a:solidFill>
            </a:rPr>
            <a:t>Horizont 2020 projekt</a:t>
          </a:r>
        </a:p>
        <a:p>
          <a:endParaRPr lang="sk-SK" sz="1200" dirty="0" smtClean="0">
            <a:solidFill>
              <a:schemeClr val="bg1"/>
            </a:solidFill>
          </a:endParaRPr>
        </a:p>
        <a:p>
          <a:r>
            <a:rPr lang="sk-SK" sz="1200" dirty="0" smtClean="0">
              <a:solidFill>
                <a:schemeClr val="bg1"/>
              </a:solidFill>
            </a:rPr>
            <a:t>Podaný v rámci výzvy na predkladanie projektov</a:t>
          </a:r>
        </a:p>
        <a:p>
          <a:r>
            <a:rPr lang="sk-SK" sz="1200" dirty="0" smtClean="0">
              <a:solidFill>
                <a:schemeClr val="bg1"/>
              </a:solidFill>
            </a:rPr>
            <a:t>Oprávnené náklady (personálne náklady na výskumníkov, spotrebný materiál)</a:t>
          </a:r>
        </a:p>
        <a:p>
          <a:r>
            <a:rPr lang="sk-SK" sz="1200" b="1" dirty="0" smtClean="0">
              <a:solidFill>
                <a:schemeClr val="bg1"/>
              </a:solidFill>
            </a:rPr>
            <a:t>Rozpočet </a:t>
          </a:r>
          <a:r>
            <a:rPr lang="sk-SK" sz="1200" dirty="0" smtClean="0">
              <a:solidFill>
                <a:schemeClr val="bg1"/>
              </a:solidFill>
            </a:rPr>
            <a:t>(napr. 70% z Horizontu, 30% zo zdrojov žiadateľa – ale nie pokryté zo štrukturálnych fondov)</a:t>
          </a:r>
        </a:p>
        <a:p>
          <a:endParaRPr lang="sk-SK" sz="1200" dirty="0" smtClean="0"/>
        </a:p>
        <a:p>
          <a:endParaRPr lang="sk-SK" sz="1200" dirty="0" smtClean="0"/>
        </a:p>
        <a:p>
          <a:endParaRPr lang="sk-SK" sz="1200" dirty="0" smtClean="0"/>
        </a:p>
        <a:p>
          <a:endParaRPr lang="sk-SK" sz="1200" dirty="0"/>
        </a:p>
      </dgm:t>
    </dgm:pt>
    <dgm:pt modelId="{FC083A6A-E768-40A8-B8D7-1FD2F8A42597}" type="parTrans" cxnId="{A7B804DC-B0BE-40FA-B64B-DF7EF9CEFF07}">
      <dgm:prSet/>
      <dgm:spPr/>
      <dgm:t>
        <a:bodyPr/>
        <a:lstStyle/>
        <a:p>
          <a:endParaRPr lang="sk-SK"/>
        </a:p>
      </dgm:t>
    </dgm:pt>
    <dgm:pt modelId="{90621757-AC78-4C73-9152-0097DA71E931}" type="sibTrans" cxnId="{A7B804DC-B0BE-40FA-B64B-DF7EF9CEFF07}">
      <dgm:prSet/>
      <dgm:spPr/>
      <dgm:t>
        <a:bodyPr/>
        <a:lstStyle/>
        <a:p>
          <a:endParaRPr lang="sk-SK"/>
        </a:p>
      </dgm:t>
    </dgm:pt>
    <dgm:pt modelId="{6BD84884-405D-4564-A868-D118C9AC5FA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pPr algn="l"/>
          <a:r>
            <a:rPr lang="sk-SK" b="1" dirty="0" smtClean="0"/>
            <a:t>ŠTRUKTURÁLNE FONDY EU</a:t>
          </a:r>
          <a:endParaRPr lang="sk-SK" b="1" dirty="0"/>
        </a:p>
      </dgm:t>
    </dgm:pt>
    <dgm:pt modelId="{91CCE56A-F55F-42DF-80B8-A7CB59890E64}" type="parTrans" cxnId="{7A102EE6-C6C0-43F1-9C98-63E3BA6A9FC2}">
      <dgm:prSet/>
      <dgm:spPr/>
      <dgm:t>
        <a:bodyPr/>
        <a:lstStyle/>
        <a:p>
          <a:endParaRPr lang="sk-SK"/>
        </a:p>
      </dgm:t>
    </dgm:pt>
    <dgm:pt modelId="{0DD03990-3D10-4939-966C-02F48F7D314E}" type="sibTrans" cxnId="{7A102EE6-C6C0-43F1-9C98-63E3BA6A9FC2}">
      <dgm:prSet/>
      <dgm:spPr/>
      <dgm:t>
        <a:bodyPr/>
        <a:lstStyle/>
        <a:p>
          <a:endParaRPr lang="sk-SK"/>
        </a:p>
      </dgm:t>
    </dgm:pt>
    <dgm:pt modelId="{2D1D2553-7984-4D78-8627-395FA1640EB8}">
      <dgm:prSet phldrT="[Text]" custT="1"/>
      <dgm:spPr>
        <a:solidFill>
          <a:schemeClr val="bg2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endParaRPr lang="sk-SK" sz="1200" dirty="0" smtClean="0"/>
        </a:p>
        <a:p>
          <a:r>
            <a:rPr lang="sk-SK" sz="1200" b="1" dirty="0" smtClean="0">
              <a:solidFill>
                <a:schemeClr val="bg1"/>
              </a:solidFill>
            </a:rPr>
            <a:t>Podpora zo štrukturálnych fondov</a:t>
          </a:r>
        </a:p>
        <a:p>
          <a:endParaRPr lang="sk-SK" sz="1200" b="1" dirty="0" smtClean="0">
            <a:solidFill>
              <a:schemeClr val="bg1"/>
            </a:solidFill>
          </a:endParaRPr>
        </a:p>
        <a:p>
          <a:r>
            <a:rPr lang="sk-SK" sz="1200" b="1" dirty="0" smtClean="0">
              <a:solidFill>
                <a:schemeClr val="bg1"/>
              </a:solidFill>
            </a:rPr>
            <a:t>Oprávnené náklady:</a:t>
          </a:r>
        </a:p>
        <a:p>
          <a:r>
            <a:rPr lang="sk-SK" sz="1200" b="0" dirty="0" smtClean="0">
              <a:solidFill>
                <a:schemeClr val="bg1"/>
              </a:solidFill>
            </a:rPr>
            <a:t>- nákup výskumného vybavenia a infraštruktúry</a:t>
          </a:r>
        </a:p>
        <a:p>
          <a:r>
            <a:rPr lang="sk-SK" sz="1200" b="0" dirty="0" smtClean="0">
              <a:solidFill>
                <a:schemeClr val="bg1"/>
              </a:solidFill>
            </a:rPr>
            <a:t>- tréning a školenia pre výskumníkov v oblasti podnikateľských zručností</a:t>
          </a:r>
        </a:p>
        <a:p>
          <a:r>
            <a:rPr lang="sk-SK" sz="1200" b="1" dirty="0" smtClean="0">
              <a:solidFill>
                <a:schemeClr val="bg1"/>
              </a:solidFill>
            </a:rPr>
            <a:t>Rozpočet </a:t>
          </a:r>
          <a:r>
            <a:rPr lang="sk-SK" sz="1200" b="0" dirty="0" smtClean="0">
              <a:solidFill>
                <a:schemeClr val="bg1"/>
              </a:solidFill>
            </a:rPr>
            <a:t>(pokrytý zo štrukturálnych fondov z rôznych operačných programov + </a:t>
          </a:r>
          <a:r>
            <a:rPr lang="sk-SK" sz="1200" b="0" dirty="0" err="1" smtClean="0">
              <a:solidFill>
                <a:schemeClr val="bg1"/>
              </a:solidFill>
            </a:rPr>
            <a:t>kofinancovanie</a:t>
          </a:r>
          <a:r>
            <a:rPr lang="sk-SK" sz="1200" b="0" dirty="0" smtClean="0">
              <a:solidFill>
                <a:schemeClr val="bg1"/>
              </a:solidFill>
            </a:rPr>
            <a:t> z verejných a súkromných zdrojov)</a:t>
          </a:r>
        </a:p>
        <a:p>
          <a:endParaRPr lang="sk-SK" sz="1200" dirty="0"/>
        </a:p>
      </dgm:t>
    </dgm:pt>
    <dgm:pt modelId="{CC744140-B4E9-48C1-BA31-F4DA38215452}" type="parTrans" cxnId="{E72AFD9F-4212-4E28-A5AF-1177AC58F761}">
      <dgm:prSet/>
      <dgm:spPr/>
      <dgm:t>
        <a:bodyPr/>
        <a:lstStyle/>
        <a:p>
          <a:endParaRPr lang="sk-SK"/>
        </a:p>
      </dgm:t>
    </dgm:pt>
    <dgm:pt modelId="{870B9BA2-7A80-46D2-AE69-F5835FE88B20}" type="sibTrans" cxnId="{E72AFD9F-4212-4E28-A5AF-1177AC58F761}">
      <dgm:prSet/>
      <dgm:spPr/>
      <dgm:t>
        <a:bodyPr/>
        <a:lstStyle/>
        <a:p>
          <a:endParaRPr lang="sk-SK"/>
        </a:p>
      </dgm:t>
    </dgm:pt>
    <dgm:pt modelId="{F91198DA-2988-4902-9AA9-608078AFBA82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pPr algn="l"/>
          <a:r>
            <a:rPr lang="sk-SK" b="1" dirty="0" smtClean="0"/>
            <a:t>HORIZONT 2020</a:t>
          </a:r>
          <a:endParaRPr lang="sk-SK" b="1" dirty="0"/>
        </a:p>
      </dgm:t>
    </dgm:pt>
    <dgm:pt modelId="{013BF2FB-F02A-4272-915A-B98F6155C9E0}" type="sibTrans" cxnId="{D7B7AD56-9BD4-45C0-9B31-48F44778CFE5}">
      <dgm:prSet/>
      <dgm:spPr/>
      <dgm:t>
        <a:bodyPr/>
        <a:lstStyle/>
        <a:p>
          <a:endParaRPr lang="sk-SK"/>
        </a:p>
      </dgm:t>
    </dgm:pt>
    <dgm:pt modelId="{284FBDDE-0448-4ACC-BFF0-46275F607DAB}" type="parTrans" cxnId="{D7B7AD56-9BD4-45C0-9B31-48F44778CFE5}">
      <dgm:prSet/>
      <dgm:spPr/>
      <dgm:t>
        <a:bodyPr/>
        <a:lstStyle/>
        <a:p>
          <a:endParaRPr lang="sk-SK"/>
        </a:p>
      </dgm:t>
    </dgm:pt>
    <dgm:pt modelId="{66569F03-9679-4910-9E2D-5E1E59E2346C}" type="pres">
      <dgm:prSet presAssocID="{C755B6B0-AF47-4B1B-91CD-5C25CBC878F0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D1087F7-EE9D-43C3-9854-509775FAFAA1}" type="pres">
      <dgm:prSet presAssocID="{C755B6B0-AF47-4B1B-91CD-5C25CBC878F0}" presName="Background" presStyleLbl="node1" presStyleIdx="0" presStyleCnt="1" custScaleX="130896" custScaleY="137917" custLinFactNeighborX="2686"/>
      <dgm:spPr>
        <a:solidFill>
          <a:schemeClr val="accent2">
            <a:hueOff val="0"/>
            <a:satOff val="0"/>
            <a:lumOff val="0"/>
            <a:alpha val="88000"/>
          </a:schemeClr>
        </a:solidFill>
      </dgm:spPr>
    </dgm:pt>
    <dgm:pt modelId="{CFFD1621-1EA7-4696-B52E-014AF3B787DD}" type="pres">
      <dgm:prSet presAssocID="{C755B6B0-AF47-4B1B-91CD-5C25CBC878F0}" presName="Divider" presStyleLbl="callout" presStyleIdx="0" presStyleCnt="1"/>
      <dgm:spPr/>
    </dgm:pt>
    <dgm:pt modelId="{5DA84A8B-79A5-4F60-A924-DF76B812849B}" type="pres">
      <dgm:prSet presAssocID="{C755B6B0-AF47-4B1B-91CD-5C25CBC878F0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126899F-EFE2-4C5E-A469-321641F8884B}" type="pres">
      <dgm:prSet presAssocID="{C755B6B0-AF47-4B1B-91CD-5C25CBC878F0}" presName="ChildText2" presStyleLbl="revTx" presStyleIdx="0" presStyleCnt="0" custScaleX="128280" custLinFactNeighborX="23049" custLinFactNeighborY="-15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41DC1D7-7A0D-4DF4-82E4-014D2ACBFA2B}" type="pres">
      <dgm:prSet presAssocID="{C755B6B0-AF47-4B1B-91CD-5C25CBC878F0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sk-SK"/>
        </a:p>
      </dgm:t>
    </dgm:pt>
    <dgm:pt modelId="{0799F1AD-5874-4E1B-9CC8-C77F783265FC}" type="pres">
      <dgm:prSet presAssocID="{C755B6B0-AF47-4B1B-91CD-5C25CBC878F0}" presName="ParentShape1" presStyleLbl="alignImgPlace1" presStyleIdx="0" presStyleCnt="2" custLinFactX="-28192" custLinFactNeighborX="-100000" custLinFactNeighborY="15106">
        <dgm:presLayoutVars/>
      </dgm:prSet>
      <dgm:spPr/>
      <dgm:t>
        <a:bodyPr/>
        <a:lstStyle/>
        <a:p>
          <a:endParaRPr lang="sk-SK"/>
        </a:p>
      </dgm:t>
    </dgm:pt>
    <dgm:pt modelId="{43A226D3-0757-464D-9509-8FA546AB959C}" type="pres">
      <dgm:prSet presAssocID="{C755B6B0-AF47-4B1B-91CD-5C25CBC878F0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sk-SK"/>
        </a:p>
      </dgm:t>
    </dgm:pt>
    <dgm:pt modelId="{D77C1E4D-328B-4529-904C-427E35EACEE8}" type="pres">
      <dgm:prSet presAssocID="{C755B6B0-AF47-4B1B-91CD-5C25CBC878F0}" presName="ParentShape2" presStyleLbl="alignImgPlace1" presStyleIdx="1" presStyleCnt="2" custLinFactX="40020" custLinFactNeighborX="100000" custLinFactNeighborY="-19073">
        <dgm:presLayoutVars/>
      </dgm:prSet>
      <dgm:spPr/>
      <dgm:t>
        <a:bodyPr/>
        <a:lstStyle/>
        <a:p>
          <a:endParaRPr lang="sk-SK"/>
        </a:p>
      </dgm:t>
    </dgm:pt>
  </dgm:ptLst>
  <dgm:cxnLst>
    <dgm:cxn modelId="{D7B7AD56-9BD4-45C0-9B31-48F44778CFE5}" srcId="{C755B6B0-AF47-4B1B-91CD-5C25CBC878F0}" destId="{F91198DA-2988-4902-9AA9-608078AFBA82}" srcOrd="0" destOrd="0" parTransId="{284FBDDE-0448-4ACC-BFF0-46275F607DAB}" sibTransId="{013BF2FB-F02A-4272-915A-B98F6155C9E0}"/>
    <dgm:cxn modelId="{0EC0314C-57A3-4F6D-93DE-AC48265B7678}" type="presOf" srcId="{6BD84884-405D-4564-A868-D118C9AC5FA0}" destId="{D77C1E4D-328B-4529-904C-427E35EACEE8}" srcOrd="1" destOrd="0" presId="urn:microsoft.com/office/officeart/2009/3/layout/OpposingIdeas"/>
    <dgm:cxn modelId="{E72AFD9F-4212-4E28-A5AF-1177AC58F761}" srcId="{6BD84884-405D-4564-A868-D118C9AC5FA0}" destId="{2D1D2553-7984-4D78-8627-395FA1640EB8}" srcOrd="0" destOrd="0" parTransId="{CC744140-B4E9-48C1-BA31-F4DA38215452}" sibTransId="{870B9BA2-7A80-46D2-AE69-F5835FE88B20}"/>
    <dgm:cxn modelId="{2411908A-D8EC-4A9C-9B57-E90523B5C620}" type="presOf" srcId="{F91198DA-2988-4902-9AA9-608078AFBA82}" destId="{0799F1AD-5874-4E1B-9CC8-C77F783265FC}" srcOrd="1" destOrd="0" presId="urn:microsoft.com/office/officeart/2009/3/layout/OpposingIdeas"/>
    <dgm:cxn modelId="{65300443-F5EC-4BD5-9A68-91614DF29C71}" type="presOf" srcId="{C755B6B0-AF47-4B1B-91CD-5C25CBC878F0}" destId="{66569F03-9679-4910-9E2D-5E1E59E2346C}" srcOrd="0" destOrd="0" presId="urn:microsoft.com/office/officeart/2009/3/layout/OpposingIdeas"/>
    <dgm:cxn modelId="{A7B804DC-B0BE-40FA-B64B-DF7EF9CEFF07}" srcId="{F91198DA-2988-4902-9AA9-608078AFBA82}" destId="{C8F4B5AA-B45B-480B-80D1-73E54E1FC452}" srcOrd="0" destOrd="0" parTransId="{FC083A6A-E768-40A8-B8D7-1FD2F8A42597}" sibTransId="{90621757-AC78-4C73-9152-0097DA71E931}"/>
    <dgm:cxn modelId="{7B39751A-A76F-4E81-B143-43E4882055B3}" type="presOf" srcId="{2D1D2553-7984-4D78-8627-395FA1640EB8}" destId="{F126899F-EFE2-4C5E-A469-321641F8884B}" srcOrd="0" destOrd="0" presId="urn:microsoft.com/office/officeart/2009/3/layout/OpposingIdeas"/>
    <dgm:cxn modelId="{2C86140A-3365-4187-9354-5AE37BAFDD71}" type="presOf" srcId="{6BD84884-405D-4564-A868-D118C9AC5FA0}" destId="{43A226D3-0757-464D-9509-8FA546AB959C}" srcOrd="0" destOrd="0" presId="urn:microsoft.com/office/officeart/2009/3/layout/OpposingIdeas"/>
    <dgm:cxn modelId="{98EF7D4A-E68B-4A4B-83C7-228831E476E4}" type="presOf" srcId="{F91198DA-2988-4902-9AA9-608078AFBA82}" destId="{C41DC1D7-7A0D-4DF4-82E4-014D2ACBFA2B}" srcOrd="0" destOrd="0" presId="urn:microsoft.com/office/officeart/2009/3/layout/OpposingIdeas"/>
    <dgm:cxn modelId="{C659100A-8DA0-4156-BC54-B69FD76BF5BA}" type="presOf" srcId="{C8F4B5AA-B45B-480B-80D1-73E54E1FC452}" destId="{5DA84A8B-79A5-4F60-A924-DF76B812849B}" srcOrd="0" destOrd="0" presId="urn:microsoft.com/office/officeart/2009/3/layout/OpposingIdeas"/>
    <dgm:cxn modelId="{7A102EE6-C6C0-43F1-9C98-63E3BA6A9FC2}" srcId="{C755B6B0-AF47-4B1B-91CD-5C25CBC878F0}" destId="{6BD84884-405D-4564-A868-D118C9AC5FA0}" srcOrd="1" destOrd="0" parTransId="{91CCE56A-F55F-42DF-80B8-A7CB59890E64}" sibTransId="{0DD03990-3D10-4939-966C-02F48F7D314E}"/>
    <dgm:cxn modelId="{102A7C74-9315-499A-AA99-EAA29F468123}" type="presParOf" srcId="{66569F03-9679-4910-9E2D-5E1E59E2346C}" destId="{5D1087F7-EE9D-43C3-9854-509775FAFAA1}" srcOrd="0" destOrd="0" presId="urn:microsoft.com/office/officeart/2009/3/layout/OpposingIdeas"/>
    <dgm:cxn modelId="{C23A2A12-761A-467A-8F2A-B397822D7380}" type="presParOf" srcId="{66569F03-9679-4910-9E2D-5E1E59E2346C}" destId="{CFFD1621-1EA7-4696-B52E-014AF3B787DD}" srcOrd="1" destOrd="0" presId="urn:microsoft.com/office/officeart/2009/3/layout/OpposingIdeas"/>
    <dgm:cxn modelId="{3E36FD6E-20BB-463D-87F2-C15D219D8208}" type="presParOf" srcId="{66569F03-9679-4910-9E2D-5E1E59E2346C}" destId="{5DA84A8B-79A5-4F60-A924-DF76B812849B}" srcOrd="2" destOrd="0" presId="urn:microsoft.com/office/officeart/2009/3/layout/OpposingIdeas"/>
    <dgm:cxn modelId="{C06B2555-62CF-4D31-9737-2AFD57D8C8B6}" type="presParOf" srcId="{66569F03-9679-4910-9E2D-5E1E59E2346C}" destId="{F126899F-EFE2-4C5E-A469-321641F8884B}" srcOrd="3" destOrd="0" presId="urn:microsoft.com/office/officeart/2009/3/layout/OpposingIdeas"/>
    <dgm:cxn modelId="{972E714C-077B-40F6-97D9-9F6E3D58703C}" type="presParOf" srcId="{66569F03-9679-4910-9E2D-5E1E59E2346C}" destId="{C41DC1D7-7A0D-4DF4-82E4-014D2ACBFA2B}" srcOrd="4" destOrd="0" presId="urn:microsoft.com/office/officeart/2009/3/layout/OpposingIdeas"/>
    <dgm:cxn modelId="{4096F186-174F-4A42-833B-A8744F561A7C}" type="presParOf" srcId="{66569F03-9679-4910-9E2D-5E1E59E2346C}" destId="{0799F1AD-5874-4E1B-9CC8-C77F783265FC}" srcOrd="5" destOrd="0" presId="urn:microsoft.com/office/officeart/2009/3/layout/OpposingIdeas"/>
    <dgm:cxn modelId="{F454C607-EF78-41EF-9A48-27DD51283989}" type="presParOf" srcId="{66569F03-9679-4910-9E2D-5E1E59E2346C}" destId="{43A226D3-0757-464D-9509-8FA546AB959C}" srcOrd="6" destOrd="0" presId="urn:microsoft.com/office/officeart/2009/3/layout/OpposingIdeas"/>
    <dgm:cxn modelId="{4865132B-8851-4B76-9FC3-1AB2BA56E5CE}" type="presParOf" srcId="{66569F03-9679-4910-9E2D-5E1E59E2346C}" destId="{D77C1E4D-328B-4529-904C-427E35EACEE8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087F7-EE9D-43C3-9854-509775FAFAA1}">
      <dsp:nvSpPr>
        <dsp:cNvPr id="0" name=""/>
        <dsp:cNvSpPr/>
      </dsp:nvSpPr>
      <dsp:spPr>
        <a:xfrm>
          <a:off x="699666" y="217229"/>
          <a:ext cx="7776812" cy="4406423"/>
        </a:xfrm>
        <a:prstGeom prst="round2DiagRect">
          <a:avLst>
            <a:gd name="adj1" fmla="val 0"/>
            <a:gd name="adj2" fmla="val 16670"/>
          </a:avLst>
        </a:prstGeom>
        <a:solidFill>
          <a:schemeClr val="accent2">
            <a:hueOff val="0"/>
            <a:satOff val="0"/>
            <a:lumOff val="0"/>
            <a:alpha val="88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D1621-1EA7-4696-B52E-014AF3B787DD}">
      <dsp:nvSpPr>
        <dsp:cNvPr id="0" name=""/>
        <dsp:cNvSpPr/>
      </dsp:nvSpPr>
      <dsp:spPr>
        <a:xfrm>
          <a:off x="4428491" y="1161811"/>
          <a:ext cx="792" cy="251725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A84A8B-79A5-4F60-A924-DF76B812849B}">
      <dsp:nvSpPr>
        <dsp:cNvPr id="0" name=""/>
        <dsp:cNvSpPr/>
      </dsp:nvSpPr>
      <dsp:spPr>
        <a:xfrm>
          <a:off x="1655925" y="1064994"/>
          <a:ext cx="2574526" cy="271089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solidFill>
                <a:schemeClr val="bg1"/>
              </a:solidFill>
            </a:rPr>
            <a:t>Horizont 2020 projekt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200" kern="1200" dirty="0" smtClean="0">
            <a:solidFill>
              <a:schemeClr val="bg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chemeClr val="bg1"/>
              </a:solidFill>
            </a:rPr>
            <a:t>Podaný v rámci výzvy na predkladanie projektov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solidFill>
                <a:schemeClr val="bg1"/>
              </a:solidFill>
            </a:rPr>
            <a:t>Oprávnené náklady (personálne náklady na výskumníkov, spotrebný materiál)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solidFill>
                <a:schemeClr val="bg1"/>
              </a:solidFill>
            </a:rPr>
            <a:t>Rozpočet </a:t>
          </a:r>
          <a:r>
            <a:rPr lang="sk-SK" sz="1200" kern="1200" dirty="0" smtClean="0">
              <a:solidFill>
                <a:schemeClr val="bg1"/>
              </a:solidFill>
            </a:rPr>
            <a:t>(napr. 70% z Horizontu, 30% zo zdrojov žiadateľa – ale nie pokryté zo štrukturálnych fondov)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200" kern="1200" dirty="0"/>
        </a:p>
      </dsp:txBody>
      <dsp:txXfrm>
        <a:off x="1655925" y="1064994"/>
        <a:ext cx="2574526" cy="2710893"/>
      </dsp:txXfrm>
    </dsp:sp>
    <dsp:sp modelId="{F126899F-EFE2-4C5E-A469-321641F8884B}">
      <dsp:nvSpPr>
        <dsp:cNvPr id="0" name=""/>
        <dsp:cNvSpPr/>
      </dsp:nvSpPr>
      <dsp:spPr>
        <a:xfrm>
          <a:off x="4855897" y="1022595"/>
          <a:ext cx="3302602" cy="271089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solidFill>
                <a:schemeClr val="bg1"/>
              </a:solidFill>
            </a:rPr>
            <a:t>Podpora zo štrukturálnych fondov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200" b="1" kern="1200" dirty="0" smtClean="0">
            <a:solidFill>
              <a:schemeClr val="bg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solidFill>
                <a:schemeClr val="bg1"/>
              </a:solidFill>
            </a:rPr>
            <a:t>Oprávnené náklady: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0" kern="1200" dirty="0" smtClean="0">
              <a:solidFill>
                <a:schemeClr val="bg1"/>
              </a:solidFill>
            </a:rPr>
            <a:t>- nákup výskumného vybavenia a infraštruktúry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0" kern="1200" dirty="0" smtClean="0">
              <a:solidFill>
                <a:schemeClr val="bg1"/>
              </a:solidFill>
            </a:rPr>
            <a:t>- tréning a školenia pre výskumníkov v oblasti podnikateľských zručností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b="1" kern="1200" dirty="0" smtClean="0">
              <a:solidFill>
                <a:schemeClr val="bg1"/>
              </a:solidFill>
            </a:rPr>
            <a:t>Rozpočet </a:t>
          </a:r>
          <a:r>
            <a:rPr lang="sk-SK" sz="1200" b="0" kern="1200" dirty="0" smtClean="0">
              <a:solidFill>
                <a:schemeClr val="bg1"/>
              </a:solidFill>
            </a:rPr>
            <a:t>(pokrytý zo štrukturálnych fondov z rôznych operačných programov + </a:t>
          </a:r>
          <a:r>
            <a:rPr lang="sk-SK" sz="1200" b="0" kern="1200" dirty="0" err="1" smtClean="0">
              <a:solidFill>
                <a:schemeClr val="bg1"/>
              </a:solidFill>
            </a:rPr>
            <a:t>kofinancovanie</a:t>
          </a:r>
          <a:r>
            <a:rPr lang="sk-SK" sz="1200" b="0" kern="1200" dirty="0" smtClean="0">
              <a:solidFill>
                <a:schemeClr val="bg1"/>
              </a:solidFill>
            </a:rPr>
            <a:t> z verejných a súkromných zdrojov)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200" kern="1200" dirty="0"/>
        </a:p>
      </dsp:txBody>
      <dsp:txXfrm>
        <a:off x="4855897" y="1022595"/>
        <a:ext cx="3302602" cy="2710893"/>
      </dsp:txXfrm>
    </dsp:sp>
    <dsp:sp modelId="{0799F1AD-5874-4E1B-9CC8-C77F783265FC}">
      <dsp:nvSpPr>
        <dsp:cNvPr id="0" name=""/>
        <dsp:cNvSpPr/>
      </dsp:nvSpPr>
      <dsp:spPr>
        <a:xfrm rot="16200000">
          <a:off x="-1247616" y="1774126"/>
          <a:ext cx="3485435" cy="990202"/>
        </a:xfrm>
        <a:prstGeom prst="rightArrow">
          <a:avLst>
            <a:gd name="adj1" fmla="val 49830"/>
            <a:gd name="adj2" fmla="val 60660"/>
          </a:avLst>
        </a:prstGeom>
        <a:solidFill>
          <a:schemeClr val="bg1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/>
            <a:t>HORIZONT 2020</a:t>
          </a:r>
          <a:endParaRPr lang="sk-SK" sz="1600" b="1" kern="1200" dirty="0"/>
        </a:p>
      </dsp:txBody>
      <dsp:txXfrm>
        <a:off x="-1097963" y="2172172"/>
        <a:ext cx="3186128" cy="493418"/>
      </dsp:txXfrm>
    </dsp:sp>
    <dsp:sp modelId="{D77C1E4D-328B-4529-904C-427E35EACEE8}">
      <dsp:nvSpPr>
        <dsp:cNvPr id="0" name=""/>
        <dsp:cNvSpPr/>
      </dsp:nvSpPr>
      <dsp:spPr>
        <a:xfrm rot="5400000">
          <a:off x="6619165" y="1938286"/>
          <a:ext cx="3485435" cy="990202"/>
        </a:xfrm>
        <a:prstGeom prst="rightArrow">
          <a:avLst>
            <a:gd name="adj1" fmla="val 49830"/>
            <a:gd name="adj2" fmla="val 60660"/>
          </a:avLst>
        </a:prstGeom>
        <a:solidFill>
          <a:schemeClr val="bg1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/>
            <a:t>ŠTRUKTURÁLNE FONDY EU</a:t>
          </a:r>
          <a:endParaRPr lang="sk-SK" sz="1600" b="1" kern="1200" dirty="0"/>
        </a:p>
      </dsp:txBody>
      <dsp:txXfrm>
        <a:off x="6768819" y="2037025"/>
        <a:ext cx="3186128" cy="4934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246CF-6E4D-41A8-914C-5AF5C4874568}" type="datetimeFigureOut">
              <a:rPr lang="sk-SK" smtClean="0"/>
              <a:t>20. 5. 2015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4BE3-7B09-4E2F-A9A8-94B8D2C6EC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92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ĺžni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ĺžni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ovná spojnic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ĺžni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5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16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17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ĺžni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ĺžni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ovná spojnic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á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á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3" name="Zástupný symbol čísla snímky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15" name="Zástupný symbol päty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Obdĺžni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Obdĺžni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Rovná spojnic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Obdĺžni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5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0192-BC29-48D0-9CEC-27563288E800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16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CA1058E-AA34-48E6-936A-3235491743B6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66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F1076-E8C4-43B3-B8FC-0093B35A7675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7D10-C09F-4D94-AE84-BD19AC3F725E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94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Obdĺžni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Obdĺžni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Obdĺžni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Obdĺžni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6734-19F0-407B-992B-55B874A445B5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17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7A9F640-7A8D-40E7-8003-506B2676FE00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18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64800-71A2-4365-8766-57F4FDDBB4E6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7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139B-F621-487D-9CCF-143820D8E732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37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Obdĺžni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Rovná spojnic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Obdĺžni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Ová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á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8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2998-5C2D-4CDC-BA5E-84D2176FD793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19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A5E1243-FC4F-40F3-9927-E11BBEEDAA93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31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E6C96-3B2C-4E11-8FBC-9149AF668D0F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33B7E-AC58-46D2-8631-6788CF24A3E9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32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ĺžni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ĺžni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9CD52-AC56-42BE-9166-315248B59794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9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54EA06-BE98-4A01-AA62-5568F9A180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7757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ĺžni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ĺžni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6" name="Zástupný symbol čísla snímky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A028AC0-D699-4ADF-9DA2-302DE4BDE97D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  <p:sp>
        <p:nvSpPr>
          <p:cNvPr id="17" name="Zástupný symbol dátumu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0A1E4-485A-4CFA-98CC-FE6F3BBD6671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18" name="Zástupný symbol päty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12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Obdĺžni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ĺžni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ĺžni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Zástupný symbol čísla snímky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28802-1840-4865-B7B8-B67535D8D0BD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  <p:sp>
        <p:nvSpPr>
          <p:cNvPr id="17" name="Zástupný symbol dátumu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315F6-0D1C-4FF3-872C-899C855FA84C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18" name="Zástupný symbol päty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489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0776-08FC-4005-964A-237F0D6F3EAA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8F16-9D44-45E6-8F5D-56AF404FDDE7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97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Obdĺžni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Obdĺžni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ovná spojnic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Ová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á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3" name="Zástupný symbol čísla snímky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10661-95D7-4F65-9B34-F9C37133C91D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  <p:sp>
        <p:nvSpPr>
          <p:cNvPr id="14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91F7-B6A6-47E7-B836-6B1992B1C4B4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15" name="Zástupný symbol päty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1629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ĺžni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ĺžni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ĺžni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ĺžni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5" name="Zástupný symbol päty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16" name="Zástupný symbol dátumu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17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7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ĺžni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ovná spojnic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Obdĺžni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á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á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8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19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20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ĺžni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ĺžni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9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10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ĺžni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ĺžni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6" name="Zástupný symbol čísla snímky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Zástupný symbol dátumu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18" name="Zástupný symbol päty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Obdĺžni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ĺžni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ĺžni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Zástupný symbol čísla snímky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Zástupný symbol dátumu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18" name="Zástupný symbol päty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r>
              <a:rPr lang="sk-SK" smtClean="0"/>
              <a:t>20.01.2015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á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CAE88FE-ABBA-4AAB-995B-A069A19DCB33}" type="slidenum">
              <a:rPr lang="sk-SK" smtClean="0"/>
              <a:t>‹#›</a:t>
            </a:fld>
            <a:endParaRPr lang="sk-SK"/>
          </a:p>
        </p:txBody>
      </p:sp>
      <p:sp>
        <p:nvSpPr>
          <p:cNvPr id="1038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  <a:endParaRPr lang="en-US" smtClean="0"/>
          </a:p>
        </p:txBody>
      </p:sp>
      <p:sp>
        <p:nvSpPr>
          <p:cNvPr id="1039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13466B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17517A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77E48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AF8B1E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C6B2F8-FA7E-40F9-8E87-98421EA6C812}" type="datetime1">
              <a:rPr lang="sk-SK"/>
              <a:pPr>
                <a:defRPr/>
              </a:pPr>
              <a:t>20. 5. 2015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k-SK">
              <a:cs typeface="Arial" charset="0"/>
            </a:endParaRP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84F0B1-C0EB-4AF8-BF87-2846582629CE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  <p:sp>
        <p:nvSpPr>
          <p:cNvPr id="1038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  <a:endParaRPr lang="en-US" smtClean="0"/>
          </a:p>
        </p:txBody>
      </p:sp>
      <p:sp>
        <p:nvSpPr>
          <p:cNvPr id="1039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880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13466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3466B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17517A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77E48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AF8B1E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opvai@minedu.sk" TargetMode="External"/><Relationship Id="rId2" Type="http://schemas.openxmlformats.org/officeDocument/2006/relationships/hyperlink" Target="http://www.minedu.sk/operacny-program-vyskum-a-inovacie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\\Aha\zdielany_opvav\01 Loga\08 Loga MSVVaS SR\logo_jpg\logo MSVVAS S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7875" y="889701"/>
            <a:ext cx="2036772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512" y="764704"/>
            <a:ext cx="843288" cy="6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Nadpis 1"/>
          <p:cNvSpPr>
            <a:spLocks noGrp="1"/>
          </p:cNvSpPr>
          <p:nvPr>
            <p:ph type="subTitle" idx="1"/>
          </p:nvPr>
        </p:nvSpPr>
        <p:spPr>
          <a:xfrm>
            <a:off x="276484" y="2708920"/>
            <a:ext cx="8627803" cy="3024336"/>
          </a:xfrm>
        </p:spPr>
        <p:txBody>
          <a:bodyPr>
            <a:noAutofit/>
          </a:bodyPr>
          <a:lstStyle/>
          <a:p>
            <a:endParaRPr lang="sk-SK" sz="2800" dirty="0" smtClean="0">
              <a:latin typeface="Arial Narrow" panose="020B0606020202030204" pitchFamily="34" charset="0"/>
            </a:endParaRPr>
          </a:p>
          <a:p>
            <a:r>
              <a:rPr lang="sk-SK" sz="2800" dirty="0">
                <a:solidFill>
                  <a:schemeClr val="accent3"/>
                </a:solidFill>
                <a:latin typeface="Arial Narrow" panose="020B0606020202030204" pitchFamily="34" charset="0"/>
              </a:rPr>
              <a:t>Valné zhromaždenie </a:t>
            </a:r>
            <a:endParaRPr lang="sk-SK" sz="28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r>
              <a:rPr lang="sk-SK" sz="2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Zväzu elektrotechnického </a:t>
            </a:r>
            <a:r>
              <a:rPr lang="sk-SK" sz="2800" dirty="0">
                <a:solidFill>
                  <a:schemeClr val="accent3"/>
                </a:solidFill>
                <a:latin typeface="Arial Narrow" panose="020B0606020202030204" pitchFamily="34" charset="0"/>
              </a:rPr>
              <a:t>priemyslu </a:t>
            </a:r>
            <a:r>
              <a:rPr lang="sk-SK" sz="2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SR</a:t>
            </a:r>
          </a:p>
          <a:p>
            <a:r>
              <a:rPr lang="sk-SK" sz="2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Možnosti podpory </a:t>
            </a:r>
          </a:p>
          <a:p>
            <a:r>
              <a:rPr lang="sk-SK" sz="2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zo štrukturálnych fondov</a:t>
            </a:r>
            <a:endParaRPr lang="sk-SK" sz="2800" dirty="0">
              <a:latin typeface="Arial Narrow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937891" y="6021288"/>
            <a:ext cx="54424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Bratislava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, </a:t>
            </a:r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21. 05. 2015</a:t>
            </a:r>
            <a:endParaRPr lang="sk-SK" sz="16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algn="ctr"/>
            <a:endParaRPr lang="sk-SK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sp>
        <p:nvSpPr>
          <p:cNvPr id="15" name="Zástupný symbol dátumu 27"/>
          <p:cNvSpPr>
            <a:spLocks noGrp="1"/>
          </p:cNvSpPr>
          <p:nvPr>
            <p:ph type="dt" sz="quarter" idx="10"/>
          </p:nvPr>
        </p:nvSpPr>
        <p:spPr>
          <a:xfrm>
            <a:off x="5791200" y="6405563"/>
            <a:ext cx="3044825" cy="365125"/>
          </a:xfrm>
        </p:spPr>
        <p:txBody>
          <a:bodyPr/>
          <a:lstStyle/>
          <a:p>
            <a:pPr>
              <a:defRPr/>
            </a:pPr>
            <a:r>
              <a:rPr lang="sk-SK" dirty="0"/>
              <a:t>21. 05. 2015</a:t>
            </a:r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1</a:t>
            </a:fld>
            <a:endParaRPr lang="sk-SK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8" t="24145" r="22856" b="21408"/>
          <a:stretch/>
        </p:blipFill>
        <p:spPr bwMode="auto">
          <a:xfrm>
            <a:off x="231119" y="186529"/>
            <a:ext cx="3641760" cy="220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841869"/>
            <a:ext cx="1052982" cy="6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Ukážka projektu s kombinovaným financovaním z rôznych zdrojov</a:t>
            </a:r>
            <a:r>
              <a:rPr lang="sk-SK" sz="3600" b="1" dirty="0"/>
              <a:t/>
            </a:r>
            <a:br>
              <a:rPr lang="sk-SK" sz="3600" b="1" dirty="0"/>
            </a:br>
            <a:endParaRPr lang="sk-SK" sz="100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10</a:t>
            </a:fld>
            <a:endParaRPr lang="sk-SK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87184"/>
              </p:ext>
            </p:extLst>
          </p:nvPr>
        </p:nvGraphicFramePr>
        <p:xfrm>
          <a:off x="107504" y="1468438"/>
          <a:ext cx="8856984" cy="4840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bdĺžnik 2"/>
          <p:cNvSpPr/>
          <p:nvPr/>
        </p:nvSpPr>
        <p:spPr>
          <a:xfrm>
            <a:off x="7452320" y="6309320"/>
            <a:ext cx="11336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21. 05. 2015</a:t>
            </a:r>
            <a:endParaRPr lang="sk-SK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Arial Narrow" panose="020B0606020202030204" pitchFamily="34" charset="0"/>
              </a:rPr>
              <a:t>UPOZORNENIE</a:t>
            </a:r>
            <a:endParaRPr lang="sk-SK" b="1" dirty="0">
              <a:latin typeface="Arial Narrow" panose="020B0606020202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sz="2800" b="1" dirty="0" smtClean="0">
              <a:solidFill>
                <a:srgbClr val="17517A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sk-SK" sz="2800" b="1" dirty="0">
              <a:solidFill>
                <a:srgbClr val="17517A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Treba </a:t>
            </a:r>
            <a:r>
              <a:rPr lang="sk-SK" sz="2800" b="1" dirty="0">
                <a:solidFill>
                  <a:srgbClr val="17517A"/>
                </a:solidFill>
                <a:latin typeface="Arial Narrow" panose="020B0606020202030204" pitchFamily="34" charset="0"/>
              </a:rPr>
              <a:t>brať do úvahy, že Horizont 2020 je vyňatý spod pravidiel štátnej pomoci, kým štrukturálne fondy nie sú, čo v praxi znamená rôzne pravidlá týkajúce sa spolufinancovania – s touto skutočnosťou je potrebné počítať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11</a:t>
            </a:fld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452320" y="6398232"/>
            <a:ext cx="11336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</a:rPr>
              <a:t>21. 05. 2015</a:t>
            </a:r>
            <a:endParaRPr lang="sk-SK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tabLst>
                <a:tab pos="357188" algn="l"/>
              </a:tabLst>
            </a:pPr>
            <a:r>
              <a:rPr lang="sk-SK" sz="1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Podpora </a:t>
            </a: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spolupráce akademickej sféry a podnikateľskej sféry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 – </a:t>
            </a: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špecifický cieľ 1.2.1 Zvýšenie súkromných investícií prostredníctvom spolupráce výskumných inštitúcií a podnikateľskej </a:t>
            </a:r>
            <a:r>
              <a:rPr lang="sk-SK" sz="1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sféry  - </a:t>
            </a:r>
            <a:r>
              <a:rPr lang="sk-SK" sz="1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aktivity a spôsob podpory</a:t>
            </a:r>
            <a:endParaRPr lang="sk-SK" sz="1600" b="1" dirty="0">
              <a:solidFill>
                <a:schemeClr val="accent3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Podpora </a:t>
            </a:r>
            <a:r>
              <a:rPr lang="sk-SK" sz="1600" b="1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VaV</a:t>
            </a: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 v rámci individuálnych priemyselných výskumno-vývojových centier (podnik priamy príjemca príspevku) v oblastiach špecializácie RIS3 </a:t>
            </a:r>
            <a:r>
              <a:rPr lang="sk-SK" sz="1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SK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 </a:t>
            </a:r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(Všetky 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typy podnikov vykonávajúce aktivity v oblasti </a:t>
            </a:r>
            <a:r>
              <a:rPr lang="sk-SK" sz="1600" dirty="0" err="1" smtClean="0">
                <a:solidFill>
                  <a:schemeClr val="accent3"/>
                </a:solidFill>
                <a:latin typeface="Arial Narrow" panose="020B0606020202030204" pitchFamily="34" charset="0"/>
              </a:rPr>
              <a:t>VVaI</a:t>
            </a:r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)</a:t>
            </a:r>
          </a:p>
          <a:p>
            <a:pPr algn="just"/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cieľom 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je vytvoriť dlhodobé partnerstvo podniku a kvalitných výskumných inštitúcií.</a:t>
            </a:r>
          </a:p>
          <a:p>
            <a:pPr algn="just"/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v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 rámci takýchto výskumných centier bude podporovaná celá škála činnosti pokrývajúca excelentný výskum a experimentálny vývoj v rámci jedného projektu tak, ako budú prirodzene potrebné pre konkrétny projekt. Podporené budú </a:t>
            </a:r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aj 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aktivity </a:t>
            </a:r>
            <a:r>
              <a:rPr lang="sk-SK" sz="16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pred-komerčnej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 povahy (</a:t>
            </a:r>
            <a:r>
              <a:rPr lang="sk-SK" sz="16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pre-competitive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) – výskum s vyšším rizikom, ale súčasne s vysokým následným potenciálom na dosiahnutie prelomových/unikátnych výsledkov</a:t>
            </a:r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.</a:t>
            </a:r>
          </a:p>
          <a:p>
            <a:pPr marL="0" lvl="0" indent="0">
              <a:buClr>
                <a:srgbClr val="17517A"/>
              </a:buClr>
              <a:buNone/>
            </a:pPr>
            <a:endParaRPr lang="sk-SK" sz="16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0" lvl="0" indent="0">
              <a:buClr>
                <a:srgbClr val="17517A"/>
              </a:buClr>
              <a:buNone/>
            </a:pPr>
            <a:r>
              <a:rPr lang="sk-SK" sz="1800" b="1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Spôsob podpory:</a:t>
            </a:r>
          </a:p>
          <a:p>
            <a:pPr lvl="1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Firma ako žiadateľ, pričom minimálne 1 akademický partner je povinný</a:t>
            </a:r>
          </a:p>
          <a:p>
            <a:pPr lvl="1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Klasická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dopytový výzva, hodnotenie v rámci jedného kola</a:t>
            </a:r>
          </a:p>
          <a:p>
            <a:pPr lvl="1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Doba trvania projektov od 3 do 7 rokov – podľa potreby žiadateľa</a:t>
            </a:r>
          </a:p>
          <a:p>
            <a:pPr algn="just"/>
            <a:endParaRPr lang="sk-SK" sz="1600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0" indent="0" algn="just">
              <a:buClr>
                <a:schemeClr val="accent3"/>
              </a:buClr>
              <a:buNone/>
            </a:pPr>
            <a:endParaRPr lang="sk-SK" sz="1600" b="1" i="1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90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1600" b="1" dirty="0">
                <a:solidFill>
                  <a:srgbClr val="17517A"/>
                </a:solidFill>
                <a:latin typeface="Arial Narrow" panose="020B0606020202030204" pitchFamily="34" charset="0"/>
              </a:rPr>
              <a:t>Podpora spolupráce akademickej sféry a podnikateľskej sféry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 – </a:t>
            </a:r>
            <a:r>
              <a:rPr lang="sk-SK" sz="1600" b="1" dirty="0">
                <a:solidFill>
                  <a:srgbClr val="17517A"/>
                </a:solidFill>
                <a:latin typeface="Arial Narrow" panose="020B0606020202030204" pitchFamily="34" charset="0"/>
              </a:rPr>
              <a:t>špecifický cieľ 1.2.1 Zvýšenie súkromných investícií prostredníctvom spolupráce výskumných inštitúcií a podnikateľskej sféry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Clr>
                <a:srgbClr val="AD2E27"/>
              </a:buClr>
              <a:buNone/>
            </a:pPr>
            <a:endParaRPr lang="sk-SK" sz="1600" b="1" i="1" dirty="0" smtClean="0">
              <a:solidFill>
                <a:srgbClr val="17517A"/>
              </a:solidFill>
              <a:latin typeface="Arial Narrow" panose="020B0606020202030204" pitchFamily="34" charset="0"/>
            </a:endParaRPr>
          </a:p>
          <a:p>
            <a:pPr marL="0" indent="0" algn="just">
              <a:buClr>
                <a:srgbClr val="AD2E27"/>
              </a:buClr>
              <a:buNone/>
            </a:pP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Podpora dlhodobého strategického výskumu </a:t>
            </a:r>
            <a:r>
              <a:rPr lang="sk-SK" sz="1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(5-7 </a:t>
            </a: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rokov) v oblastiach špecializácie </a:t>
            </a:r>
            <a:r>
              <a:rPr lang="sk-SK" sz="1600" b="1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RIS3</a:t>
            </a: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 SK</a:t>
            </a:r>
            <a:endParaRPr lang="sk-SK" sz="1600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lvl="0" algn="just">
              <a:spcBef>
                <a:spcPts val="0"/>
              </a:spcBef>
              <a:buClr>
                <a:srgbClr val="AD2E27"/>
              </a:buClr>
            </a:pPr>
            <a:endParaRPr lang="sk-SK" sz="16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0" lvl="0" indent="0" algn="just">
              <a:spcBef>
                <a:spcPts val="0"/>
              </a:spcBef>
              <a:buClr>
                <a:srgbClr val="AD2E27"/>
              </a:buClr>
              <a:buNone/>
            </a:pP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V rámci každej z oblastí špecializácie </a:t>
            </a:r>
            <a:r>
              <a:rPr lang="sk-SK" sz="16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RIS3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 SK bude vytvorený v rámci konkretizácie témy tzv. dlhodobý strategický výskumný program , ktorý bude z časového hľadiska pokrývať celé programové obdobie 2014 – 2020. Pod strategickým výskumným programom sa myslí konkretizácia obsahovej náplne príslušnej oblasti špecializácie v rámci dostupných kapacít výskumu a vývoja a perspektívnych oblastí podľa </a:t>
            </a:r>
            <a:r>
              <a:rPr lang="sk-SK" sz="16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RIS3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 SK, </a:t>
            </a:r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vrátane finančnej 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alokácie určenej pre príslušnú oblasť špecializácie</a:t>
            </a:r>
            <a:r>
              <a:rPr lang="sk-SK" sz="2800" dirty="0">
                <a:solidFill>
                  <a:schemeClr val="accent3"/>
                </a:solidFill>
                <a:latin typeface="Arial Narrow" panose="020B0606020202030204" pitchFamily="34" charset="0"/>
              </a:rPr>
              <a:t>. </a:t>
            </a:r>
          </a:p>
          <a:p>
            <a:pPr marL="0" lvl="0" indent="0">
              <a:buClr>
                <a:srgbClr val="17517A"/>
              </a:buClr>
              <a:buNone/>
            </a:pPr>
            <a:endParaRPr lang="sk-SK" sz="1600" dirty="0">
              <a:solidFill>
                <a:srgbClr val="17517A"/>
              </a:solidFill>
              <a:latin typeface="Arial Narrow" panose="020B0606020202030204" pitchFamily="34" charset="0"/>
            </a:endParaRPr>
          </a:p>
          <a:p>
            <a:pPr marL="0" lvl="0" indent="0">
              <a:buClr>
                <a:srgbClr val="17517A"/>
              </a:buClr>
              <a:buNone/>
            </a:pPr>
            <a:r>
              <a:rPr lang="sk-SK" sz="1800" b="1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Spôsob podpory</a:t>
            </a:r>
          </a:p>
          <a:p>
            <a:pPr lvl="1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podpora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väčších konzorcií akademickej a priemyselnej sféry</a:t>
            </a:r>
          </a:p>
          <a:p>
            <a:pPr lvl="1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spoločný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dlhodobý výskum zameraný na aplikácie vo vybraných témach RIS3</a:t>
            </a:r>
          </a:p>
          <a:p>
            <a:pPr lvl="1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dvojkolové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hodnotenie – v prvom kole projektový zámer posudzovaný zahraničnými expertmi a v druhom kole plnohodnotný projekt</a:t>
            </a:r>
          </a:p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3740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tabLst>
                <a:tab pos="357188" algn="l"/>
              </a:tabLst>
            </a:pPr>
            <a:r>
              <a:rPr lang="sk-SK" sz="1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Podpora </a:t>
            </a: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spolupráce akademickej sféry a podnikateľskej sféry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 – </a:t>
            </a: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špecifický cieľ 2.2.1 Zvýšenie súkromných investícií prostredníctvom budovania výskumno-vývojových centier v Bratislave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AD2E27"/>
              </a:buClr>
              <a:buNone/>
            </a:pPr>
            <a:r>
              <a:rPr lang="sk-SK" sz="1600" b="1" i="1" cap="all" dirty="0">
                <a:solidFill>
                  <a:srgbClr val="17517A"/>
                </a:solidFill>
                <a:latin typeface="Arial Narrow" panose="020B0606020202030204" pitchFamily="34" charset="0"/>
              </a:rPr>
              <a:t>ZAMERANIE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š</a:t>
            </a: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pecifický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cieľ </a:t>
            </a: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je zameraný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na zvýšenie súkromných investícií do </a:t>
            </a:r>
            <a:r>
              <a:rPr lang="sk-SK" sz="1600" dirty="0" err="1">
                <a:solidFill>
                  <a:srgbClr val="17517A"/>
                </a:solidFill>
                <a:latin typeface="Arial Narrow" panose="020B0606020202030204" pitchFamily="34" charset="0"/>
              </a:rPr>
              <a:t>VaV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 v BSK vyvolaných podporou spoločných interdisciplinárnych projektov výskumných inštitúcií a podnikateľského sektora prepojených na odberateľskú prax zameraných na oblasti špecializácie RIS3 SK</a:t>
            </a: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.</a:t>
            </a:r>
            <a:endParaRPr lang="sk-SK" sz="1600" b="1" i="1" dirty="0" smtClean="0">
              <a:solidFill>
                <a:srgbClr val="17517A"/>
              </a:solidFill>
              <a:latin typeface="Arial Narrow" panose="020B0606020202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AD2E27"/>
              </a:buClr>
              <a:buNone/>
            </a:pPr>
            <a:r>
              <a:rPr lang="sk-SK" sz="1600" b="1" i="1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OČAKÁVANÉ </a:t>
            </a:r>
            <a:r>
              <a:rPr lang="sk-SK" sz="1600" b="1" i="1" dirty="0">
                <a:solidFill>
                  <a:srgbClr val="17517A"/>
                </a:solidFill>
                <a:latin typeface="Arial Narrow" panose="020B0606020202030204" pitchFamily="34" charset="0"/>
              </a:rPr>
              <a:t>VÝSLEDKY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zvýšenie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súkromných investícií do </a:t>
            </a: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výskumu a vývoja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v BSK;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výstupy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projektov následne využiteľné v rámci technologických inovácií v priemysle, ktoré vyústia do nových výrobkov a služieb;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kreovanie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nových firiem aj prostredníctvom inkubátorov v prostredí univerzitných vedeckých parkov;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vytvárania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nových pracovných miest vo vedeckých parkoch</a:t>
            </a: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.</a:t>
            </a:r>
            <a:endParaRPr lang="sk-SK" sz="1600" dirty="0">
              <a:solidFill>
                <a:srgbClr val="17517A"/>
              </a:solidFill>
              <a:latin typeface="Arial Narrow" panose="020B060602020203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AD2E27"/>
              </a:buClr>
              <a:buNone/>
            </a:pPr>
            <a:r>
              <a:rPr lang="sk-SK" sz="1600" b="1" i="1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SPOSOB PODPORY</a:t>
            </a:r>
            <a:endParaRPr lang="sk-SK" sz="1600" b="1" i="1" dirty="0">
              <a:solidFill>
                <a:srgbClr val="17517A"/>
              </a:solidFill>
              <a:latin typeface="Arial Narrow" panose="020B0606020202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b="1" dirty="0">
                <a:solidFill>
                  <a:srgbClr val="17517A"/>
                </a:solidFill>
                <a:latin typeface="Arial Narrow" panose="020B0606020202030204" pitchFamily="34" charset="0"/>
              </a:rPr>
              <a:t>Podpora individuálnych priemyselných výskumných centier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Firma ako žiadateľ, pričom minimálne 1 akademický partner je povinný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Klasická dopytovo-orientovaná výzva, hodnotenie v rámci jedného kola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Doba trvania projektov od 3 do 7 rokov – podľa potreby žiadateľa</a:t>
            </a:r>
          </a:p>
          <a:p>
            <a:pPr lvl="0">
              <a:buClr>
                <a:srgbClr val="AD2E27"/>
              </a:buClr>
            </a:pPr>
            <a:endParaRPr lang="sk-SK" dirty="0">
              <a:solidFill>
                <a:prstClr val="black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21</a:t>
            </a:r>
            <a:r>
              <a:rPr lang="sk-SK" dirty="0" smtClean="0"/>
              <a:t>.05.2015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99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Arial Narrow" panose="020B0606020202030204" pitchFamily="34" charset="0"/>
              </a:rPr>
              <a:t>Prijímatelia </a:t>
            </a:r>
            <a:endParaRPr lang="sk-SK" b="1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15</a:t>
            </a:fld>
            <a:endParaRPr lang="sk-SK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sk-SK" sz="20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organizácie </a:t>
            </a:r>
            <a:r>
              <a:rPr lang="sk-SK" sz="2000" b="1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VaV</a:t>
            </a:r>
            <a:r>
              <a:rPr lang="sk-SK" sz="20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:</a:t>
            </a:r>
          </a:p>
          <a:p>
            <a:pPr marL="0" indent="0">
              <a:buNone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	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-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podnikateľský sektor</a:t>
            </a:r>
          </a:p>
          <a:p>
            <a:pPr marL="0" lvl="0" indent="0">
              <a:buNone/>
            </a:pP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	- štátny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sektor </a:t>
            </a:r>
            <a:r>
              <a:rPr lang="sk-SK" sz="20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VaV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,</a:t>
            </a:r>
          </a:p>
          <a:p>
            <a:pPr marL="0" lvl="0" indent="0">
              <a:buNone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	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- sektor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VŠ,</a:t>
            </a:r>
          </a:p>
          <a:p>
            <a:pPr marL="0" lvl="0" indent="0">
              <a:buNone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	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- neziskový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sektor </a:t>
            </a:r>
            <a:r>
              <a:rPr lang="sk-SK" sz="20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VaV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,</a:t>
            </a:r>
          </a:p>
          <a:p>
            <a:pPr marL="0" lvl="0" indent="0">
              <a:buNone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	</a:t>
            </a:r>
            <a:endParaRPr lang="sk-SK" sz="2000" b="1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lvl="0"/>
            <a:r>
              <a:rPr lang="sk-SK" sz="20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verejnoprávne </a:t>
            </a:r>
            <a:r>
              <a:rPr lang="sk-SK" sz="20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inštitúcie zriadené zo zákona</a:t>
            </a:r>
          </a:p>
          <a:p>
            <a:pPr lvl="0"/>
            <a:endParaRPr lang="sk-SK" sz="2000" b="1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lvl="0"/>
            <a:r>
              <a:rPr lang="sk-SK" sz="20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výskumné </a:t>
            </a:r>
            <a:r>
              <a:rPr lang="sk-SK" sz="20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organizácie z členských krajín EÚ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328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Arial Narrow" panose="020B0606020202030204" pitchFamily="34" charset="0"/>
              </a:rPr>
              <a:t>Plánovanie výziev</a:t>
            </a:r>
            <a:endParaRPr lang="sk-SK" b="1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5724128" y="6381328"/>
            <a:ext cx="3044825" cy="365125"/>
          </a:xfrm>
        </p:spPr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16</a:t>
            </a:fld>
            <a:endParaRPr lang="sk-SK"/>
          </a:p>
        </p:txBody>
      </p:sp>
      <p:graphicFrame>
        <p:nvGraphicFramePr>
          <p:cNvPr id="3" name="Zástupný symbol obsahu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63082243"/>
              </p:ext>
            </p:extLst>
          </p:nvPr>
        </p:nvGraphicFramePr>
        <p:xfrm>
          <a:off x="395536" y="1700808"/>
          <a:ext cx="8424936" cy="427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9366"/>
                <a:gridCol w="5138887"/>
                <a:gridCol w="897100"/>
                <a:gridCol w="1509583"/>
              </a:tblGrid>
              <a:tr h="547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Prioritná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os</a:t>
                      </a:r>
                      <a:endParaRPr lang="sk-SK" sz="16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Zameranie</a:t>
                      </a:r>
                      <a:r>
                        <a:rPr lang="sk-SK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 výzvy  - špecifický cieľ</a:t>
                      </a:r>
                      <a:endParaRPr lang="sk-SK" sz="16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Termín</a:t>
                      </a:r>
                      <a:endParaRPr lang="sk-SK" sz="16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Indikatívna</a:t>
                      </a:r>
                      <a:r>
                        <a:rPr lang="sk-SK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alokácia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(zdroje</a:t>
                      </a:r>
                      <a:r>
                        <a:rPr lang="sk-SK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EÚ)</a:t>
                      </a:r>
                      <a:endParaRPr lang="sk-SK" sz="16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</a:tr>
              <a:tr h="547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sk-SK" sz="16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dirty="0" smtClean="0">
                          <a:effectLst/>
                          <a:latin typeface="Arial Narrow" panose="020B0606020202030204" pitchFamily="34" charset="0"/>
                        </a:rPr>
                        <a:t>1.1.2 Zvýšenie účasti SR v projektoch medzinárodnej spolupráce </a:t>
                      </a:r>
                      <a:endParaRPr lang="sk-SK" sz="16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Synergické a komplementárne financovanie projektov schválených v rámci Horizontu 2020, Stratégie EÚ pre dunajský región, EITI, </a:t>
                      </a:r>
                      <a:r>
                        <a:rPr kumimoji="0" lang="sk-SK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Eureky</a:t>
                      </a: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sk-SK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Eurostars</a:t>
                      </a: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2, </a:t>
                      </a:r>
                      <a:r>
                        <a:rPr kumimoji="0" lang="sk-SK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Erazmus</a:t>
                      </a: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+, resp. ďalších medzinárodných programov a iniciatív v oblastiach</a:t>
                      </a:r>
                      <a:r>
                        <a:rPr kumimoji="0" lang="sk-SK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špecializácie RIS3 SK</a:t>
                      </a:r>
                      <a:endParaRPr kumimoji="0" lang="sk-SK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2Q</a:t>
                      </a:r>
                      <a:endParaRPr kumimoji="0" lang="sk-SK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25 000</a:t>
                      </a:r>
                      <a:r>
                        <a:rPr kumimoji="0" lang="sk-SK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000</a:t>
                      </a:r>
                      <a:endParaRPr kumimoji="0" lang="sk-SK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7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sk-SK" sz="16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  <a:latin typeface="Arial Narrow" panose="020B0606020202030204" pitchFamily="34" charset="0"/>
                        </a:rPr>
                        <a:t>1.2.1 Zvýšenie súkromných investícií prostredníctvom spolupráce výskumných inštitúcií a podnikateľskej sféry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Podpora </a:t>
                      </a:r>
                      <a:r>
                        <a:rPr kumimoji="0" lang="sk-SK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VaV</a:t>
                      </a: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v rámci individuálnych priemyselných výskumno-vývojových centier (podnik priamy príjemca príspevku) v oblastiach špecializácie RIS3 SK</a:t>
                      </a:r>
                      <a:endParaRPr kumimoji="0" lang="sk-SK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  <a:latin typeface="Arial Narrow" panose="020B0606020202030204" pitchFamily="34" charset="0"/>
                        </a:rPr>
                        <a:t>2Q</a:t>
                      </a:r>
                      <a:endParaRPr lang="sk-SK" sz="16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190 000 </a:t>
                      </a:r>
                      <a:r>
                        <a:rPr kumimoji="0" lang="sk-SK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000</a:t>
                      </a:r>
                      <a:endParaRPr kumimoji="0" lang="sk-SK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7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sk-SK" sz="16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  <a:latin typeface="Arial Narrow" panose="020B0606020202030204" pitchFamily="34" charset="0"/>
                        </a:rPr>
                        <a:t>1.2.1 Zvýšenie súkromných investícií prostredníctvom spolupráce výskumných inštitúcií a podnikateľskej </a:t>
                      </a:r>
                      <a:r>
                        <a:rPr lang="sk-SK" sz="1400" dirty="0" smtClean="0">
                          <a:effectLst/>
                          <a:latin typeface="Arial Narrow" panose="020B0606020202030204" pitchFamily="34" charset="0"/>
                        </a:rPr>
                        <a:t>sféry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Podpora dlhodobého strategického výskumu (7-10 rokov) v oblastiach špecializácie RIS3 SK </a:t>
                      </a:r>
                      <a:endParaRPr kumimoji="0" lang="sk-SK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sk-SK" sz="1400" dirty="0" smtClean="0">
                          <a:effectLst/>
                          <a:latin typeface="Arial Narrow" panose="020B0606020202030204" pitchFamily="34" charset="0"/>
                        </a:rPr>
                        <a:t>Q</a:t>
                      </a:r>
                      <a:endParaRPr lang="sk-SK" sz="160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k-SK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150 000 </a:t>
                      </a:r>
                      <a:r>
                        <a:rPr kumimoji="0" lang="sk-SK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000</a:t>
                      </a:r>
                      <a:endParaRPr kumimoji="0" lang="sk-SK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7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 smtClean="0">
                <a:latin typeface="Arial Narrow" panose="020B0606020202030204" pitchFamily="34" charset="0"/>
              </a:rPr>
              <a:t>Prehľad finančných prostriedkov časti OP </a:t>
            </a:r>
            <a:r>
              <a:rPr lang="sk-SK" sz="2400" b="1" dirty="0" err="1" smtClean="0">
                <a:latin typeface="Arial Narrow" panose="020B0606020202030204" pitchFamily="34" charset="0"/>
              </a:rPr>
              <a:t>VaI</a:t>
            </a:r>
            <a:r>
              <a:rPr lang="sk-SK" sz="2400" b="1" dirty="0" smtClean="0">
                <a:latin typeface="Arial Narrow" panose="020B0606020202030204" pitchFamily="34" charset="0"/>
              </a:rPr>
              <a:t> v gescii </a:t>
            </a:r>
            <a:r>
              <a:rPr lang="sk-SK" sz="2400" b="1" dirty="0" err="1" smtClean="0">
                <a:latin typeface="Arial Narrow" panose="020B0606020202030204" pitchFamily="34" charset="0"/>
              </a:rPr>
              <a:t>MŠVVaŠ</a:t>
            </a:r>
            <a:r>
              <a:rPr lang="sk-SK" sz="2400" b="1" dirty="0" smtClean="0">
                <a:latin typeface="Arial Narrow" panose="020B0606020202030204" pitchFamily="34" charset="0"/>
              </a:rPr>
              <a:t> SR</a:t>
            </a:r>
            <a:endParaRPr lang="sk-SK" sz="2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112784"/>
              </p:ext>
            </p:extLst>
          </p:nvPr>
        </p:nvGraphicFramePr>
        <p:xfrm>
          <a:off x="251520" y="2708920"/>
          <a:ext cx="8590858" cy="2016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886"/>
                <a:gridCol w="1870886"/>
                <a:gridCol w="1489100"/>
                <a:gridCol w="1679993"/>
                <a:gridCol w="1679993"/>
              </a:tblGrid>
              <a:tr h="548960"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Prioritná os</a:t>
                      </a:r>
                      <a:endParaRPr lang="sk-SK" sz="1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Kategória regiónu</a:t>
                      </a:r>
                      <a:endParaRPr lang="sk-SK" sz="1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Fond</a:t>
                      </a:r>
                      <a:endParaRPr lang="sk-SK" sz="1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Tematický cieľ</a:t>
                      </a:r>
                      <a:endParaRPr lang="sk-SK" sz="1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EÚ zdroje</a:t>
                      </a:r>
                      <a:endParaRPr lang="sk-SK" sz="1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548960"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sk-SK" sz="1800" b="1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menej rozvinutý</a:t>
                      </a:r>
                      <a:endParaRPr lang="sk-SK" sz="1800" b="0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EFRR</a:t>
                      </a:r>
                      <a:endParaRPr lang="sk-SK" sz="1800" b="0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sk-SK" sz="1800" b="0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sk-SK" sz="1800" b="0" i="0" u="none" strike="noStrike" kern="1200" dirty="0" smtClean="0">
                          <a:solidFill>
                            <a:schemeClr val="accent3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856 934 847</a:t>
                      </a:r>
                      <a:endParaRPr kumimoji="0" lang="sk-SK" sz="1800" b="0" i="0" u="none" strike="noStrike" kern="1200" dirty="0">
                        <a:solidFill>
                          <a:schemeClr val="accent3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44841"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sk-SK" sz="1800" b="1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rozvinutejší</a:t>
                      </a:r>
                      <a:endParaRPr lang="sk-SK" sz="1800" b="0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0" kern="120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EFRR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sk-SK" sz="1800" b="0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b="0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Arial Narrow" panose="020B0606020202030204" pitchFamily="34" charset="0"/>
                        </a:rPr>
                        <a:t>104106580</a:t>
                      </a:r>
                      <a:endParaRPr lang="sk-SK" sz="1800" b="0" i="0" u="none" strike="noStrike" dirty="0">
                        <a:solidFill>
                          <a:schemeClr val="accent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Spolu</a:t>
                      </a:r>
                      <a:endParaRPr lang="sk-SK" sz="1800" b="1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sk-SK" sz="1800" b="1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0" kern="120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sk-SK" sz="1800" b="0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sk-SK" sz="1800" b="1" i="0" u="none" strike="noStrike" kern="1200" dirty="0" smtClean="0">
                          <a:solidFill>
                            <a:schemeClr val="accent3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996 041 427 </a:t>
                      </a:r>
                      <a:endParaRPr kumimoji="0" lang="sk-SK" sz="1800" b="1" i="0" u="none" strike="noStrike" kern="1200" dirty="0">
                        <a:solidFill>
                          <a:schemeClr val="accent3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8DCF-29F2-4191-9B14-AA4FE4B6DEF0}" type="slidenum">
              <a:rPr lang="sk-SK" smtClean="0"/>
              <a:t>17</a:t>
            </a:fld>
            <a:endParaRPr lang="sk-SK"/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</p:spPr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47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>
                <a:latin typeface="Arial Narrow" pitchFamily="34" charset="0"/>
              </a:rPr>
              <a:t>Kontakty a dostupnosť informácií</a:t>
            </a:r>
            <a:endParaRPr lang="sk-SK" sz="2800" b="1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18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sz="quarter" idx="4294967295"/>
          </p:nvPr>
        </p:nvSpPr>
        <p:spPr>
          <a:xfrm>
            <a:off x="323528" y="1484784"/>
            <a:ext cx="8496944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sz="1800" dirty="0" smtClean="0"/>
          </a:p>
          <a:p>
            <a:pPr marL="0" indent="0" algn="ctr">
              <a:buNone/>
            </a:pPr>
            <a:endParaRPr lang="sk-SK" sz="1800" dirty="0"/>
          </a:p>
          <a:p>
            <a:pPr marL="0" indent="0" algn="ctr">
              <a:buNone/>
            </a:pPr>
            <a:endParaRPr lang="sk-SK" sz="1800" dirty="0" smtClean="0"/>
          </a:p>
          <a:p>
            <a:pPr marL="0" indent="0" algn="ctr">
              <a:buNone/>
            </a:pPr>
            <a:endParaRPr lang="sk-SK" sz="1800" dirty="0" smtClean="0"/>
          </a:p>
          <a:p>
            <a:pPr marL="0" indent="0" algn="ctr">
              <a:buNone/>
            </a:pPr>
            <a:endParaRPr lang="sk-SK" sz="1800" dirty="0"/>
          </a:p>
          <a:p>
            <a:pPr marL="0" indent="0" algn="ctr">
              <a:buNone/>
            </a:pPr>
            <a:endParaRPr lang="sk-SK" sz="1800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sk-SK" sz="18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Informácie o OP </a:t>
            </a:r>
            <a:r>
              <a:rPr lang="sk-SK" sz="1800" b="1" dirty="0" err="1" smtClean="0">
                <a:solidFill>
                  <a:schemeClr val="accent3"/>
                </a:solidFill>
                <a:latin typeface="Arial Narrow" panose="020B0606020202030204" pitchFamily="34" charset="0"/>
              </a:rPr>
              <a:t>VaI</a:t>
            </a:r>
            <a:r>
              <a:rPr lang="sk-SK" sz="18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sk-SK" sz="1800" u="sng" dirty="0">
                <a:solidFill>
                  <a:schemeClr val="accent3"/>
                </a:solidFill>
                <a:latin typeface="Arial Narrow" panose="020B0606020202030204" pitchFamily="34" charset="0"/>
                <a:hlinkClick r:id="rId2"/>
              </a:rPr>
              <a:t>http://www.minedu.sk/operacny-program-vyskum-a-inovacie</a:t>
            </a:r>
            <a:r>
              <a:rPr lang="sk-SK" sz="1800" u="sng" dirty="0" smtClean="0">
                <a:solidFill>
                  <a:schemeClr val="accent3"/>
                </a:solidFill>
                <a:hlinkClick r:id="rId2"/>
              </a:rPr>
              <a:t>/</a:t>
            </a:r>
            <a:endParaRPr lang="sk-SK" sz="1800" u="sng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sk-SK" sz="1800" u="sng" dirty="0" err="1">
                <a:solidFill>
                  <a:schemeClr val="accent3"/>
                </a:solidFill>
                <a:latin typeface="Arial Narrow" panose="020B0606020202030204" pitchFamily="34" charset="0"/>
                <a:hlinkClick r:id="rId3"/>
              </a:rPr>
              <a:t>opvai@minedu.sk</a:t>
            </a:r>
            <a:endParaRPr lang="sk-SK" sz="1800" u="sng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sk-SK" sz="1800" dirty="0" smtClean="0">
                <a:solidFill>
                  <a:schemeClr val="accent3"/>
                </a:solidFill>
              </a:rPr>
              <a:t>  </a:t>
            </a:r>
            <a:endParaRPr lang="sk-SK" sz="1800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sk-SK" sz="1800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endParaRPr lang="sk-SK" sz="1800" dirty="0" smtClean="0">
              <a:solidFill>
                <a:schemeClr val="accent3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8" t="24145" r="22856" b="21408"/>
          <a:stretch/>
        </p:blipFill>
        <p:spPr bwMode="auto">
          <a:xfrm>
            <a:off x="2771800" y="1484784"/>
            <a:ext cx="3198319" cy="193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58075"/>
              </p:ext>
            </p:extLst>
          </p:nvPr>
        </p:nvGraphicFramePr>
        <p:xfrm>
          <a:off x="1202607" y="4581128"/>
          <a:ext cx="6336704" cy="1462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</a:tblGrid>
              <a:tr h="274107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latin typeface="Arial Narrow" panose="020B0606020202030204" pitchFamily="34" charset="0"/>
                        </a:rPr>
                        <a:t>Kontaktné údaje </a:t>
                      </a:r>
                      <a:r>
                        <a:rPr lang="sk-SK" dirty="0" err="1" smtClean="0">
                          <a:latin typeface="Arial Narrow" panose="020B0606020202030204" pitchFamily="34" charset="0"/>
                        </a:rPr>
                        <a:t>MŠVVaŠ</a:t>
                      </a:r>
                      <a:r>
                        <a:rPr lang="sk-SK" baseline="0" dirty="0" smtClean="0">
                          <a:latin typeface="Arial Narrow" panose="020B0606020202030204" pitchFamily="34" charset="0"/>
                        </a:rPr>
                        <a:t> SR </a:t>
                      </a:r>
                      <a:endParaRPr lang="sk-SK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096428"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sk-SK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Andrea</a:t>
                      </a:r>
                      <a:r>
                        <a:rPr lang="sk-SK" b="1" baseline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 Uhrínová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a</a:t>
                      </a:r>
                      <a:r>
                        <a:rPr lang="sk-SK" b="1" baseline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ndrea.uhrinova</a:t>
                      </a:r>
                      <a:r>
                        <a:rPr lang="en-US" b="1" baseline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@minedu.sk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1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dátumu 2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7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8689"/>
            <a:ext cx="457200" cy="366216"/>
          </a:xfrm>
        </p:spPr>
        <p:txBody>
          <a:bodyPr/>
          <a:lstStyle/>
          <a:p>
            <a:pPr>
              <a:defRPr/>
            </a:pPr>
            <a:fld id="{AD6D02C0-119C-4C18-9251-EDCE0E7B07F2}" type="slidenum">
              <a:rPr lang="sk-SK">
                <a:solidFill>
                  <a:srgbClr val="17517A">
                    <a:shade val="75000"/>
                  </a:srgbClr>
                </a:solidFill>
              </a:rPr>
              <a:pPr>
                <a:defRPr/>
              </a:pPr>
              <a:t>19</a:t>
            </a:fld>
            <a:endParaRPr lang="sk-SK" dirty="0">
              <a:solidFill>
                <a:srgbClr val="17517A">
                  <a:shade val="75000"/>
                </a:srgb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type="subTitle" idx="1"/>
          </p:nvPr>
        </p:nvSpPr>
        <p:spPr>
          <a:xfrm>
            <a:off x="295276" y="2636912"/>
            <a:ext cx="8509000" cy="3489325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sz="4000" dirty="0" smtClean="0">
              <a:solidFill>
                <a:schemeClr val="accent3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sz="4000" dirty="0">
              <a:solidFill>
                <a:schemeClr val="accent3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4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ĎAKUJEM ZA POZORNOSŤ</a:t>
            </a:r>
          </a:p>
          <a:p>
            <a:pPr marL="457200" indent="-457200" algn="r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sk-SK" sz="1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sk-SK" sz="12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sk-SK" sz="1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sk-SK" sz="12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sk-SK" sz="1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sk-SK" sz="12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sk-SK" sz="1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sk-SK" sz="12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sk-SK" sz="1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r" eaLnBrk="1" fontAlgn="auto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sk-SK" sz="12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algn="r"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/>
              <a:buNone/>
              <a:defRPr/>
            </a:pPr>
            <a:endParaRPr lang="sk-SK" sz="1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algn="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 2"/>
              <a:buNone/>
              <a:defRPr/>
            </a:pPr>
            <a:r>
              <a:rPr lang="sk-SK" sz="13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1300" b="0" cap="none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1300" b="0" cap="none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1300" b="0" cap="none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k-SK" sz="4000" dirty="0">
              <a:solidFill>
                <a:schemeClr val="accent3"/>
              </a:solidFill>
            </a:endParaRPr>
          </a:p>
        </p:txBody>
      </p:sp>
      <p:pic>
        <p:nvPicPr>
          <p:cNvPr id="41989" name="Picture 8" descr="\\Aha\zdielany_opvav\01 Loga\08 Loga MSVVaS SR\logo_jpg\logo MSVVAS S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35000"/>
            <a:ext cx="276066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8" t="24145" r="22856" b="21408"/>
          <a:stretch/>
        </p:blipFill>
        <p:spPr bwMode="auto">
          <a:xfrm>
            <a:off x="231119" y="186529"/>
            <a:ext cx="3641760" cy="2203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\\Aha\zdielany_opvav\01 Loga\08 Loga MSVVaS SR\logo_jpg\logo MSVVAS S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5259" y="889701"/>
            <a:ext cx="2036772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031" y="878100"/>
            <a:ext cx="843288" cy="6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 smtClean="0">
                <a:latin typeface="Arial Narrow" pitchFamily="34" charset="0"/>
              </a:rPr>
              <a:t>Operačný </a:t>
            </a:r>
            <a:r>
              <a:rPr lang="sk-SK" sz="2400" b="1" dirty="0">
                <a:latin typeface="Arial Narrow" pitchFamily="34" charset="0"/>
              </a:rPr>
              <a:t>program Výskum a inovácie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28. októbra 2014 - schválený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Európskou komisiou</a:t>
            </a:r>
            <a:endParaRPr lang="sk-SK" sz="2000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sk-SK" sz="20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A</a:t>
            </a:r>
            <a:r>
              <a:rPr lang="sk-SK" sz="20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lokácia: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 2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266 776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537 EUR z prostriedkov Európskeho fondu regionálneho rozvoja</a:t>
            </a:r>
            <a:endParaRPr lang="sk-SK" sz="2000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Cieľ: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vytvorenie stabilného prostredia priaznivého pre inovácie pre všetky relevantné subjekty a podporu zvýšenia efektívnosti a výkonnosti	systému výskumu, vývoja a inovácií, ako základného piliera pre zvyšovanie konkurencieschopnosti, trvalo udržateľného 	hospodárskeho rastu a zamestnanosti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Riadiaci orgán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– Ministerstvo školstva, vedy, výskumu a športu SR (</a:t>
            </a:r>
            <a:r>
              <a:rPr lang="sk-SK" sz="2000" dirty="0" err="1" smtClean="0">
                <a:solidFill>
                  <a:schemeClr val="accent3"/>
                </a:solidFill>
                <a:latin typeface="Arial Narrow" panose="020B0606020202030204" pitchFamily="34" charset="0"/>
              </a:rPr>
              <a:t>MŠVVaŠ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 SR)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sk-SK" sz="20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Sprostredkovateľský orgán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– Ministerstvo hospodárstva SR (MH SR)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s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poločný 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operačný program </a:t>
            </a:r>
            <a:r>
              <a:rPr lang="sk-SK" sz="20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MŠVVaŠ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 SR a MH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SR, ktorý svojimi plánovanými aktivitami nadväzuje na implementáciu operačného programu Výskum a vývoj a operačný program Konkurencieschopnosť a hospodársky rast</a:t>
            </a:r>
          </a:p>
          <a:p>
            <a:pPr marL="0" indent="0" algn="just">
              <a:buNone/>
            </a:pPr>
            <a:endParaRPr lang="sk-SK" sz="1600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96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Zalomená spojnica 104"/>
          <p:cNvCxnSpPr>
            <a:stCxn id="83" idx="0"/>
          </p:cNvCxnSpPr>
          <p:nvPr/>
        </p:nvCxnSpPr>
        <p:spPr>
          <a:xfrm rot="5400000" flipH="1" flipV="1">
            <a:off x="1241689" y="4057017"/>
            <a:ext cx="294354" cy="753868"/>
          </a:xfrm>
          <a:prstGeom prst="bentConnector2">
            <a:avLst/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ovná spojnica 91"/>
          <p:cNvCxnSpPr/>
          <p:nvPr/>
        </p:nvCxnSpPr>
        <p:spPr>
          <a:xfrm>
            <a:off x="1763688" y="4005065"/>
            <a:ext cx="0" cy="288032"/>
          </a:xfrm>
          <a:prstGeom prst="line">
            <a:avLst/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Zalomená spojnica 102"/>
          <p:cNvCxnSpPr/>
          <p:nvPr/>
        </p:nvCxnSpPr>
        <p:spPr>
          <a:xfrm>
            <a:off x="1765800" y="4286774"/>
            <a:ext cx="787040" cy="295544"/>
          </a:xfrm>
          <a:prstGeom prst="bentConnector3">
            <a:avLst>
              <a:gd name="adj1" fmla="val 99323"/>
            </a:avLst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Zalomená spojnica 99"/>
          <p:cNvCxnSpPr>
            <a:endCxn id="86" idx="0"/>
          </p:cNvCxnSpPr>
          <p:nvPr/>
        </p:nvCxnSpPr>
        <p:spPr>
          <a:xfrm>
            <a:off x="4718630" y="4286774"/>
            <a:ext cx="1726435" cy="292829"/>
          </a:xfrm>
          <a:prstGeom prst="bentConnector2">
            <a:avLst/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ovná spojnica 93"/>
          <p:cNvCxnSpPr/>
          <p:nvPr/>
        </p:nvCxnSpPr>
        <p:spPr>
          <a:xfrm flipH="1">
            <a:off x="4713402" y="4005064"/>
            <a:ext cx="2614" cy="576064"/>
          </a:xfrm>
          <a:prstGeom prst="line">
            <a:avLst/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ovná spojnica 132"/>
          <p:cNvCxnSpPr/>
          <p:nvPr/>
        </p:nvCxnSpPr>
        <p:spPr>
          <a:xfrm>
            <a:off x="6444208" y="5174606"/>
            <a:ext cx="0" cy="411919"/>
          </a:xfrm>
          <a:prstGeom prst="line">
            <a:avLst/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ovná spojnica 131"/>
          <p:cNvCxnSpPr/>
          <p:nvPr/>
        </p:nvCxnSpPr>
        <p:spPr>
          <a:xfrm>
            <a:off x="4694548" y="5174607"/>
            <a:ext cx="0" cy="411919"/>
          </a:xfrm>
          <a:prstGeom prst="line">
            <a:avLst/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Rovná spojnica 130"/>
          <p:cNvCxnSpPr>
            <a:stCxn id="84" idx="2"/>
          </p:cNvCxnSpPr>
          <p:nvPr/>
        </p:nvCxnSpPr>
        <p:spPr>
          <a:xfrm flipH="1">
            <a:off x="2551239" y="5177321"/>
            <a:ext cx="1601" cy="421333"/>
          </a:xfrm>
          <a:prstGeom prst="line">
            <a:avLst/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Rovná spojnica 114"/>
          <p:cNvCxnSpPr>
            <a:endCxn id="114" idx="0"/>
          </p:cNvCxnSpPr>
          <p:nvPr/>
        </p:nvCxnSpPr>
        <p:spPr>
          <a:xfrm>
            <a:off x="1010565" y="5177321"/>
            <a:ext cx="0" cy="411919"/>
          </a:xfrm>
          <a:prstGeom prst="line">
            <a:avLst/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latin typeface="Arial Narrow" pitchFamily="34" charset="0"/>
              </a:rPr>
              <a:t>Z</a:t>
            </a:r>
            <a:r>
              <a:rPr lang="sk-SK" sz="2400" b="1" dirty="0" smtClean="0">
                <a:latin typeface="Arial Narrow" pitchFamily="34" charset="0"/>
              </a:rPr>
              <a:t>ákladná </a:t>
            </a:r>
            <a:r>
              <a:rPr lang="sk-SK" sz="2400" b="1" dirty="0">
                <a:latin typeface="Arial Narrow" pitchFamily="34" charset="0"/>
              </a:rPr>
              <a:t>štruktúra </a:t>
            </a:r>
            <a:r>
              <a:rPr lang="sk-SK" sz="2400" b="1" dirty="0" smtClean="0">
                <a:latin typeface="Arial Narrow" pitchFamily="34" charset="0"/>
              </a:rPr>
              <a:t>OP </a:t>
            </a:r>
            <a:r>
              <a:rPr lang="sk-SK" sz="2400" b="1" dirty="0" err="1" smtClean="0">
                <a:latin typeface="Arial Narrow" pitchFamily="34" charset="0"/>
              </a:rPr>
              <a:t>VaI</a:t>
            </a:r>
            <a:r>
              <a:rPr lang="sk-SK" sz="2400" b="1" dirty="0" smtClean="0">
                <a:latin typeface="Arial Narrow" pitchFamily="34" charset="0"/>
              </a:rPr>
              <a:t> - subjekty </a:t>
            </a:r>
            <a:r>
              <a:rPr lang="sk-SK" sz="2400" b="1" dirty="0">
                <a:latin typeface="Arial Narrow" pitchFamily="34" charset="0"/>
              </a:rPr>
              <a:t>zodpovedné za implementáciu</a:t>
            </a:r>
            <a:endParaRPr lang="sk-SK" sz="2400" b="1" dirty="0"/>
          </a:p>
        </p:txBody>
      </p:sp>
      <p:sp>
        <p:nvSpPr>
          <p:cNvPr id="7" name="Vývojový diagram: alternatívny proces 6"/>
          <p:cNvSpPr/>
          <p:nvPr/>
        </p:nvSpPr>
        <p:spPr>
          <a:xfrm>
            <a:off x="3131840" y="1700808"/>
            <a:ext cx="3168352" cy="864096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Operačný program Výskum a inovácie</a:t>
            </a:r>
            <a:endParaRPr lang="sk-SK" sz="2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9" name="Rovná spojnica 18"/>
          <p:cNvCxnSpPr>
            <a:endCxn id="70" idx="0"/>
          </p:cNvCxnSpPr>
          <p:nvPr/>
        </p:nvCxnSpPr>
        <p:spPr>
          <a:xfrm>
            <a:off x="4716016" y="2564904"/>
            <a:ext cx="2614" cy="720079"/>
          </a:xfrm>
          <a:prstGeom prst="line">
            <a:avLst/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Zalomená spojnica 25"/>
          <p:cNvCxnSpPr/>
          <p:nvPr/>
        </p:nvCxnSpPr>
        <p:spPr>
          <a:xfrm rot="10800000" flipV="1">
            <a:off x="1791036" y="2927620"/>
            <a:ext cx="2935440" cy="374687"/>
          </a:xfrm>
          <a:prstGeom prst="bentConnector3">
            <a:avLst>
              <a:gd name="adj1" fmla="val 100252"/>
            </a:avLst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Zalomená spojnica 41"/>
          <p:cNvCxnSpPr>
            <a:stCxn id="74" idx="0"/>
          </p:cNvCxnSpPr>
          <p:nvPr/>
        </p:nvCxnSpPr>
        <p:spPr>
          <a:xfrm rot="16200000" flipV="1">
            <a:off x="5640485" y="2005766"/>
            <a:ext cx="1646065" cy="3489774"/>
          </a:xfrm>
          <a:prstGeom prst="bentConnector2">
            <a:avLst/>
          </a:prstGeom>
          <a:ln w="25400">
            <a:solidFill>
              <a:srgbClr val="063638"/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Vývojový diagram: alternatívny proces 66"/>
          <p:cNvSpPr/>
          <p:nvPr/>
        </p:nvSpPr>
        <p:spPr>
          <a:xfrm>
            <a:off x="962944" y="3284983"/>
            <a:ext cx="1656184" cy="720082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 algn="ctr"/>
            <a:r>
              <a:rPr lang="sk-SK" sz="1400" b="1" dirty="0" smtClean="0">
                <a:latin typeface="Arial Narrow" panose="020B0606020202030204" pitchFamily="34" charset="0"/>
              </a:rPr>
              <a:t>TC1 – Posilnenie technologického rozvoja a inovácií</a:t>
            </a:r>
            <a:endParaRPr lang="sk-SK" sz="1400" b="1" dirty="0">
              <a:latin typeface="Arial Narrow" panose="020B0606020202030204" pitchFamily="34" charset="0"/>
            </a:endParaRPr>
          </a:p>
        </p:txBody>
      </p:sp>
      <p:sp>
        <p:nvSpPr>
          <p:cNvPr id="70" name="Vývojový diagram: alternatívny proces 69"/>
          <p:cNvSpPr/>
          <p:nvPr/>
        </p:nvSpPr>
        <p:spPr>
          <a:xfrm>
            <a:off x="3674514" y="3284983"/>
            <a:ext cx="2088232" cy="720081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1400" b="1" dirty="0" smtClean="0">
                <a:latin typeface="Arial Narrow" panose="020B0606020202030204" pitchFamily="34" charset="0"/>
              </a:rPr>
              <a:t>TC3 – Zvýšenie konkurencieschopnosti MSP</a:t>
            </a:r>
          </a:p>
        </p:txBody>
      </p:sp>
      <p:sp>
        <p:nvSpPr>
          <p:cNvPr id="74" name="Vývojový diagram: alternatívny proces 73"/>
          <p:cNvSpPr/>
          <p:nvPr/>
        </p:nvSpPr>
        <p:spPr>
          <a:xfrm>
            <a:off x="7524328" y="4573685"/>
            <a:ext cx="1368152" cy="611077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1200" b="1" dirty="0" smtClean="0">
                <a:latin typeface="Arial Narrow" panose="020B0606020202030204" pitchFamily="34" charset="0"/>
              </a:rPr>
              <a:t>PO5 – Technická pomoc</a:t>
            </a:r>
          </a:p>
        </p:txBody>
      </p:sp>
      <p:sp>
        <p:nvSpPr>
          <p:cNvPr id="83" name="Vývojový diagram: alternatívny proces 82"/>
          <p:cNvSpPr/>
          <p:nvPr/>
        </p:nvSpPr>
        <p:spPr>
          <a:xfrm>
            <a:off x="323528" y="4581128"/>
            <a:ext cx="1376808" cy="596192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1200" b="1" dirty="0" smtClean="0">
                <a:latin typeface="Arial Narrow" panose="020B0606020202030204" pitchFamily="34" charset="0"/>
              </a:rPr>
              <a:t>PO1 – Podpora výskumu, vývoja a inovácií</a:t>
            </a:r>
          </a:p>
        </p:txBody>
      </p:sp>
      <p:sp>
        <p:nvSpPr>
          <p:cNvPr id="84" name="Vývojový diagram: alternatívny proces 83"/>
          <p:cNvSpPr/>
          <p:nvPr/>
        </p:nvSpPr>
        <p:spPr>
          <a:xfrm>
            <a:off x="1846924" y="4582318"/>
            <a:ext cx="1411832" cy="595003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1200" b="1" dirty="0" smtClean="0">
                <a:latin typeface="Arial Narrow" panose="020B0606020202030204" pitchFamily="34" charset="0"/>
              </a:rPr>
              <a:t>PO2 – Podpora výskumu, vývoja a inovácií v BSK</a:t>
            </a:r>
          </a:p>
        </p:txBody>
      </p:sp>
      <p:sp>
        <p:nvSpPr>
          <p:cNvPr id="85" name="Vývojový diagram: alternatívny proces 84"/>
          <p:cNvSpPr/>
          <p:nvPr/>
        </p:nvSpPr>
        <p:spPr>
          <a:xfrm>
            <a:off x="3851920" y="4581128"/>
            <a:ext cx="1656184" cy="595004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1200" b="1" dirty="0" smtClean="0">
                <a:latin typeface="Arial Narrow" panose="020B0606020202030204" pitchFamily="34" charset="0"/>
              </a:rPr>
              <a:t>PO3 – Posilnenie konkurencieschopnosti a rastu MSP</a:t>
            </a:r>
          </a:p>
        </p:txBody>
      </p:sp>
      <p:sp>
        <p:nvSpPr>
          <p:cNvPr id="86" name="Vývojový diagram: alternatívny proces 85"/>
          <p:cNvSpPr/>
          <p:nvPr/>
        </p:nvSpPr>
        <p:spPr>
          <a:xfrm>
            <a:off x="5580112" y="4579603"/>
            <a:ext cx="1729906" cy="595004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1200" b="1" dirty="0" smtClean="0">
                <a:latin typeface="Arial Narrow" panose="020B0606020202030204" pitchFamily="34" charset="0"/>
              </a:rPr>
              <a:t>PO4 – Rozvoj konkurencieschopných MSP v BSK</a:t>
            </a:r>
          </a:p>
        </p:txBody>
      </p:sp>
      <p:sp>
        <p:nvSpPr>
          <p:cNvPr id="111" name="Vývojový diagram: alternatívny proces 110"/>
          <p:cNvSpPr/>
          <p:nvPr/>
        </p:nvSpPr>
        <p:spPr>
          <a:xfrm>
            <a:off x="1846924" y="5598654"/>
            <a:ext cx="1423060" cy="566650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 algn="ctr"/>
            <a:r>
              <a:rPr lang="sk-SK" sz="1400" b="1" dirty="0" err="1" smtClean="0">
                <a:latin typeface="Arial Narrow" panose="020B0606020202030204" pitchFamily="34" charset="0"/>
              </a:rPr>
              <a:t>MŠVVaŠ</a:t>
            </a:r>
            <a:r>
              <a:rPr lang="sk-SK" sz="1400" b="1" dirty="0" smtClean="0">
                <a:latin typeface="Arial Narrow" panose="020B0606020202030204" pitchFamily="34" charset="0"/>
              </a:rPr>
              <a:t> SR a MH SR</a:t>
            </a:r>
          </a:p>
        </p:txBody>
      </p:sp>
      <p:sp>
        <p:nvSpPr>
          <p:cNvPr id="112" name="Vývojový diagram: alternatívny proces 111"/>
          <p:cNvSpPr/>
          <p:nvPr/>
        </p:nvSpPr>
        <p:spPr>
          <a:xfrm>
            <a:off x="4024998" y="5569112"/>
            <a:ext cx="1376808" cy="596192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1400" b="1" dirty="0" smtClean="0">
                <a:latin typeface="Arial Narrow" panose="020B0606020202030204" pitchFamily="34" charset="0"/>
              </a:rPr>
              <a:t>MH SR</a:t>
            </a:r>
          </a:p>
        </p:txBody>
      </p:sp>
      <p:sp>
        <p:nvSpPr>
          <p:cNvPr id="113" name="Vývojový diagram: alternatívny proces 112"/>
          <p:cNvSpPr/>
          <p:nvPr/>
        </p:nvSpPr>
        <p:spPr>
          <a:xfrm>
            <a:off x="5756661" y="5559698"/>
            <a:ext cx="1376808" cy="596192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sk-SK" sz="1400" b="1" dirty="0" smtClean="0">
                <a:latin typeface="Arial Narrow" panose="020B0606020202030204" pitchFamily="34" charset="0"/>
              </a:rPr>
              <a:t>MH SR</a:t>
            </a:r>
          </a:p>
        </p:txBody>
      </p:sp>
      <p:sp>
        <p:nvSpPr>
          <p:cNvPr id="114" name="Vývojový diagram: alternatívny proces 113"/>
          <p:cNvSpPr/>
          <p:nvPr/>
        </p:nvSpPr>
        <p:spPr>
          <a:xfrm>
            <a:off x="322161" y="5589240"/>
            <a:ext cx="1376808" cy="566650"/>
          </a:xfrm>
          <a:prstGeom prst="flowChartAlternateProcess">
            <a:avLst/>
          </a:prstGeom>
          <a:solidFill>
            <a:schemeClr val="accent3"/>
          </a:solidFill>
          <a:ln>
            <a:solidFill>
              <a:srgbClr val="063638"/>
            </a:solidFill>
            <a:prstDash val="solid"/>
          </a:ln>
          <a:effectLst/>
          <a:scene3d>
            <a:camera prst="orthographicFront"/>
            <a:lightRig rig="morning" dir="t"/>
          </a:scene3d>
          <a:sp3d extrusionH="57150" contourW="12700" prstMaterial="dkEdge">
            <a:bevelT prst="convex"/>
            <a:bevelB prst="convex"/>
            <a:extrusionClr>
              <a:srgbClr val="FFC00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 algn="ctr"/>
            <a:r>
              <a:rPr lang="sk-SK" sz="1400" b="1" dirty="0" err="1" smtClean="0">
                <a:latin typeface="Arial Narrow" panose="020B0606020202030204" pitchFamily="34" charset="0"/>
              </a:rPr>
              <a:t>MŠVVaŠ</a:t>
            </a:r>
            <a:r>
              <a:rPr lang="sk-SK" sz="1400" b="1" dirty="0" smtClean="0">
                <a:latin typeface="Arial Narrow" panose="020B0606020202030204" pitchFamily="34" charset="0"/>
              </a:rPr>
              <a:t> SR a MH SR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71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latin typeface="Arial Narrow" pitchFamily="34" charset="0"/>
              </a:rPr>
              <a:t>Základné princípy </a:t>
            </a:r>
            <a:r>
              <a:rPr lang="sk-SK" sz="2400" b="1" dirty="0" smtClean="0">
                <a:latin typeface="Arial Narrow" pitchFamily="34" charset="0"/>
              </a:rPr>
              <a:t>a zmeny oproti programovému obdobie 2007 - 2013</a:t>
            </a:r>
            <a:endParaRPr lang="sk-SK" sz="2400" b="1" dirty="0">
              <a:latin typeface="Arial Narrow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 eaLnBrk="0" hangingPunct="0">
              <a:buClr>
                <a:srgbClr val="C00000"/>
              </a:buClr>
              <a:buSzTx/>
              <a:buNone/>
            </a:pPr>
            <a:endParaRPr lang="sk-SK" sz="20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342900" lvl="0" indent="-342900" algn="just" eaLnBrk="0" hangingPunct="0">
              <a:buClr>
                <a:schemeClr val="accent3"/>
              </a:buClr>
              <a:buSzTx/>
              <a:buFont typeface="Wingdings" pitchFamily="2" charset="2"/>
              <a:buChar char="§"/>
            </a:pP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je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kľúčový implementačným nástrojom Stratégie výskumu a inovácie pre inteligentnú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špecializáciu SR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(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RIS3</a:t>
            </a:r>
            <a:r>
              <a:rPr lang="en-US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 SK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)</a:t>
            </a:r>
            <a:endParaRPr lang="sk-SK" sz="2000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342900" lvl="0" indent="-342900" algn="just" eaLnBrk="0" hangingPunct="0">
              <a:buClr>
                <a:schemeClr val="accent3"/>
              </a:buClr>
              <a:buSzTx/>
              <a:buFont typeface="Wingdings" pitchFamily="2" charset="2"/>
              <a:buChar char="§"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podpora celej škály výskumných aktivít v rámci jedného projektu (od základného výskumu cez aplikovaný až po vývoj)</a:t>
            </a:r>
          </a:p>
          <a:p>
            <a:pPr marL="342900" lvl="0" indent="-342900" algn="just" eaLnBrk="0" hangingPunct="0">
              <a:buClr>
                <a:schemeClr val="accent3"/>
              </a:buClr>
              <a:buSzTx/>
              <a:buFont typeface="Wingdings" pitchFamily="2" charset="2"/>
              <a:buChar char="§"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dôraz na princíp partnerstva medzi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akademickou sférou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a priemyslom z programového obrobia 2007 – 2013</a:t>
            </a:r>
          </a:p>
          <a:p>
            <a:pPr marL="342900" lvl="0" indent="-342900" algn="just" eaLnBrk="0" hangingPunct="0">
              <a:buClr>
                <a:schemeClr val="accent3"/>
              </a:buClr>
              <a:buSzTx/>
              <a:buFont typeface="Wingdings" pitchFamily="2" charset="2"/>
              <a:buChar char="§"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v rámci podnikateľského sektora podpora všetkých typov podnikov – malých, stredných a veľkých podnikov; podpora špecifických foriem prijímateľov – </a:t>
            </a:r>
            <a:r>
              <a:rPr lang="sk-SK" sz="20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klastre</a:t>
            </a:r>
            <a:endParaRPr lang="sk-SK" sz="2000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342900" lvl="0" indent="-342900" algn="just" eaLnBrk="0" hangingPunct="0">
              <a:buClr>
                <a:schemeClr val="accent3"/>
              </a:buClr>
              <a:buSzTx/>
              <a:buFont typeface="Wingdings" pitchFamily="2" charset="2"/>
              <a:buChar char="§"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dôraz na menší počet väčších projektov, ktoré budú navzájom komplementárne (používanie infraštruktúry z jedného projektu v iných projektoch a pod.)</a:t>
            </a:r>
          </a:p>
          <a:p>
            <a:pPr marL="342900" lvl="0" indent="-342900" algn="just" eaLnBrk="0" hangingPunct="0">
              <a:buClr>
                <a:schemeClr val="accent3"/>
              </a:buClr>
              <a:buSzTx/>
              <a:buFont typeface="Wingdings" pitchFamily="2" charset="2"/>
              <a:buChar char="§"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komplementárne financovanie projektov podporených v rámci iných programov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EÚ (Horizont 2020, COSME,...)</a:t>
            </a:r>
            <a:endParaRPr lang="sk-SK" sz="2000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5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510753"/>
          </a:xfrm>
        </p:spPr>
        <p:txBody>
          <a:bodyPr/>
          <a:lstStyle/>
          <a:p>
            <a:r>
              <a:rPr lang="sk-SK" sz="2400" b="1" dirty="0">
                <a:latin typeface="Arial Narrow" panose="020B0606020202030204" pitchFamily="34" charset="0"/>
              </a:rPr>
              <a:t>Novinky </a:t>
            </a:r>
            <a:r>
              <a:rPr lang="sk-SK" sz="2400" b="1" dirty="0" smtClean="0">
                <a:latin typeface="Arial Narrow" panose="020B0606020202030204" pitchFamily="34" charset="0"/>
              </a:rPr>
              <a:t>v porovnaní s </a:t>
            </a:r>
            <a:r>
              <a:rPr lang="sk-SK" sz="2400" b="1" dirty="0">
                <a:latin typeface="Arial Narrow" panose="020B0606020202030204" pitchFamily="34" charset="0"/>
              </a:rPr>
              <a:t>OP </a:t>
            </a:r>
            <a:r>
              <a:rPr lang="sk-SK" sz="2400" b="1" dirty="0" err="1">
                <a:latin typeface="Arial Narrow" panose="020B0606020202030204" pitchFamily="34" charset="0"/>
              </a:rPr>
              <a:t>KaHR</a:t>
            </a:r>
            <a:endParaRPr lang="sk-SK" sz="2400" b="1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>
                <a:solidFill>
                  <a:srgbClr val="17517A">
                    <a:shade val="75000"/>
                  </a:srgbClr>
                </a:solidFill>
              </a:rPr>
              <a:pPr/>
              <a:t>5</a:t>
            </a:fld>
            <a:endParaRPr lang="sk-SK">
              <a:solidFill>
                <a:srgbClr val="17517A">
                  <a:shade val="75000"/>
                </a:srgbClr>
              </a:solidFill>
            </a:endParaRPr>
          </a:p>
        </p:txBody>
      </p:sp>
      <p:sp>
        <p:nvSpPr>
          <p:cNvPr id="6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endParaRPr lang="sk-SK" sz="20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osobitná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širokospektrálna podpora MSP, začínajúcich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aj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existujúcich, s dôrazom na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zvyšovanie ich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konkurencieschopnosti </a:t>
            </a:r>
            <a:endParaRPr lang="sk-SK" sz="20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podpora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sieťovania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podnikov, 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vrátane </a:t>
            </a:r>
            <a:r>
              <a:rPr lang="sk-SK" sz="20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klastrov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a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 technologických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platforiem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, zapojených do </a:t>
            </a:r>
            <a:r>
              <a:rPr lang="sk-SK" sz="20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VVaI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 aktivít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vytvorenie mechanizmov zvyšovania povedomia o potrebe ochrany práv duševného vlastníctva, ako aj priame mechanizmy ochrany v rámci EPO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možnosť podpory projektov realizovaných v rámci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BSK</a:t>
            </a:r>
            <a:endParaRPr lang="sk-SK" sz="2000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lvl="0" algn="just">
              <a:buClrTx/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zapájanie MSP do komunitárnych programov EÚ</a:t>
            </a:r>
          </a:p>
          <a:p>
            <a:pPr lvl="0" algn="just">
              <a:buClrTx/>
              <a:buFont typeface="Wingdings" panose="05000000000000000000" pitchFamily="2" charset="2"/>
              <a:buChar char="§"/>
            </a:pPr>
            <a:r>
              <a:rPr lang="pl-PL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podpora </a:t>
            </a:r>
            <a:r>
              <a:rPr lang="pl-PL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alternatívnych foriem </a:t>
            </a:r>
            <a:r>
              <a:rPr lang="pl-PL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podnikania</a:t>
            </a:r>
            <a:endParaRPr lang="sk-SK" sz="2000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priame prepojenie na štátnu inovačnú politiku prostredníctvom RIS3 SK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dôraz na obsahové výstupy projektov</a:t>
            </a:r>
            <a:endParaRPr lang="sk-SK" sz="2000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endParaRPr lang="sk-SK" sz="1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>
                <a:latin typeface="Arial Narrow" panose="020B0606020202030204" pitchFamily="34" charset="0"/>
              </a:rPr>
              <a:t>Schéma </a:t>
            </a:r>
            <a:r>
              <a:rPr lang="sk-SK" sz="2800" b="1" dirty="0" smtClean="0">
                <a:latin typeface="Arial Narrow" panose="020B0606020202030204" pitchFamily="34" charset="0"/>
              </a:rPr>
              <a:t>OP </a:t>
            </a:r>
            <a:r>
              <a:rPr lang="sk-SK" sz="2800" b="1" dirty="0" err="1">
                <a:latin typeface="Arial Narrow" panose="020B0606020202030204" pitchFamily="34" charset="0"/>
              </a:rPr>
              <a:t>VaI</a:t>
            </a:r>
            <a:r>
              <a:rPr lang="sk-SK" sz="2800" b="1" dirty="0">
                <a:latin typeface="Arial Narrow" panose="020B0606020202030204" pitchFamily="34" charset="0"/>
              </a:rPr>
              <a:t> v gescii </a:t>
            </a:r>
            <a:r>
              <a:rPr lang="sk-SK" sz="2800" b="1" dirty="0" err="1">
                <a:latin typeface="Arial Narrow" panose="020B0606020202030204" pitchFamily="34" charset="0"/>
              </a:rPr>
              <a:t>MŠVVaŠ</a:t>
            </a:r>
            <a:r>
              <a:rPr lang="sk-SK" sz="2800" b="1" dirty="0">
                <a:latin typeface="Arial Narrow" panose="020B0606020202030204" pitchFamily="34" charset="0"/>
              </a:rPr>
              <a:t> SR – TC1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6</a:t>
            </a:fld>
            <a:endParaRPr lang="sk-SK"/>
          </a:p>
        </p:txBody>
      </p:sp>
      <p:graphicFrame>
        <p:nvGraphicFramePr>
          <p:cNvPr id="7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2105149"/>
              </p:ext>
            </p:extLst>
          </p:nvPr>
        </p:nvGraphicFramePr>
        <p:xfrm>
          <a:off x="395536" y="1628800"/>
          <a:ext cx="8136905" cy="4626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2175901"/>
                <a:gridCol w="4592853"/>
              </a:tblGrid>
              <a:tr h="450932"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Prioritná os</a:t>
                      </a:r>
                      <a:endParaRPr lang="sk-SK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Investičná priorita</a:t>
                      </a:r>
                      <a:endParaRPr lang="sk-SK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Špecifický</a:t>
                      </a:r>
                      <a:r>
                        <a:rPr lang="sk-SK" sz="14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 cieľ</a:t>
                      </a:r>
                      <a:endParaRPr lang="sk-SK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</a:tr>
              <a:tr h="450932">
                <a:tc rowSpan="4"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1 Podpora výskumu,</a:t>
                      </a:r>
                      <a:r>
                        <a:rPr lang="sk-SK" sz="1400" b="1" baseline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 vývoja a inovácií </a:t>
                      </a:r>
                      <a:endParaRPr lang="sk-SK" sz="1400" b="1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sk-SK" sz="1400" b="1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1.1 Rozšírenie výskumnej a inovačnej infraštruktúry a kapacít ...</a:t>
                      </a:r>
                    </a:p>
                    <a:p>
                      <a:pPr algn="ctr"/>
                      <a:endParaRPr lang="sk-SK" sz="1400" b="1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Arial Narrow" panose="020B0606020202030204" pitchFamily="34" charset="0"/>
                        </a:rPr>
                        <a:t>1.1.1 Zvýšenie výkonnosti systému </a:t>
                      </a:r>
                      <a:r>
                        <a:rPr lang="sk-SK" sz="1400" b="1" i="0" u="none" strike="noStrike" dirty="0" err="1" smtClean="0">
                          <a:solidFill>
                            <a:schemeClr val="accent3"/>
                          </a:solidFill>
                          <a:effectLst/>
                          <a:latin typeface="Arial Narrow" panose="020B0606020202030204" pitchFamily="34" charset="0"/>
                        </a:rPr>
                        <a:t>VaV</a:t>
                      </a:r>
                      <a:r>
                        <a:rPr lang="sk-SK" sz="14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Arial Narrow" panose="020B0606020202030204" pitchFamily="34" charset="0"/>
                        </a:rPr>
                        <a:t> prostredníctvom horizontálnej podpory technologického transferu a IKT</a:t>
                      </a:r>
                    </a:p>
                  </a:txBody>
                  <a:tcPr anchor="ctr"/>
                </a:tc>
              </a:tr>
              <a:tr h="447548">
                <a:tc vMerge="1">
                  <a:txBody>
                    <a:bodyPr/>
                    <a:lstStyle/>
                    <a:p>
                      <a:pPr algn="ctr"/>
                      <a:endParaRPr lang="sk-SK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400" b="1" kern="120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1.1.2 Zvýšenie účasti SR v projektoch medzinárodnej spolupráce</a:t>
                      </a:r>
                    </a:p>
                  </a:txBody>
                  <a:tcPr anchor="ctr"/>
                </a:tc>
              </a:tr>
              <a:tr h="450932">
                <a:tc vMerge="1">
                  <a:txBody>
                    <a:bodyPr/>
                    <a:lstStyle/>
                    <a:p>
                      <a:pPr algn="ctr"/>
                      <a:endParaRPr lang="sk-SK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1.1.3 Zvýšenie výskumnej aktivity prostredníctvom zlepšenia koordinácie a konsolidácie  </a:t>
                      </a:r>
                      <a:r>
                        <a:rPr lang="sk-SK" sz="1400" b="1" dirty="0" err="1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VaV</a:t>
                      </a:r>
                      <a:r>
                        <a:rPr lang="sk-SK" sz="14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 potenciálu výskumných inštitúcií</a:t>
                      </a:r>
                    </a:p>
                  </a:txBody>
                  <a:tcPr anchor="ctr"/>
                </a:tc>
              </a:tr>
              <a:tr h="450932">
                <a:tc vMerge="1">
                  <a:txBody>
                    <a:bodyPr/>
                    <a:lstStyle/>
                    <a:p>
                      <a:pPr algn="ctr"/>
                      <a:endParaRPr lang="sk-SK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4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1.2 Podpora investovania podnikov do výskumu a inovácie...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Arial Narrow" panose="020B0606020202030204" pitchFamily="34" charset="0"/>
                        </a:rPr>
                        <a:t>1.2.1 Zvýšenie súkromných investícií prostredníctvom spolupráce výskumných inštitúcií a podnikateľskej sféry</a:t>
                      </a:r>
                    </a:p>
                  </a:txBody>
                  <a:tcPr anchor="ctr"/>
                </a:tc>
              </a:tr>
              <a:tr h="70105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2 Podpora výskumu,</a:t>
                      </a:r>
                      <a:r>
                        <a:rPr lang="sk-SK" sz="1400" b="1" baseline="0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 vývoja a inovácií v Bratislavskom kraji </a:t>
                      </a:r>
                      <a:endParaRPr lang="sk-SK" sz="1400" b="1" dirty="0" smtClean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sk-SK" sz="1400" b="1" dirty="0">
                        <a:solidFill>
                          <a:schemeClr val="accent3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2.1 Rozšírenie výskumnej a inovačnej infraštruktúry a kapacít 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Arial Narrow" panose="020B0606020202030204" pitchFamily="34" charset="0"/>
                        </a:rPr>
                        <a:t>2.1.1 Zvýšenie výskumnej aktivity Bratislavského kraja prostredníctvom revitalizácie a posilnenia výskumno-vzdelávacích, inovačných a podnikateľských kapacít výskumných inštitúcií v Bratislave</a:t>
                      </a:r>
                    </a:p>
                  </a:txBody>
                  <a:tcPr anchor="ctr"/>
                </a:tc>
              </a:tr>
              <a:tr h="450932">
                <a:tc vMerge="1">
                  <a:txBody>
                    <a:bodyPr/>
                    <a:lstStyle/>
                    <a:p>
                      <a:pPr algn="ctr"/>
                      <a:endParaRPr lang="sk-SK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dirty="0" smtClean="0">
                          <a:solidFill>
                            <a:schemeClr val="accent3"/>
                          </a:solidFill>
                          <a:latin typeface="Arial Narrow" panose="020B0606020202030204" pitchFamily="34" charset="0"/>
                        </a:rPr>
                        <a:t>2.2 Podpora investovania podnikov do výskumu a inovácie...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Arial Narrow" panose="020B0606020202030204" pitchFamily="34" charset="0"/>
                        </a:rPr>
                        <a:t>2.2.1 Zvýšenie súkromných investícií prostredníctvom budovania  výskumno-vývojových centier v Bratislave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00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>
                <a:latin typeface="Arial Narrow" panose="020B0606020202030204" pitchFamily="34" charset="0"/>
              </a:rPr>
              <a:t>Plánované aktivity v gescii </a:t>
            </a:r>
            <a:r>
              <a:rPr lang="sk-SK" sz="2800" b="1" dirty="0" err="1">
                <a:latin typeface="Arial Narrow" panose="020B0606020202030204" pitchFamily="34" charset="0"/>
              </a:rPr>
              <a:t>MŠVVaŠ</a:t>
            </a:r>
            <a:r>
              <a:rPr lang="sk-SK" sz="2800" b="1" dirty="0">
                <a:latin typeface="Arial Narrow" panose="020B0606020202030204" pitchFamily="34" charset="0"/>
              </a:rPr>
              <a:t> SR – TC1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572000"/>
          </a:xfrm>
        </p:spPr>
        <p:txBody>
          <a:bodyPr/>
          <a:lstStyle/>
          <a:p>
            <a:pPr marL="0" indent="0">
              <a:buNone/>
            </a:pP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A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ktivity</a:t>
            </a:r>
            <a:r>
              <a:rPr lang="sk-SK" dirty="0" smtClean="0"/>
              <a:t> </a:t>
            </a:r>
            <a:r>
              <a:rPr lang="sk-SK" sz="20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MŠVVaŠ</a:t>
            </a:r>
            <a:r>
              <a:rPr lang="sk-SK" sz="2000" dirty="0">
                <a:solidFill>
                  <a:schemeClr val="accent3"/>
                </a:solidFill>
                <a:latin typeface="Arial Narrow" panose="020B0606020202030204" pitchFamily="34" charset="0"/>
              </a:rPr>
              <a:t> SR je možné rozdeliť do </a:t>
            </a:r>
            <a:r>
              <a:rPr lang="sk-SK" sz="20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štyroch skupín:</a:t>
            </a:r>
          </a:p>
          <a:p>
            <a:pPr marL="0" indent="0">
              <a:buNone/>
            </a:pPr>
            <a:endParaRPr lang="sk-SK" sz="20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357188" algn="l"/>
              </a:tabLst>
            </a:pPr>
            <a:r>
              <a:rPr lang="sk-SK" sz="1800" dirty="0">
                <a:solidFill>
                  <a:schemeClr val="accent3"/>
                </a:solidFill>
                <a:latin typeface="Arial Narrow" panose="020B0606020202030204" pitchFamily="34" charset="0"/>
              </a:rPr>
              <a:t>	</a:t>
            </a:r>
            <a:r>
              <a:rPr lang="sk-SK" sz="1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- </a:t>
            </a:r>
            <a:r>
              <a:rPr lang="sk-SK" sz="18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systémové opatrenia (národné projekty)</a:t>
            </a:r>
            <a:r>
              <a:rPr lang="sk-SK" sz="1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 – špecifický cieľ 1.1.1</a:t>
            </a:r>
          </a:p>
          <a:p>
            <a:pPr marL="0" indent="0">
              <a:buNone/>
              <a:tabLst>
                <a:tab pos="357188" algn="l"/>
              </a:tabLst>
            </a:pPr>
            <a:endParaRPr lang="sk-SK" sz="18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357188" algn="l"/>
              </a:tabLst>
            </a:pPr>
            <a:r>
              <a:rPr lang="sk-SK" sz="1800" dirty="0">
                <a:solidFill>
                  <a:schemeClr val="accent3"/>
                </a:solidFill>
                <a:latin typeface="Arial Narrow" panose="020B0606020202030204" pitchFamily="34" charset="0"/>
              </a:rPr>
              <a:t>	</a:t>
            </a:r>
            <a:r>
              <a:rPr lang="sk-SK" sz="1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- </a:t>
            </a:r>
            <a:r>
              <a:rPr lang="sk-SK" sz="18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podpora účasti v projektoch medzinárodnej spolupráce </a:t>
            </a:r>
            <a:r>
              <a:rPr lang="sk-SK" sz="1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– špecifický cieľ 1.1.2 </a:t>
            </a:r>
          </a:p>
          <a:p>
            <a:pPr marL="0" indent="0">
              <a:buNone/>
              <a:tabLst>
                <a:tab pos="357188" algn="l"/>
              </a:tabLst>
            </a:pPr>
            <a:endParaRPr lang="sk-SK" sz="18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357188" algn="l"/>
              </a:tabLst>
            </a:pPr>
            <a:r>
              <a:rPr lang="sk-SK" sz="1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	</a:t>
            </a:r>
            <a:r>
              <a:rPr lang="sk-SK" sz="18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- podpora akademickej infraštruktúry a výskumných aktivít </a:t>
            </a:r>
            <a:r>
              <a:rPr lang="sk-SK" sz="1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– špecifický cieľ 1.1.3, 2.1.1</a:t>
            </a:r>
          </a:p>
          <a:p>
            <a:pPr marL="0" indent="0">
              <a:buNone/>
              <a:tabLst>
                <a:tab pos="357188" algn="l"/>
              </a:tabLst>
            </a:pPr>
            <a:endParaRPr lang="sk-SK" sz="18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  <a:tabLst>
                <a:tab pos="357188" algn="l"/>
              </a:tabLst>
            </a:pPr>
            <a:r>
              <a:rPr lang="sk-SK" sz="1800" dirty="0">
                <a:solidFill>
                  <a:schemeClr val="accent3"/>
                </a:solidFill>
                <a:latin typeface="Arial Narrow" panose="020B0606020202030204" pitchFamily="34" charset="0"/>
              </a:rPr>
              <a:t>	</a:t>
            </a:r>
            <a:r>
              <a:rPr lang="sk-SK" sz="1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- </a:t>
            </a:r>
            <a:r>
              <a:rPr lang="sk-SK" sz="18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podpora spolupráce akademickej sféry a podnikateľskej sféry</a:t>
            </a:r>
            <a:r>
              <a:rPr lang="sk-SK" sz="18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 – špecifický cieľ 1.2.1, 2.1.2 </a:t>
            </a:r>
            <a:endParaRPr lang="sk-SK" sz="1800" dirty="0">
              <a:solidFill>
                <a:schemeClr val="accent3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24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tabLst>
                <a:tab pos="357188" algn="l"/>
              </a:tabLst>
            </a:pPr>
            <a:r>
              <a:rPr lang="sk-SK" sz="2000" b="1" dirty="0">
                <a:latin typeface="Arial Narrow" panose="020B0606020202030204" pitchFamily="34" charset="0"/>
              </a:rPr>
              <a:t>P</a:t>
            </a:r>
            <a:r>
              <a:rPr lang="sk-SK" sz="2000" b="1" dirty="0" smtClean="0">
                <a:latin typeface="Arial Narrow" panose="020B0606020202030204" pitchFamily="34" charset="0"/>
              </a:rPr>
              <a:t>odpora </a:t>
            </a:r>
            <a:r>
              <a:rPr lang="sk-SK" sz="2000" b="1" dirty="0">
                <a:latin typeface="Arial Narrow" panose="020B0606020202030204" pitchFamily="34" charset="0"/>
              </a:rPr>
              <a:t>účasti v projektoch medzinárodnej spolupráce – špecifický cieľ 1.1.2 Zvýšenie účasti SR v projektoch medzinárodnej spolupráce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Clr>
                <a:srgbClr val="AD2E27"/>
              </a:buClr>
              <a:buNone/>
            </a:pPr>
            <a:r>
              <a:rPr lang="sk-SK" sz="1600" b="1" i="1" cap="all" dirty="0">
                <a:solidFill>
                  <a:srgbClr val="17517A"/>
                </a:solidFill>
                <a:latin typeface="Arial Narrow" panose="020B0606020202030204" pitchFamily="34" charset="0"/>
              </a:rPr>
              <a:t>ZAMERANIE</a:t>
            </a:r>
          </a:p>
          <a:p>
            <a:pPr lvl="0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Špecifický cieľ je zameraný na podporu účasti slovenských subjektov v projektoch a iniciatívach ERA – či už ide o Horizont 2020, alebo konkrétne európske aktivity, ako sú Európske technologické platformy/Spoločné technologické iniciatívy, </a:t>
            </a:r>
            <a:r>
              <a:rPr lang="sk-SK" sz="1600" dirty="0" err="1">
                <a:solidFill>
                  <a:srgbClr val="17517A"/>
                </a:solidFill>
                <a:latin typeface="Arial Narrow" panose="020B0606020202030204" pitchFamily="34" charset="0"/>
              </a:rPr>
              <a:t>Eureka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, COST, Eurostars2, </a:t>
            </a:r>
            <a:r>
              <a:rPr lang="sk-SK" sz="1600" dirty="0" err="1">
                <a:solidFill>
                  <a:srgbClr val="17517A"/>
                </a:solidFill>
                <a:latin typeface="Arial Narrow" panose="020B0606020202030204" pitchFamily="34" charset="0"/>
              </a:rPr>
              <a:t>Era-nety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, Stratégia EÚ pre dunajský región a pod.</a:t>
            </a:r>
          </a:p>
          <a:p>
            <a:pPr marL="0" lvl="0" indent="0">
              <a:buClr>
                <a:srgbClr val="AD2E27"/>
              </a:buClr>
              <a:buNone/>
            </a:pPr>
            <a:endParaRPr lang="sk-SK" sz="1600" b="1" i="1" dirty="0" smtClean="0">
              <a:solidFill>
                <a:srgbClr val="17517A"/>
              </a:solidFill>
              <a:latin typeface="Arial Narrow" panose="020B0606020202030204" pitchFamily="34" charset="0"/>
            </a:endParaRPr>
          </a:p>
          <a:p>
            <a:pPr marL="0" lvl="0" indent="0">
              <a:buClr>
                <a:srgbClr val="AD2E27"/>
              </a:buClr>
              <a:buNone/>
            </a:pPr>
            <a:r>
              <a:rPr lang="sk-SK" sz="1600" b="1" i="1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OČAKÁVANÉ </a:t>
            </a:r>
            <a:r>
              <a:rPr lang="sk-SK" sz="1600" b="1" i="1" dirty="0">
                <a:solidFill>
                  <a:srgbClr val="17517A"/>
                </a:solidFill>
                <a:latin typeface="Arial Narrow" panose="020B0606020202030204" pitchFamily="34" charset="0"/>
              </a:rPr>
              <a:t>VÝSLEDKY</a:t>
            </a:r>
          </a:p>
          <a:p>
            <a:pPr lvl="0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zvýšenie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miery </a:t>
            </a:r>
            <a:r>
              <a:rPr lang="sk-SK" sz="1600" dirty="0" err="1">
                <a:solidFill>
                  <a:srgbClr val="17517A"/>
                </a:solidFill>
                <a:latin typeface="Arial Narrow" panose="020B0606020202030204" pitchFamily="34" charset="0"/>
              </a:rPr>
              <a:t>excelentnosti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 slovenského výskumu;</a:t>
            </a:r>
          </a:p>
          <a:p>
            <a:pPr lvl="0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celkové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zvýšenie podaných projektov s účasťou subjektov zo SR vo výzvach Horizontu 2020;</a:t>
            </a:r>
          </a:p>
          <a:p>
            <a:pPr lvl="0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zvýšený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počet úspešných projektových účastí;</a:t>
            </a:r>
          </a:p>
          <a:p>
            <a:pPr lvl="0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zvýšená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účasť v medzinárodných aktivitách, najmä v rámci medzinárodných a európskych programov;</a:t>
            </a:r>
          </a:p>
          <a:p>
            <a:pPr lvl="0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rgbClr val="17517A"/>
                </a:solidFill>
                <a:latin typeface="Arial Narrow" panose="020B0606020202030204" pitchFamily="34" charset="0"/>
              </a:rPr>
              <a:t>celkové </a:t>
            </a: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zvýšenie získaného príspevku zo zdrojov EÚ prostredníctvom vyššieho počtu úspešných projektoch.</a:t>
            </a:r>
          </a:p>
          <a:p>
            <a:pPr lvl="0">
              <a:buClr>
                <a:srgbClr val="AD2E27"/>
              </a:buClr>
            </a:pPr>
            <a:endParaRPr lang="sk-SK" sz="1600" dirty="0">
              <a:solidFill>
                <a:srgbClr val="17517A"/>
              </a:solidFill>
              <a:latin typeface="Arial Narrow" panose="020B0606020202030204" pitchFamily="34" charset="0"/>
            </a:endParaRPr>
          </a:p>
          <a:p>
            <a:pPr marL="0" lvl="0" indent="0">
              <a:buClr>
                <a:srgbClr val="AD2E27"/>
              </a:buClr>
              <a:buNone/>
            </a:pPr>
            <a:r>
              <a:rPr lang="sk-SK" sz="1600" b="1" i="1" dirty="0">
                <a:solidFill>
                  <a:srgbClr val="17517A"/>
                </a:solidFill>
                <a:latin typeface="Arial Narrow" panose="020B0606020202030204" pitchFamily="34" charset="0"/>
              </a:rPr>
              <a:t>CIEĽOVÉ ÚZEMIE</a:t>
            </a:r>
          </a:p>
          <a:p>
            <a:pPr marL="342900" lvl="0" indent="-342900">
              <a:buClr>
                <a:srgbClr val="17517A"/>
              </a:buClr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rgbClr val="17517A"/>
                </a:solidFill>
                <a:latin typeface="Arial Narrow" panose="020B0606020202030204" pitchFamily="34" charset="0"/>
              </a:rPr>
              <a:t>menej rozvinuté regióny</a:t>
            </a:r>
          </a:p>
          <a:p>
            <a:pPr lvl="0">
              <a:buClr>
                <a:srgbClr val="AD2E27"/>
              </a:buClr>
            </a:pPr>
            <a:endParaRPr lang="sk-SK" dirty="0">
              <a:solidFill>
                <a:prstClr val="black"/>
              </a:solidFill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/>
              <a:t>21. 05. 2015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14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tabLst>
                <a:tab pos="357188" algn="l"/>
              </a:tabLst>
            </a:pPr>
            <a:r>
              <a:rPr lang="sk-SK" sz="2000" b="1" dirty="0">
                <a:latin typeface="Arial Narrow" panose="020B0606020202030204" pitchFamily="34" charset="0"/>
              </a:rPr>
              <a:t>P</a:t>
            </a:r>
            <a:r>
              <a:rPr lang="sk-SK" sz="2000" b="1" dirty="0" smtClean="0">
                <a:latin typeface="Arial Narrow" panose="020B0606020202030204" pitchFamily="34" charset="0"/>
              </a:rPr>
              <a:t>odpora </a:t>
            </a:r>
            <a:r>
              <a:rPr lang="sk-SK" sz="2000" b="1" dirty="0">
                <a:latin typeface="Arial Narrow" panose="020B0606020202030204" pitchFamily="34" charset="0"/>
              </a:rPr>
              <a:t>účasti v projektoch medzinárodnej spolupráce – špecifický cieľ 1.1.2 Zvýšenie účasti SR v projektoch medzinárodnej spolupráce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sk-SK" sz="1600" b="1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sk-SK" sz="1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Synergické </a:t>
            </a: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a komplementárne financovanie projektov schválených v rámci Horizontu 2020, Stratégie EÚ pre dunajský región, EITI, </a:t>
            </a:r>
            <a:r>
              <a:rPr lang="sk-SK" sz="1600" b="1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Eureky</a:t>
            </a: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, </a:t>
            </a:r>
            <a:r>
              <a:rPr lang="sk-SK" sz="1600" b="1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Eurostars</a:t>
            </a: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 2, </a:t>
            </a:r>
            <a:r>
              <a:rPr lang="sk-SK" sz="1600" b="1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Erazmus</a:t>
            </a:r>
            <a:r>
              <a:rPr lang="sk-SK" sz="16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+, resp. ďalších medzinárodných programov a iniciatív v oblastiach špecializácie RIS3 </a:t>
            </a:r>
            <a:r>
              <a:rPr lang="sk-SK" sz="1600" b="1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SK</a:t>
            </a:r>
          </a:p>
          <a:p>
            <a:pPr algn="just"/>
            <a:endParaRPr lang="sk-SK" sz="16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komplementárne 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financovanie schválených projektov na medzinárodnej úrovni </a:t>
            </a:r>
            <a:endParaRPr lang="sk-SK" sz="16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sk-SK" sz="16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pokrytie 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dodatočných výdavkov v rámci schválených projektov na medzinárodnej úrovni – ako napríklad prístroje/zariadenia, ktoré umožnia riešiť schválený projekt kvalitnejšie a s lepšími výsledkami, resp. umožnia rozšíriť využitie jeho výsledkov/ďalší výskum. </a:t>
            </a:r>
            <a:endParaRPr lang="sk-SK" sz="16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sk-SK" sz="1600" dirty="0" smtClean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obsahové 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hodnotenie projektov bude zabezpečené v rámci samotných medzinárodných iniciatív a programov, v rámci OP </a:t>
            </a:r>
            <a:r>
              <a:rPr lang="sk-SK" sz="1600" dirty="0" err="1">
                <a:solidFill>
                  <a:schemeClr val="accent3"/>
                </a:solidFill>
                <a:latin typeface="Arial Narrow" panose="020B0606020202030204" pitchFamily="34" charset="0"/>
              </a:rPr>
              <a:t>VaI</a:t>
            </a:r>
            <a:r>
              <a:rPr lang="sk-SK" sz="1600" dirty="0">
                <a:solidFill>
                  <a:schemeClr val="accent3"/>
                </a:solidFill>
                <a:latin typeface="Arial Narrow" panose="020B0606020202030204" pitchFamily="34" charset="0"/>
              </a:rPr>
              <a:t> pri žiadosti o komplementárne financovanie bude prebiehať len formálna stránka </a:t>
            </a:r>
            <a:r>
              <a:rPr lang="sk-SK" sz="1600" dirty="0" smtClean="0">
                <a:solidFill>
                  <a:schemeClr val="accent3"/>
                </a:solidFill>
                <a:latin typeface="Arial Narrow" panose="020B0606020202030204" pitchFamily="34" charset="0"/>
              </a:rPr>
              <a:t>hodnotiaceho procesu.</a:t>
            </a:r>
            <a:endParaRPr lang="sk-SK" sz="1600" dirty="0">
              <a:solidFill>
                <a:schemeClr val="accent3"/>
              </a:solidFill>
              <a:latin typeface="Arial Narrow" panose="020B0606020202030204" pitchFamily="34" charset="0"/>
            </a:endParaRPr>
          </a:p>
          <a:p>
            <a:pPr marL="0" lvl="0" indent="0" algn="just">
              <a:buClr>
                <a:srgbClr val="AD2E27"/>
              </a:buClr>
              <a:buNone/>
            </a:pPr>
            <a:endParaRPr lang="sk-SK" sz="1600" b="1" i="1" cap="all" dirty="0">
              <a:solidFill>
                <a:srgbClr val="17517A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/>
              <a:t>21. 05. 2015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88FE-ABBA-4AAB-995B-A069A19DCB33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5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bčiansky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Prezentacia_template_bez loga</Template>
  <TotalTime>1991</TotalTime>
  <Words>1235</Words>
  <Application>Microsoft Office PowerPoint</Application>
  <PresentationFormat>Prezentácia na obrazovke (4:3)</PresentationFormat>
  <Paragraphs>266</Paragraphs>
  <Slides>19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19</vt:i4>
      </vt:variant>
    </vt:vector>
  </HeadingPairs>
  <TitlesOfParts>
    <vt:vector size="21" baseType="lpstr">
      <vt:lpstr>Občiansky</vt:lpstr>
      <vt:lpstr>1_Občiansky</vt:lpstr>
      <vt:lpstr>Prezentácia programu PowerPoint</vt:lpstr>
      <vt:lpstr>Operačný program Výskum a inovácie</vt:lpstr>
      <vt:lpstr>Základná štruktúra OP VaI - subjekty zodpovedné za implementáciu</vt:lpstr>
      <vt:lpstr>Základné princípy a zmeny oproti programovému obdobie 2007 - 2013</vt:lpstr>
      <vt:lpstr>Novinky v porovnaní s OP KaHR</vt:lpstr>
      <vt:lpstr>Schéma OP VaI v gescii MŠVVaŠ SR – TC1</vt:lpstr>
      <vt:lpstr>Plánované aktivity v gescii MŠVVaŠ SR – TC1 </vt:lpstr>
      <vt:lpstr>Podpora účasti v projektoch medzinárodnej spolupráce – špecifický cieľ 1.1.2 Zvýšenie účasti SR v projektoch medzinárodnej spolupráce </vt:lpstr>
      <vt:lpstr>Podpora účasti v projektoch medzinárodnej spolupráce – špecifický cieľ 1.1.2 Zvýšenie účasti SR v projektoch medzinárodnej spolupráce </vt:lpstr>
      <vt:lpstr>Ukážka projektu s kombinovaným financovaním z rôznych zdrojov </vt:lpstr>
      <vt:lpstr>UPOZORNENIE</vt:lpstr>
      <vt:lpstr>Podpora spolupráce akademickej sféry a podnikateľskej sféry – špecifický cieľ 1.2.1 Zvýšenie súkromných investícií prostredníctvom spolupráce výskumných inštitúcií a podnikateľskej sféry  - aktivity a spôsob podpory</vt:lpstr>
      <vt:lpstr>Podpora spolupráce akademickej sféry a podnikateľskej sféry – špecifický cieľ 1.2.1 Zvýšenie súkromných investícií prostredníctvom spolupráce výskumných inštitúcií a podnikateľskej sféry </vt:lpstr>
      <vt:lpstr>Podpora spolupráce akademickej sféry a podnikateľskej sféry – špecifický cieľ 2.2.1 Zvýšenie súkromných investícií prostredníctvom budovania výskumno-vývojových centier v Bratislave</vt:lpstr>
      <vt:lpstr>Prijímatelia </vt:lpstr>
      <vt:lpstr>Plánovanie výziev</vt:lpstr>
      <vt:lpstr>Prehľad finančných prostriedkov časti OP VaI v gescii MŠVVaŠ SR</vt:lpstr>
      <vt:lpstr>Kontakty a dostupnosť informácií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Hronec Ondrej</dc:creator>
  <cp:lastModifiedBy>autor</cp:lastModifiedBy>
  <cp:revision>113</cp:revision>
  <dcterms:created xsi:type="dcterms:W3CDTF">2015-01-14T08:19:27Z</dcterms:created>
  <dcterms:modified xsi:type="dcterms:W3CDTF">2015-05-20T09:28:09Z</dcterms:modified>
</cp:coreProperties>
</file>