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7" r:id="rId2"/>
    <p:sldId id="258" r:id="rId3"/>
    <p:sldId id="259" r:id="rId4"/>
    <p:sldId id="340" r:id="rId5"/>
    <p:sldId id="386" r:id="rId6"/>
    <p:sldId id="358" r:id="rId7"/>
    <p:sldId id="342" r:id="rId8"/>
    <p:sldId id="343" r:id="rId9"/>
    <p:sldId id="373" r:id="rId10"/>
    <p:sldId id="346" r:id="rId11"/>
    <p:sldId id="354" r:id="rId12"/>
    <p:sldId id="355" r:id="rId13"/>
    <p:sldId id="395" r:id="rId14"/>
    <p:sldId id="396" r:id="rId15"/>
    <p:sldId id="347" r:id="rId16"/>
    <p:sldId id="348" r:id="rId17"/>
    <p:sldId id="349" r:id="rId18"/>
    <p:sldId id="350" r:id="rId19"/>
    <p:sldId id="351" r:id="rId20"/>
    <p:sldId id="352" r:id="rId21"/>
    <p:sldId id="360" r:id="rId22"/>
    <p:sldId id="273" r:id="rId23"/>
    <p:sldId id="397" r:id="rId24"/>
    <p:sldId id="377" r:id="rId25"/>
    <p:sldId id="356" r:id="rId26"/>
    <p:sldId id="378" r:id="rId27"/>
    <p:sldId id="292" r:id="rId28"/>
    <p:sldId id="277" r:id="rId29"/>
    <p:sldId id="266" r:id="rId30"/>
    <p:sldId id="387" r:id="rId31"/>
    <p:sldId id="334" r:id="rId32"/>
    <p:sldId id="333" r:id="rId33"/>
    <p:sldId id="394" r:id="rId34"/>
    <p:sldId id="335" r:id="rId35"/>
    <p:sldId id="336" r:id="rId36"/>
    <p:sldId id="337" r:id="rId37"/>
    <p:sldId id="338" r:id="rId38"/>
    <p:sldId id="284" r:id="rId39"/>
    <p:sldId id="398" r:id="rId40"/>
    <p:sldId id="380" r:id="rId41"/>
    <p:sldId id="381" r:id="rId42"/>
    <p:sldId id="382" r:id="rId43"/>
    <p:sldId id="383" r:id="rId44"/>
    <p:sldId id="384" r:id="rId45"/>
    <p:sldId id="385" r:id="rId46"/>
    <p:sldId id="357" r:id="rId47"/>
    <p:sldId id="390" r:id="rId48"/>
    <p:sldId id="278" r:id="rId49"/>
    <p:sldId id="339" r:id="rId50"/>
    <p:sldId id="315" r:id="rId51"/>
    <p:sldId id="399" r:id="rId52"/>
    <p:sldId id="308" r:id="rId53"/>
    <p:sldId id="319" r:id="rId54"/>
    <p:sldId id="400" r:id="rId55"/>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6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redný štýl 2 - zvýrazneni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Bez štýlu, bez mriežky">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56" autoAdjust="0"/>
    <p:restoredTop sz="95274" autoAdjust="0"/>
  </p:normalViewPr>
  <p:slideViewPr>
    <p:cSldViewPr snapToGrid="0">
      <p:cViewPr varScale="1">
        <p:scale>
          <a:sx n="101" d="100"/>
          <a:sy n="101" d="100"/>
        </p:scale>
        <p:origin x="144" y="192"/>
      </p:cViewPr>
      <p:guideLst/>
    </p:cSldViewPr>
  </p:slideViewPr>
  <p:notesTextViewPr>
    <p:cViewPr>
      <p:scale>
        <a:sx n="1" d="1"/>
        <a:sy n="1" d="1"/>
      </p:scale>
      <p:origin x="0" y="0"/>
    </p:cViewPr>
  </p:notesTextViewPr>
  <p:sorterViewPr>
    <p:cViewPr>
      <p:scale>
        <a:sx n="170" d="100"/>
        <a:sy n="170" d="100"/>
      </p:scale>
      <p:origin x="0" y="0"/>
    </p:cViewPr>
  </p:sorterViewPr>
  <p:notesViewPr>
    <p:cSldViewPr snapToGrid="0">
      <p:cViewPr varScale="1">
        <p:scale>
          <a:sx n="66" d="100"/>
          <a:sy n="66" d="100"/>
        </p:scale>
        <p:origin x="325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rgbClr val="262673"/>
                </a:solidFill>
                <a:latin typeface="+mn-lt"/>
                <a:ea typeface="+mn-ea"/>
                <a:cs typeface="+mn-cs"/>
              </a:defRPr>
            </a:pPr>
            <a:r>
              <a:rPr lang="en-US" dirty="0" err="1">
                <a:solidFill>
                  <a:srgbClr val="262673"/>
                </a:solidFill>
              </a:rPr>
              <a:t>Ročný</a:t>
            </a:r>
            <a:r>
              <a:rPr lang="en-US" dirty="0">
                <a:solidFill>
                  <a:srgbClr val="262673"/>
                </a:solidFill>
              </a:rPr>
              <a:t> </a:t>
            </a:r>
            <a:r>
              <a:rPr lang="en-US" dirty="0" err="1">
                <a:solidFill>
                  <a:srgbClr val="262673"/>
                </a:solidFill>
              </a:rPr>
              <a:t>náklad</a:t>
            </a:r>
            <a:r>
              <a:rPr lang="sk-SK" dirty="0">
                <a:solidFill>
                  <a:srgbClr val="262673"/>
                </a:solidFill>
              </a:rPr>
              <a:t> 214 000 EUR </a:t>
            </a:r>
            <a:r>
              <a:rPr lang="sk-SK" sz="1800" dirty="0">
                <a:solidFill>
                  <a:srgbClr val="262673"/>
                </a:solidFill>
              </a:rPr>
              <a:t>bez DPH</a:t>
            </a:r>
            <a:endParaRPr lang="en-US" sz="1800" dirty="0">
              <a:solidFill>
                <a:srgbClr val="262673"/>
              </a:solidFill>
            </a:endParaRPr>
          </a:p>
        </c:rich>
      </c:tx>
      <c:layout>
        <c:manualLayout>
          <c:xMode val="edge"/>
          <c:yMode val="edge"/>
          <c:x val="0.29271319969695114"/>
          <c:y val="2.2717006051362072E-2"/>
        </c:manualLayout>
      </c:layout>
      <c:overlay val="0"/>
      <c:spPr>
        <a:noFill/>
        <a:ln>
          <a:noFill/>
        </a:ln>
        <a:effectLst/>
      </c:spPr>
      <c:txPr>
        <a:bodyPr rot="0" spcFirstLastPara="1" vertOverflow="ellipsis" vert="horz" wrap="square" anchor="ctr" anchorCtr="1"/>
        <a:lstStyle/>
        <a:p>
          <a:pPr>
            <a:defRPr sz="2200" b="1" i="0" u="none" strike="noStrike" kern="1200" baseline="0">
              <a:solidFill>
                <a:srgbClr val="262673"/>
              </a:solidFill>
              <a:latin typeface="+mn-lt"/>
              <a:ea typeface="+mn-ea"/>
              <a:cs typeface="+mn-cs"/>
            </a:defRPr>
          </a:pPr>
          <a:endParaRPr lang="sk-SK"/>
        </a:p>
      </c:txPr>
    </c:title>
    <c:autoTitleDeleted val="0"/>
    <c:plotArea>
      <c:layout/>
      <c:pieChart>
        <c:varyColors val="1"/>
        <c:ser>
          <c:idx val="0"/>
          <c:order val="0"/>
          <c:tx>
            <c:strRef>
              <c:f>Hárok1!$B$1</c:f>
              <c:strCache>
                <c:ptCount val="1"/>
                <c:pt idx="0">
                  <c:v>Ročný náklad</c:v>
                </c:pt>
              </c:strCache>
            </c:strRef>
          </c:tx>
          <c:dPt>
            <c:idx val="0"/>
            <c:bubble3D val="0"/>
            <c:spPr>
              <a:solidFill>
                <a:schemeClr val="accent6"/>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1F89-42A1-867E-27AB3B1FD54F}"/>
              </c:ext>
            </c:extLst>
          </c:dPt>
          <c:dPt>
            <c:idx val="1"/>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1F89-42A1-867E-27AB3B1FD54F}"/>
              </c:ext>
            </c:extLst>
          </c:dPt>
          <c:dPt>
            <c:idx val="2"/>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1F89-42A1-867E-27AB3B1FD54F}"/>
              </c:ext>
            </c:extLst>
          </c:dPt>
          <c:dLbls>
            <c:dLbl>
              <c:idx val="0"/>
              <c:layout>
                <c:manualLayout>
                  <c:x val="8.1034110992958125E-2"/>
                  <c:y val="-0.1000108294640181"/>
                </c:manualLayout>
              </c:layout>
              <c:tx>
                <c:rich>
                  <a:bodyPr rot="0" spcFirstLastPara="1" vertOverflow="clip" horzOverflow="clip" vert="horz" wrap="square" lIns="38100" tIns="19050" rIns="38100" bIns="19050" anchor="ctr" anchorCtr="1">
                    <a:spAutoFit/>
                  </a:bodyPr>
                  <a:lstStyle/>
                  <a:p>
                    <a:pPr>
                      <a:defRPr sz="1800" b="0" i="0" u="none" strike="noStrike" kern="1200" baseline="0">
                        <a:solidFill>
                          <a:srgbClr val="262673"/>
                        </a:solidFill>
                        <a:latin typeface="+mn-lt"/>
                        <a:ea typeface="+mn-ea"/>
                        <a:cs typeface="+mn-cs"/>
                      </a:defRPr>
                    </a:pPr>
                    <a:fld id="{18C9C3D7-3093-4887-B802-2E8BB3165A91}" type="CATEGORYNAME">
                      <a:rPr lang="en-US"/>
                      <a:pPr>
                        <a:defRPr sz="1800">
                          <a:solidFill>
                            <a:srgbClr val="262673"/>
                          </a:solidFill>
                        </a:defRPr>
                      </a:pPr>
                      <a:t>[NÁZOV KATEGÓRIE]</a:t>
                    </a:fld>
                    <a:r>
                      <a:rPr lang="en-US" baseline="0" dirty="0"/>
                      <a:t>
</a:t>
                    </a:r>
                    <a:fld id="{01DE2018-E930-4CBA-A395-1AF5A295ABBF}" type="PERCENTAGE">
                      <a:rPr lang="en-US" b="1" baseline="0"/>
                      <a:pPr>
                        <a:defRPr sz="1800">
                          <a:solidFill>
                            <a:srgbClr val="262673"/>
                          </a:solidFill>
                        </a:defRPr>
                      </a:pPr>
                      <a:t>[PERCENTO]</a:t>
                    </a:fld>
                    <a:endParaRPr lang="en-US" baseline="0" dirty="0"/>
                  </a:p>
                </c:rich>
              </c:tx>
              <c:spPr>
                <a:solidFill>
                  <a:prstClr val="white">
                    <a:alpha val="75000"/>
                  </a:prstClr>
                </a:solidFill>
                <a:ln w="9525" cap="flat" cmpd="sng" algn="ctr">
                  <a:solidFill>
                    <a:prstClr val="black">
                      <a:lumMod val="25000"/>
                      <a:lumOff val="75000"/>
                    </a:prst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800" b="0" i="0" u="none" strike="noStrike" kern="1200" baseline="0">
                      <a:solidFill>
                        <a:srgbClr val="262673"/>
                      </a:solidFill>
                      <a:latin typeface="+mn-lt"/>
                      <a:ea typeface="+mn-ea"/>
                      <a:cs typeface="+mn-cs"/>
                    </a:defRPr>
                  </a:pPr>
                  <a:endParaRPr lang="sk-SK"/>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04024"/>
                        <a:gd name="adj2" fmla="val -79643"/>
                      </a:avLst>
                    </a:prstGeom>
                    <a:noFill/>
                    <a:ln>
                      <a:noFill/>
                    </a:ln>
                  </c15:spPr>
                  <c15:dlblFieldTable/>
                  <c15:showDataLabelsRange val="0"/>
                </c:ext>
                <c:ext xmlns:c16="http://schemas.microsoft.com/office/drawing/2014/chart" uri="{C3380CC4-5D6E-409C-BE32-E72D297353CC}">
                  <c16:uniqueId val="{00000001-1F89-42A1-867E-27AB3B1FD54F}"/>
                </c:ext>
              </c:extLst>
            </c:dLbl>
            <c:dLbl>
              <c:idx val="1"/>
              <c:layout>
                <c:manualLayout>
                  <c:x val="-2.1598411595573467E-2"/>
                  <c:y val="0.13296284655196425"/>
                </c:manualLayout>
              </c:layout>
              <c:tx>
                <c:rich>
                  <a:bodyPr rot="0" spcFirstLastPara="1" vertOverflow="clip" horzOverflow="clip" vert="horz" wrap="square" lIns="38100" tIns="19050" rIns="38100" bIns="19050" anchor="ctr" anchorCtr="1">
                    <a:noAutofit/>
                  </a:bodyPr>
                  <a:lstStyle/>
                  <a:p>
                    <a:pPr>
                      <a:defRPr sz="1800" b="0" i="0" u="none" strike="noStrike" kern="1200" baseline="0">
                        <a:solidFill>
                          <a:srgbClr val="262673"/>
                        </a:solidFill>
                        <a:latin typeface="+mn-lt"/>
                        <a:ea typeface="+mn-ea"/>
                        <a:cs typeface="+mn-cs"/>
                      </a:defRPr>
                    </a:pPr>
                    <a:fld id="{30A790CA-892E-40D1-8D08-BC98C8302434}" type="CATEGORYNAME">
                      <a:rPr lang="fr-FR"/>
                      <a:pPr>
                        <a:defRPr sz="1800">
                          <a:solidFill>
                            <a:srgbClr val="262673"/>
                          </a:solidFill>
                        </a:defRPr>
                      </a:pPr>
                      <a:t>[NÁZOV KATEGÓRIE]</a:t>
                    </a:fld>
                    <a:r>
                      <a:rPr lang="fr-FR" baseline="0" dirty="0"/>
                      <a:t>
</a:t>
                    </a:r>
                    <a:fld id="{34BA9969-12C5-4944-A084-DCA6A060A2E6}" type="PERCENTAGE">
                      <a:rPr lang="fr-FR" b="1" baseline="0"/>
                      <a:pPr>
                        <a:defRPr sz="1800">
                          <a:solidFill>
                            <a:srgbClr val="262673"/>
                          </a:solidFill>
                        </a:defRPr>
                      </a:pPr>
                      <a:t>[PERCENTO]</a:t>
                    </a:fld>
                    <a:endParaRPr lang="fr-FR" baseline="0" dirty="0"/>
                  </a:p>
                </c:rich>
              </c:tx>
              <c:spPr>
                <a:xfrm>
                  <a:off x="245608" y="1813175"/>
                  <a:ext cx="1247888" cy="883895"/>
                </a:xfrm>
                <a:solidFill>
                  <a:prstClr val="white">
                    <a:alpha val="75000"/>
                  </a:prstClr>
                </a:solidFill>
                <a:ln w="9525" cap="flat" cmpd="sng" algn="ctr">
                  <a:solidFill>
                    <a:prstClr val="black">
                      <a:lumMod val="25000"/>
                      <a:lumOff val="75000"/>
                    </a:prstClr>
                  </a:solidFill>
                  <a:prstDash val="solid"/>
                  <a:round/>
                  <a:headEnd type="none" w="med" len="med"/>
                  <a:tailEnd type="none" w="med" len="med"/>
                </a:ln>
                <a:effectLst/>
              </c:spPr>
              <c:txPr>
                <a:bodyPr rot="0" spcFirstLastPara="1" vertOverflow="clip" horzOverflow="clip" vert="horz" wrap="square" lIns="38100" tIns="19050" rIns="38100" bIns="19050" anchor="ctr" anchorCtr="1">
                  <a:noAutofit/>
                </a:bodyPr>
                <a:lstStyle/>
                <a:p>
                  <a:pPr>
                    <a:defRPr sz="1800" b="0" i="0" u="none" strike="noStrike" kern="1200" baseline="0">
                      <a:solidFill>
                        <a:srgbClr val="262673"/>
                      </a:solidFill>
                      <a:latin typeface="+mn-lt"/>
                      <a:ea typeface="+mn-ea"/>
                      <a:cs typeface="+mn-cs"/>
                    </a:defRPr>
                  </a:pPr>
                  <a:endParaRPr lang="sk-SK"/>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06775"/>
                        <a:gd name="adj2" fmla="val -27614"/>
                      </a:avLst>
                    </a:prstGeom>
                    <a:noFill/>
                    <a:ln>
                      <a:noFill/>
                    </a:ln>
                  </c15:spPr>
                  <c15:layout>
                    <c:manualLayout>
                      <c:w val="0.16176187613645007"/>
                      <c:h val="0.22456484833609458"/>
                    </c:manualLayout>
                  </c15:layout>
                  <c15:dlblFieldTable/>
                  <c15:showDataLabelsRange val="0"/>
                </c:ext>
                <c:ext xmlns:c16="http://schemas.microsoft.com/office/drawing/2014/chart" uri="{C3380CC4-5D6E-409C-BE32-E72D297353CC}">
                  <c16:uniqueId val="{00000003-1F89-42A1-867E-27AB3B1FD54F}"/>
                </c:ext>
              </c:extLst>
            </c:dLbl>
            <c:dLbl>
              <c:idx val="2"/>
              <c:layout>
                <c:manualLayout>
                  <c:x val="-0.12609641319518577"/>
                  <c:y val="7.2489587890866736E-2"/>
                </c:manualLayout>
              </c:layout>
              <c:tx>
                <c:rich>
                  <a:bodyPr rot="0" spcFirstLastPara="1" vertOverflow="clip" horzOverflow="clip" vert="horz" wrap="square" lIns="38100" tIns="19050" rIns="38100" bIns="19050" anchor="ctr" anchorCtr="1">
                    <a:spAutoFit/>
                  </a:bodyPr>
                  <a:lstStyle/>
                  <a:p>
                    <a:pPr>
                      <a:defRPr sz="1800" b="0" i="0" u="none" strike="noStrike" kern="1200" baseline="0">
                        <a:solidFill>
                          <a:srgbClr val="262673"/>
                        </a:solidFill>
                        <a:latin typeface="+mn-lt"/>
                        <a:ea typeface="+mn-ea"/>
                        <a:cs typeface="+mn-cs"/>
                      </a:defRPr>
                    </a:pPr>
                    <a:fld id="{0A354543-5E5A-4279-95BB-EB6AFF84CBE8}" type="CATEGORYNAME">
                      <a:rPr lang="en-US" sz="1800">
                        <a:solidFill>
                          <a:srgbClr val="262673"/>
                        </a:solidFill>
                      </a:rPr>
                      <a:pPr>
                        <a:defRPr sz="1800">
                          <a:solidFill>
                            <a:srgbClr val="262673"/>
                          </a:solidFill>
                        </a:defRPr>
                      </a:pPr>
                      <a:t>[NÁZOV KATEGÓRIE]</a:t>
                    </a:fld>
                    <a:r>
                      <a:rPr lang="en-US" sz="1800" baseline="0" dirty="0">
                        <a:solidFill>
                          <a:srgbClr val="262673"/>
                        </a:solidFill>
                      </a:rPr>
                      <a:t>
</a:t>
                    </a:r>
                    <a:fld id="{32C3C5AB-671D-44C1-924D-33BEADB999FC}" type="PERCENTAGE">
                      <a:rPr lang="en-US" sz="1800" b="1" baseline="0">
                        <a:solidFill>
                          <a:srgbClr val="262673"/>
                        </a:solidFill>
                      </a:rPr>
                      <a:pPr>
                        <a:defRPr sz="1800">
                          <a:solidFill>
                            <a:srgbClr val="262673"/>
                          </a:solidFill>
                        </a:defRPr>
                      </a:pPr>
                      <a:t>[PERCENTO]</a:t>
                    </a:fld>
                    <a:endParaRPr lang="en-US" sz="1800" baseline="0" dirty="0">
                      <a:solidFill>
                        <a:srgbClr val="262673"/>
                      </a:solidFill>
                    </a:endParaRPr>
                  </a:p>
                </c:rich>
              </c:tx>
              <c:spPr>
                <a:xfrm>
                  <a:off x="490860" y="376594"/>
                  <a:ext cx="1288066" cy="1031733"/>
                </a:xfrm>
                <a:solidFill>
                  <a:prstClr val="white">
                    <a:alpha val="75000"/>
                  </a:prstClr>
                </a:solidFill>
                <a:ln w="9525" cap="flat" cmpd="sng" algn="ctr">
                  <a:solidFill>
                    <a:prstClr val="black">
                      <a:lumMod val="25000"/>
                      <a:lumOff val="75000"/>
                    </a:prst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800" b="0" i="0" u="none" strike="noStrike" kern="1200" baseline="0">
                      <a:solidFill>
                        <a:srgbClr val="262673"/>
                      </a:solidFill>
                      <a:latin typeface="+mn-lt"/>
                      <a:ea typeface="+mn-ea"/>
                      <a:cs typeface="+mn-cs"/>
                    </a:defRPr>
                  </a:pPr>
                  <a:endParaRPr lang="sk-SK"/>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26967"/>
                        <a:gd name="adj2" fmla="val 31206"/>
                      </a:avLst>
                    </a:prstGeom>
                    <a:noFill/>
                    <a:ln>
                      <a:noFill/>
                    </a:ln>
                  </c15:spPr>
                  <c15:layout>
                    <c:manualLayout>
                      <c:w val="0.16696993230416163"/>
                      <c:h val="0.19859549853488431"/>
                    </c:manualLayout>
                  </c15:layout>
                  <c15:dlblFieldTable/>
                  <c15:showDataLabelsRange val="0"/>
                </c:ext>
                <c:ext xmlns:c16="http://schemas.microsoft.com/office/drawing/2014/chart" uri="{C3380CC4-5D6E-409C-BE32-E72D297353CC}">
                  <c16:uniqueId val="{00000005-1F89-42A1-867E-27AB3B1FD54F}"/>
                </c:ext>
              </c:extLst>
            </c:dLbl>
            <c:spPr>
              <a:solidFill>
                <a:prstClr val="white">
                  <a:alpha val="75000"/>
                </a:prstClr>
              </a:solidFill>
              <a:ln w="9525">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800" b="0" i="0" u="none" strike="noStrike" kern="1200" baseline="0">
                    <a:solidFill>
                      <a:srgbClr val="262673"/>
                    </a:solidFill>
                    <a:latin typeface="+mn-lt"/>
                    <a:ea typeface="+mn-ea"/>
                    <a:cs typeface="+mn-cs"/>
                  </a:defRPr>
                </a:pPr>
                <a:endParaRPr lang="sk-SK"/>
              </a:p>
            </c:txPr>
            <c:dLblPos val="in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Hárok1!$A$2:$A$4</c:f>
              <c:strCache>
                <c:ptCount val="3"/>
                <c:pt idx="0">
                  <c:v>Cena komodity       168 000 EUR</c:v>
                </c:pt>
                <c:pt idx="1">
                  <c:v>Koeficient 10 000 EUR</c:v>
                </c:pt>
                <c:pt idx="2">
                  <c:v>Distribúcia 36 000 EUR</c:v>
                </c:pt>
              </c:strCache>
            </c:strRef>
          </c:cat>
          <c:val>
            <c:numRef>
              <c:f>Hárok1!$B$2:$B$4</c:f>
              <c:numCache>
                <c:formatCode>General</c:formatCode>
                <c:ptCount val="3"/>
                <c:pt idx="0">
                  <c:v>168000</c:v>
                </c:pt>
                <c:pt idx="1">
                  <c:v>10000</c:v>
                </c:pt>
                <c:pt idx="2">
                  <c:v>36000</c:v>
                </c:pt>
              </c:numCache>
            </c:numRef>
          </c:val>
          <c:extLst>
            <c:ext xmlns:c16="http://schemas.microsoft.com/office/drawing/2014/chart" uri="{C3380CC4-5D6E-409C-BE32-E72D297353CC}">
              <c16:uniqueId val="{00000000-472A-4C54-8D03-F83D37823B4C}"/>
            </c:ext>
          </c:extLst>
        </c:ser>
        <c:dLbls>
          <c:dLblPos val="in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sk-S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Hárok1!$B$1</c:f>
              <c:strCache>
                <c:ptCount val="1"/>
                <c:pt idx="0">
                  <c:v>Rad 1</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262673"/>
                    </a:solidFill>
                    <a:latin typeface="+mn-lt"/>
                    <a:ea typeface="+mn-ea"/>
                    <a:cs typeface="+mn-cs"/>
                  </a:defRPr>
                </a:pPr>
                <a:endParaRPr lang="sk-S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Hárok1!$A$2:$A$6</c:f>
              <c:numCache>
                <c:formatCode>General</c:formatCode>
                <c:ptCount val="5"/>
                <c:pt idx="0">
                  <c:v>2013</c:v>
                </c:pt>
                <c:pt idx="1">
                  <c:v>2014</c:v>
                </c:pt>
                <c:pt idx="2">
                  <c:v>2015</c:v>
                </c:pt>
                <c:pt idx="3">
                  <c:v>2016</c:v>
                </c:pt>
                <c:pt idx="4">
                  <c:v>2017</c:v>
                </c:pt>
              </c:numCache>
            </c:numRef>
          </c:cat>
          <c:val>
            <c:numRef>
              <c:f>Hárok1!$B$2:$B$6</c:f>
              <c:numCache>
                <c:formatCode>General</c:formatCode>
                <c:ptCount val="5"/>
                <c:pt idx="0">
                  <c:v>69</c:v>
                </c:pt>
                <c:pt idx="1">
                  <c:v>74</c:v>
                </c:pt>
                <c:pt idx="2">
                  <c:v>81</c:v>
                </c:pt>
                <c:pt idx="3">
                  <c:v>84</c:v>
                </c:pt>
                <c:pt idx="4">
                  <c:v>90</c:v>
                </c:pt>
              </c:numCache>
            </c:numRef>
          </c:val>
          <c:extLst>
            <c:ext xmlns:c16="http://schemas.microsoft.com/office/drawing/2014/chart" uri="{C3380CC4-5D6E-409C-BE32-E72D297353CC}">
              <c16:uniqueId val="{00000000-D86B-42DD-8B8B-27B2C77CFC68}"/>
            </c:ext>
          </c:extLst>
        </c:ser>
        <c:dLbls>
          <c:showLegendKey val="0"/>
          <c:showVal val="0"/>
          <c:showCatName val="0"/>
          <c:showSerName val="0"/>
          <c:showPercent val="0"/>
          <c:showBubbleSize val="0"/>
        </c:dLbls>
        <c:gapWidth val="106"/>
        <c:overlap val="-66"/>
        <c:axId val="598316176"/>
        <c:axId val="598313224"/>
      </c:barChart>
      <c:catAx>
        <c:axId val="598316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rgbClr val="262673"/>
                </a:solidFill>
                <a:latin typeface="+mn-lt"/>
                <a:ea typeface="+mn-ea"/>
                <a:cs typeface="+mn-cs"/>
              </a:defRPr>
            </a:pPr>
            <a:endParaRPr lang="sk-SK"/>
          </a:p>
        </c:txPr>
        <c:crossAx val="598313224"/>
        <c:crosses val="autoZero"/>
        <c:auto val="1"/>
        <c:lblAlgn val="ctr"/>
        <c:lblOffset val="100"/>
        <c:tickMarkSkip val="1"/>
        <c:noMultiLvlLbl val="0"/>
      </c:catAx>
      <c:valAx>
        <c:axId val="598313224"/>
        <c:scaling>
          <c:orientation val="minMax"/>
          <c:min val="65"/>
        </c:scaling>
        <c:delete val="1"/>
        <c:axPos val="l"/>
        <c:majorGridlines>
          <c:spPr>
            <a:ln w="12700" cap="flat" cmpd="sng" algn="ctr">
              <a:noFill/>
              <a:round/>
            </a:ln>
            <a:effectLst/>
          </c:spPr>
        </c:majorGridlines>
        <c:numFmt formatCode="General" sourceLinked="1"/>
        <c:majorTickMark val="none"/>
        <c:minorTickMark val="none"/>
        <c:tickLblPos val="nextTo"/>
        <c:crossAx val="598316176"/>
        <c:crossesAt val="1"/>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sk-SK"/>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F9C961-9436-4403-85C7-FCBAA90E12C5}"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sk-SK"/>
        </a:p>
      </dgm:t>
    </dgm:pt>
    <dgm:pt modelId="{36403AED-EB9D-4D2F-9D86-01925831A340}" type="pres">
      <dgm:prSet presAssocID="{44F9C961-9436-4403-85C7-FCBAA90E12C5}" presName="Name0" presStyleCnt="0">
        <dgm:presLayoutVars>
          <dgm:chMax val="5"/>
          <dgm:chPref val="5"/>
          <dgm:dir/>
          <dgm:animLvl val="lvl"/>
        </dgm:presLayoutVars>
      </dgm:prSet>
      <dgm:spPr/>
    </dgm:pt>
  </dgm:ptLst>
  <dgm:cxnLst>
    <dgm:cxn modelId="{2D0CB75B-114A-41C3-BF31-56063C9E3328}" type="presOf" srcId="{44F9C961-9436-4403-85C7-FCBAA90E12C5}" destId="{36403AED-EB9D-4D2F-9D86-01925831A340}" srcOrd="0"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9672D1-4793-4871-A097-7123073D4467}"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sk-SK"/>
        </a:p>
      </dgm:t>
    </dgm:pt>
    <dgm:pt modelId="{A4AFE10C-E5C4-4017-A282-C945659D3B3C}">
      <dgm:prSet phldrT="[Text]"/>
      <dgm:spPr>
        <a:solidFill>
          <a:srgbClr val="262673"/>
        </a:solidFill>
      </dgm:spPr>
      <dgm:t>
        <a:bodyPr/>
        <a:lstStyle/>
        <a:p>
          <a:r>
            <a:rPr lang="sk-SK" dirty="0"/>
            <a:t>know-how</a:t>
          </a:r>
        </a:p>
      </dgm:t>
    </dgm:pt>
    <dgm:pt modelId="{5F69019F-FEA1-4713-A9E7-DE98F61D65F6}" type="parTrans" cxnId="{EBFD7254-D23A-4327-A27E-4E48DD5FBD82}">
      <dgm:prSet/>
      <dgm:spPr/>
      <dgm:t>
        <a:bodyPr/>
        <a:lstStyle/>
        <a:p>
          <a:endParaRPr lang="sk-SK"/>
        </a:p>
      </dgm:t>
    </dgm:pt>
    <dgm:pt modelId="{6B6444EA-5795-45EE-9C3C-F530DE933724}" type="sibTrans" cxnId="{EBFD7254-D23A-4327-A27E-4E48DD5FBD82}">
      <dgm:prSet/>
      <dgm:spPr>
        <a:solidFill>
          <a:srgbClr val="262673"/>
        </a:solidFill>
      </dgm:spPr>
      <dgm:t>
        <a:bodyPr/>
        <a:lstStyle/>
        <a:p>
          <a:endParaRPr lang="sk-SK"/>
        </a:p>
      </dgm:t>
    </dgm:pt>
    <dgm:pt modelId="{12CC6D90-C99A-402C-8544-3C4F3D07D762}">
      <dgm:prSet phldrT="[Text]" custT="1"/>
      <dgm:spPr>
        <a:ln w="19050">
          <a:solidFill>
            <a:srgbClr val="262673"/>
          </a:solidFill>
        </a:ln>
      </dgm:spPr>
      <dgm:t>
        <a:bodyPr/>
        <a:lstStyle/>
        <a:p>
          <a:pPr marL="0">
            <a:lnSpc>
              <a:spcPct val="100000"/>
            </a:lnSpc>
            <a:spcAft>
              <a:spcPts val="0"/>
            </a:spcAft>
            <a:buFont typeface="Wingdings" panose="05000000000000000000" pitchFamily="2" charset="2"/>
            <a:buNone/>
          </a:pPr>
          <a:r>
            <a:rPr lang="sk-SK" sz="2000" dirty="0">
              <a:solidFill>
                <a:srgbClr val="262673"/>
              </a:solidFill>
            </a:rPr>
            <a:t> </a:t>
          </a:r>
          <a:r>
            <a:rPr lang="sk-SK" sz="2000" b="1" dirty="0">
              <a:solidFill>
                <a:srgbClr val="262673"/>
              </a:solidFill>
            </a:rPr>
            <a:t>Cena zložená z: </a:t>
          </a:r>
        </a:p>
        <a:p>
          <a:pPr marL="0">
            <a:lnSpc>
              <a:spcPct val="100000"/>
            </a:lnSpc>
            <a:spcAft>
              <a:spcPts val="0"/>
            </a:spcAft>
            <a:buFont typeface="+mj-lt"/>
            <a:buAutoNum type="arabicPeriod"/>
          </a:pPr>
          <a:r>
            <a:rPr lang="sk-SK" sz="2000" i="0" dirty="0">
              <a:solidFill>
                <a:srgbClr val="262673"/>
              </a:solidFill>
            </a:rPr>
            <a:t> komodity </a:t>
          </a:r>
          <a:r>
            <a:rPr lang="sk-SK" sz="2000" i="0" dirty="0">
              <a:solidFill>
                <a:srgbClr val="FF0000"/>
              </a:solidFill>
            </a:rPr>
            <a:t>(burza)</a:t>
          </a:r>
          <a:endParaRPr lang="sk-SK" sz="1300" i="1" dirty="0">
            <a:solidFill>
              <a:srgbClr val="FF0000"/>
            </a:solidFill>
          </a:endParaRPr>
        </a:p>
      </dgm:t>
    </dgm:pt>
    <dgm:pt modelId="{3687D0F6-2BE4-4C55-AB52-E220A70974EF}" type="parTrans" cxnId="{15F3B4A9-BF74-4535-9E7D-00F5942E9B9F}">
      <dgm:prSet/>
      <dgm:spPr/>
      <dgm:t>
        <a:bodyPr/>
        <a:lstStyle/>
        <a:p>
          <a:endParaRPr lang="sk-SK"/>
        </a:p>
      </dgm:t>
    </dgm:pt>
    <dgm:pt modelId="{9C61DCAE-DF3B-4D0D-B64C-1F73EF381467}" type="sibTrans" cxnId="{15F3B4A9-BF74-4535-9E7D-00F5942E9B9F}">
      <dgm:prSet/>
      <dgm:spPr/>
      <dgm:t>
        <a:bodyPr/>
        <a:lstStyle/>
        <a:p>
          <a:endParaRPr lang="sk-SK"/>
        </a:p>
      </dgm:t>
    </dgm:pt>
    <dgm:pt modelId="{4DFBB446-A2CA-499E-92D3-A0354E9916BF}">
      <dgm:prSet phldrT="[Text]"/>
      <dgm:spPr>
        <a:solidFill>
          <a:srgbClr val="262673"/>
        </a:solidFill>
      </dgm:spPr>
      <dgm:t>
        <a:bodyPr/>
        <a:lstStyle/>
        <a:p>
          <a:r>
            <a:rPr lang="sk-SK" dirty="0"/>
            <a:t>dohoda o postupe</a:t>
          </a:r>
        </a:p>
      </dgm:t>
    </dgm:pt>
    <dgm:pt modelId="{8E544A1C-0ED6-43F2-9254-E582A80F9FC4}" type="parTrans" cxnId="{A9A9CC8F-6676-48B2-B23A-7A56FA696A42}">
      <dgm:prSet/>
      <dgm:spPr/>
      <dgm:t>
        <a:bodyPr/>
        <a:lstStyle/>
        <a:p>
          <a:endParaRPr lang="sk-SK"/>
        </a:p>
      </dgm:t>
    </dgm:pt>
    <dgm:pt modelId="{6AD228F9-2628-411E-8DCD-3723E95D3E1B}" type="sibTrans" cxnId="{A9A9CC8F-6676-48B2-B23A-7A56FA696A42}">
      <dgm:prSet/>
      <dgm:spPr>
        <a:solidFill>
          <a:srgbClr val="262673"/>
        </a:solidFill>
      </dgm:spPr>
      <dgm:t>
        <a:bodyPr/>
        <a:lstStyle/>
        <a:p>
          <a:endParaRPr lang="sk-SK"/>
        </a:p>
      </dgm:t>
    </dgm:pt>
    <dgm:pt modelId="{880A21C5-BCF8-4884-927F-FAF2F45BB40D}">
      <dgm:prSet phldrT="[Text]" custT="1"/>
      <dgm:spPr>
        <a:ln w="19050">
          <a:solidFill>
            <a:srgbClr val="262673"/>
          </a:solidFill>
        </a:ln>
      </dgm:spPr>
      <dgm:t>
        <a:bodyPr/>
        <a:lstStyle/>
        <a:p>
          <a:pPr>
            <a:buFont typeface="Wingdings" panose="05000000000000000000" pitchFamily="2" charset="2"/>
            <a:buChar char="ü"/>
          </a:pPr>
          <a:r>
            <a:rPr lang="sk-SK" sz="2000" dirty="0">
              <a:solidFill>
                <a:srgbClr val="262673"/>
              </a:solidFill>
            </a:rPr>
            <a:t>Menovanie nákupného tímu</a:t>
          </a:r>
          <a:endParaRPr lang="sk-SK" sz="1600" dirty="0">
            <a:solidFill>
              <a:srgbClr val="262673"/>
            </a:solidFill>
          </a:endParaRPr>
        </a:p>
      </dgm:t>
    </dgm:pt>
    <dgm:pt modelId="{96FA36DC-B7D7-410C-87E6-2B33E42CE89A}" type="parTrans" cxnId="{5D5C47CE-0BB9-446D-846D-C10BF50F7D10}">
      <dgm:prSet/>
      <dgm:spPr/>
      <dgm:t>
        <a:bodyPr/>
        <a:lstStyle/>
        <a:p>
          <a:endParaRPr lang="sk-SK"/>
        </a:p>
      </dgm:t>
    </dgm:pt>
    <dgm:pt modelId="{2679DE73-B290-4340-9C8F-EFF4DCB34B66}" type="sibTrans" cxnId="{5D5C47CE-0BB9-446D-846D-C10BF50F7D10}">
      <dgm:prSet/>
      <dgm:spPr/>
      <dgm:t>
        <a:bodyPr/>
        <a:lstStyle/>
        <a:p>
          <a:endParaRPr lang="sk-SK"/>
        </a:p>
      </dgm:t>
    </dgm:pt>
    <dgm:pt modelId="{5D7AB0B0-4B6E-4EF3-9930-41DFC14FE96C}">
      <dgm:prSet phldrT="[Text]"/>
      <dgm:spPr>
        <a:solidFill>
          <a:srgbClr val="262673"/>
        </a:solidFill>
      </dgm:spPr>
      <dgm:t>
        <a:bodyPr/>
        <a:lstStyle/>
        <a:p>
          <a:r>
            <a:rPr lang="sk-SK" dirty="0"/>
            <a:t>nákup komodity e - aukcia </a:t>
          </a:r>
        </a:p>
      </dgm:t>
    </dgm:pt>
    <dgm:pt modelId="{804BE89F-A1A6-4B23-81D2-F075185C0297}" type="parTrans" cxnId="{5C85E159-BBA2-4B08-B762-917CE45D63CF}">
      <dgm:prSet/>
      <dgm:spPr/>
      <dgm:t>
        <a:bodyPr/>
        <a:lstStyle/>
        <a:p>
          <a:endParaRPr lang="sk-SK"/>
        </a:p>
      </dgm:t>
    </dgm:pt>
    <dgm:pt modelId="{DD83C9AB-CF13-42EE-BF17-80960EC83903}" type="sibTrans" cxnId="{5C85E159-BBA2-4B08-B762-917CE45D63CF}">
      <dgm:prSet/>
      <dgm:spPr/>
      <dgm:t>
        <a:bodyPr/>
        <a:lstStyle/>
        <a:p>
          <a:endParaRPr lang="sk-SK"/>
        </a:p>
      </dgm:t>
    </dgm:pt>
    <dgm:pt modelId="{6E259CE8-89BD-4BBE-8B1B-453A81441F50}">
      <dgm:prSet phldrT="[Text]" custT="1"/>
      <dgm:spPr>
        <a:ln w="19050">
          <a:solidFill>
            <a:srgbClr val="262673"/>
          </a:solidFill>
        </a:ln>
      </dgm:spPr>
      <dgm:t>
        <a:bodyPr/>
        <a:lstStyle/>
        <a:p>
          <a:pPr>
            <a:buFont typeface="Wingdings" panose="05000000000000000000" pitchFamily="2" charset="2"/>
            <a:buChar char="ü"/>
          </a:pPr>
          <a:r>
            <a:rPr lang="sk-SK" sz="2000" dirty="0">
              <a:solidFill>
                <a:srgbClr val="262673"/>
              </a:solidFill>
            </a:rPr>
            <a:t>Určenie správneho termínu nákupu</a:t>
          </a:r>
          <a:endParaRPr lang="sk-SK" sz="1500" dirty="0">
            <a:solidFill>
              <a:srgbClr val="262673"/>
            </a:solidFill>
          </a:endParaRPr>
        </a:p>
      </dgm:t>
    </dgm:pt>
    <dgm:pt modelId="{6FBAFCE0-B4E6-418E-9318-0351FFFA8A04}" type="parTrans" cxnId="{F62A8271-C413-4A63-AC96-9EE57B8F945E}">
      <dgm:prSet/>
      <dgm:spPr/>
      <dgm:t>
        <a:bodyPr/>
        <a:lstStyle/>
        <a:p>
          <a:endParaRPr lang="sk-SK"/>
        </a:p>
      </dgm:t>
    </dgm:pt>
    <dgm:pt modelId="{61CE3849-03B1-4213-B8AF-9BE228BC01AD}" type="sibTrans" cxnId="{F62A8271-C413-4A63-AC96-9EE57B8F945E}">
      <dgm:prSet/>
      <dgm:spPr/>
      <dgm:t>
        <a:bodyPr/>
        <a:lstStyle/>
        <a:p>
          <a:endParaRPr lang="sk-SK"/>
        </a:p>
      </dgm:t>
    </dgm:pt>
    <dgm:pt modelId="{A5B9A6F0-709E-479B-9C30-B829D06DA270}">
      <dgm:prSet phldrT="[Text]" custT="1"/>
      <dgm:spPr>
        <a:ln w="19050">
          <a:solidFill>
            <a:srgbClr val="262673"/>
          </a:solidFill>
        </a:ln>
      </dgm:spPr>
      <dgm:t>
        <a:bodyPr/>
        <a:lstStyle/>
        <a:p>
          <a:pPr>
            <a:buFont typeface="Wingdings" panose="05000000000000000000" pitchFamily="2" charset="2"/>
            <a:buChar char="ü"/>
          </a:pPr>
          <a:r>
            <a:rPr lang="sk-SK" sz="2000" dirty="0">
              <a:solidFill>
                <a:srgbClr val="262673"/>
              </a:solidFill>
            </a:rPr>
            <a:t>Určenie spoločného objemu</a:t>
          </a:r>
          <a:endParaRPr lang="sk-SK" sz="1600" dirty="0">
            <a:solidFill>
              <a:srgbClr val="262673"/>
            </a:solidFill>
          </a:endParaRPr>
        </a:p>
      </dgm:t>
    </dgm:pt>
    <dgm:pt modelId="{315006CE-2650-4C16-B17E-A4F2CEB6F4DC}" type="parTrans" cxnId="{0934B2C5-5DE8-4A9C-97AC-6B946E27B667}">
      <dgm:prSet/>
      <dgm:spPr/>
      <dgm:t>
        <a:bodyPr/>
        <a:lstStyle/>
        <a:p>
          <a:endParaRPr lang="sk-SK"/>
        </a:p>
      </dgm:t>
    </dgm:pt>
    <dgm:pt modelId="{E8B84324-835C-496B-9BE5-AFC53D61D9AB}" type="sibTrans" cxnId="{0934B2C5-5DE8-4A9C-97AC-6B946E27B667}">
      <dgm:prSet/>
      <dgm:spPr/>
      <dgm:t>
        <a:bodyPr/>
        <a:lstStyle/>
        <a:p>
          <a:endParaRPr lang="sk-SK"/>
        </a:p>
      </dgm:t>
    </dgm:pt>
    <dgm:pt modelId="{A6865075-0356-4F79-A1D3-0B5574B762B6}">
      <dgm:prSet phldrT="[Text]" custT="1"/>
      <dgm:spPr>
        <a:ln w="19050">
          <a:solidFill>
            <a:srgbClr val="262673"/>
          </a:solidFill>
        </a:ln>
      </dgm:spPr>
      <dgm:t>
        <a:bodyPr/>
        <a:lstStyle/>
        <a:p>
          <a:pPr>
            <a:buFont typeface="Wingdings" panose="05000000000000000000" pitchFamily="2" charset="2"/>
            <a:buChar char="ü"/>
          </a:pPr>
          <a:r>
            <a:rPr lang="sk-SK" sz="2000" dirty="0">
              <a:solidFill>
                <a:srgbClr val="262673"/>
              </a:solidFill>
            </a:rPr>
            <a:t>Dohoda o spôsobe nákupu   - elektronická aukcia</a:t>
          </a:r>
          <a:endParaRPr lang="sk-SK" sz="1600" dirty="0">
            <a:solidFill>
              <a:srgbClr val="262673"/>
            </a:solidFill>
          </a:endParaRPr>
        </a:p>
      </dgm:t>
    </dgm:pt>
    <dgm:pt modelId="{42231C2B-23C1-46CD-B036-60CE528C4B47}" type="parTrans" cxnId="{1AEA8EEF-CEC6-400B-A0CE-A635DDAF447C}">
      <dgm:prSet/>
      <dgm:spPr/>
      <dgm:t>
        <a:bodyPr/>
        <a:lstStyle/>
        <a:p>
          <a:endParaRPr lang="sk-SK"/>
        </a:p>
      </dgm:t>
    </dgm:pt>
    <dgm:pt modelId="{791482D8-680D-4E6F-8585-CDEC31035F88}" type="sibTrans" cxnId="{1AEA8EEF-CEC6-400B-A0CE-A635DDAF447C}">
      <dgm:prSet/>
      <dgm:spPr/>
      <dgm:t>
        <a:bodyPr/>
        <a:lstStyle/>
        <a:p>
          <a:endParaRPr lang="sk-SK"/>
        </a:p>
      </dgm:t>
    </dgm:pt>
    <dgm:pt modelId="{FA58923F-03C7-4D46-9B35-0BDBC700AE89}">
      <dgm:prSet phldrT="[Text]" custT="1"/>
      <dgm:spPr>
        <a:ln w="19050">
          <a:solidFill>
            <a:srgbClr val="262673"/>
          </a:solidFill>
        </a:ln>
      </dgm:spPr>
      <dgm:t>
        <a:bodyPr/>
        <a:lstStyle/>
        <a:p>
          <a:pPr>
            <a:buFont typeface="Wingdings" panose="05000000000000000000" pitchFamily="2" charset="2"/>
            <a:buChar char="ü"/>
          </a:pPr>
          <a:r>
            <a:rPr lang="sk-SK" sz="2000" dirty="0">
              <a:solidFill>
                <a:srgbClr val="262673"/>
              </a:solidFill>
            </a:rPr>
            <a:t>Oslovenie ďalších firiem? </a:t>
          </a:r>
          <a:endParaRPr lang="sk-SK" sz="1600" dirty="0">
            <a:solidFill>
              <a:srgbClr val="262673"/>
            </a:solidFill>
          </a:endParaRPr>
        </a:p>
      </dgm:t>
    </dgm:pt>
    <dgm:pt modelId="{2235420B-E508-48F3-B42D-4B10719511CF}" type="parTrans" cxnId="{A261CC17-6AEE-4381-AD67-963233790A9A}">
      <dgm:prSet/>
      <dgm:spPr/>
      <dgm:t>
        <a:bodyPr/>
        <a:lstStyle/>
        <a:p>
          <a:endParaRPr lang="sk-SK"/>
        </a:p>
      </dgm:t>
    </dgm:pt>
    <dgm:pt modelId="{60806129-C2F4-49F0-89C8-90D64D5ADBE0}" type="sibTrans" cxnId="{A261CC17-6AEE-4381-AD67-963233790A9A}">
      <dgm:prSet/>
      <dgm:spPr/>
      <dgm:t>
        <a:bodyPr/>
        <a:lstStyle/>
        <a:p>
          <a:endParaRPr lang="sk-SK"/>
        </a:p>
      </dgm:t>
    </dgm:pt>
    <dgm:pt modelId="{4321B8A8-2008-4DF6-BD37-93C65B0A6B87}">
      <dgm:prSet phldrT="[Text]" custT="1"/>
      <dgm:spPr>
        <a:ln w="19050">
          <a:solidFill>
            <a:srgbClr val="262673"/>
          </a:solidFill>
        </a:ln>
      </dgm:spPr>
      <dgm:t>
        <a:bodyPr/>
        <a:lstStyle/>
        <a:p>
          <a:pPr>
            <a:buFont typeface="Wingdings" panose="05000000000000000000" pitchFamily="2" charset="2"/>
            <a:buChar char="ü"/>
          </a:pPr>
          <a:r>
            <a:rPr lang="sk-SK" sz="2000" dirty="0">
              <a:solidFill>
                <a:srgbClr val="262673"/>
              </a:solidFill>
            </a:rPr>
            <a:t>Oslovenie dodávateľov</a:t>
          </a:r>
        </a:p>
        <a:p>
          <a:pPr>
            <a:buNone/>
          </a:pPr>
          <a:endParaRPr lang="sk-SK" sz="1600" dirty="0"/>
        </a:p>
      </dgm:t>
    </dgm:pt>
    <dgm:pt modelId="{E511A08F-B75C-456F-9CB1-F0C585A6FA5C}" type="parTrans" cxnId="{6C078E65-9CA8-4B22-A66A-D42A4B91D45C}">
      <dgm:prSet/>
      <dgm:spPr/>
      <dgm:t>
        <a:bodyPr/>
        <a:lstStyle/>
        <a:p>
          <a:endParaRPr lang="sk-SK"/>
        </a:p>
      </dgm:t>
    </dgm:pt>
    <dgm:pt modelId="{65D4C35B-88B2-4AFC-A7FC-49715ADA2FAF}" type="sibTrans" cxnId="{6C078E65-9CA8-4B22-A66A-D42A4B91D45C}">
      <dgm:prSet/>
      <dgm:spPr/>
      <dgm:t>
        <a:bodyPr/>
        <a:lstStyle/>
        <a:p>
          <a:endParaRPr lang="sk-SK"/>
        </a:p>
      </dgm:t>
    </dgm:pt>
    <dgm:pt modelId="{FC67A920-0EC4-4BAB-A6CF-FFE490175DE4}">
      <dgm:prSet phldrT="[Text]" custT="1"/>
      <dgm:spPr>
        <a:ln w="19050">
          <a:solidFill>
            <a:srgbClr val="262673"/>
          </a:solidFill>
        </a:ln>
      </dgm:spPr>
      <dgm:t>
        <a:bodyPr/>
        <a:lstStyle/>
        <a:p>
          <a:pPr>
            <a:buFont typeface="Wingdings" panose="05000000000000000000" pitchFamily="2" charset="2"/>
            <a:buChar char="ü"/>
          </a:pPr>
          <a:r>
            <a:rPr lang="sk-SK" sz="2000" dirty="0">
              <a:solidFill>
                <a:srgbClr val="262673"/>
              </a:solidFill>
            </a:rPr>
            <a:t>Nákup celého objemu / dohodnutých „</a:t>
          </a:r>
          <a:r>
            <a:rPr lang="sk-SK" sz="2000" dirty="0" err="1">
              <a:solidFill>
                <a:srgbClr val="262673"/>
              </a:solidFill>
            </a:rPr>
            <a:t>tranží</a:t>
          </a:r>
          <a:r>
            <a:rPr lang="sk-SK" sz="2000" dirty="0">
              <a:solidFill>
                <a:srgbClr val="262673"/>
              </a:solidFill>
            </a:rPr>
            <a:t>“</a:t>
          </a:r>
          <a:endParaRPr lang="sk-SK" sz="1500" dirty="0">
            <a:solidFill>
              <a:srgbClr val="262673"/>
            </a:solidFill>
          </a:endParaRPr>
        </a:p>
      </dgm:t>
    </dgm:pt>
    <dgm:pt modelId="{E04382CF-39DD-4537-9587-863F84AC5BDF}" type="parTrans" cxnId="{38E13D2B-9FC1-46E5-8736-4EEB13860DE3}">
      <dgm:prSet/>
      <dgm:spPr/>
      <dgm:t>
        <a:bodyPr/>
        <a:lstStyle/>
        <a:p>
          <a:endParaRPr lang="sk-SK"/>
        </a:p>
      </dgm:t>
    </dgm:pt>
    <dgm:pt modelId="{11D78EB8-403A-4044-A503-83951A413056}" type="sibTrans" cxnId="{38E13D2B-9FC1-46E5-8736-4EEB13860DE3}">
      <dgm:prSet/>
      <dgm:spPr/>
      <dgm:t>
        <a:bodyPr/>
        <a:lstStyle/>
        <a:p>
          <a:endParaRPr lang="sk-SK"/>
        </a:p>
      </dgm:t>
    </dgm:pt>
    <dgm:pt modelId="{CC4DB1B6-18B3-41C7-A945-5A67BD690BDD}">
      <dgm:prSet phldrT="[Text]" custT="1"/>
      <dgm:spPr>
        <a:ln w="19050">
          <a:solidFill>
            <a:srgbClr val="262673"/>
          </a:solidFill>
        </a:ln>
      </dgm:spPr>
      <dgm:t>
        <a:bodyPr/>
        <a:lstStyle/>
        <a:p>
          <a:pPr>
            <a:buFont typeface="Wingdings" panose="05000000000000000000" pitchFamily="2" charset="2"/>
            <a:buChar char="ü"/>
          </a:pPr>
          <a:r>
            <a:rPr lang="sk-SK" sz="2000" dirty="0">
              <a:solidFill>
                <a:srgbClr val="262673"/>
              </a:solidFill>
            </a:rPr>
            <a:t>Zníženie výšky koeficientu dodávateľa</a:t>
          </a:r>
          <a:endParaRPr lang="sk-SK" sz="1500" dirty="0">
            <a:solidFill>
              <a:srgbClr val="262673"/>
            </a:solidFill>
          </a:endParaRPr>
        </a:p>
      </dgm:t>
    </dgm:pt>
    <dgm:pt modelId="{07C98D94-CCBE-47A7-BF96-BA5636F7716D}" type="parTrans" cxnId="{CCC908DA-DF04-41CF-B894-E6AC14869626}">
      <dgm:prSet/>
      <dgm:spPr/>
      <dgm:t>
        <a:bodyPr/>
        <a:lstStyle/>
        <a:p>
          <a:endParaRPr lang="sk-SK"/>
        </a:p>
      </dgm:t>
    </dgm:pt>
    <dgm:pt modelId="{2E7B7135-2052-49F2-A488-133247EE4349}" type="sibTrans" cxnId="{CCC908DA-DF04-41CF-B894-E6AC14869626}">
      <dgm:prSet/>
      <dgm:spPr/>
      <dgm:t>
        <a:bodyPr/>
        <a:lstStyle/>
        <a:p>
          <a:endParaRPr lang="sk-SK"/>
        </a:p>
      </dgm:t>
    </dgm:pt>
    <dgm:pt modelId="{3B32D285-C8CE-4890-8B7F-95DB7E0A27D2}">
      <dgm:prSet phldrT="[Text]" custT="1"/>
      <dgm:spPr>
        <a:ln w="19050">
          <a:solidFill>
            <a:srgbClr val="262673"/>
          </a:solidFill>
        </a:ln>
      </dgm:spPr>
      <dgm:t>
        <a:bodyPr/>
        <a:lstStyle/>
        <a:p>
          <a:pPr>
            <a:buFont typeface="Wingdings" panose="05000000000000000000" pitchFamily="2" charset="2"/>
            <a:buChar char="ü"/>
          </a:pPr>
          <a:r>
            <a:rPr lang="sk-SK" sz="2000" dirty="0">
              <a:solidFill>
                <a:srgbClr val="262673"/>
              </a:solidFill>
            </a:rPr>
            <a:t>Právne otázky a viazanosť</a:t>
          </a:r>
        </a:p>
        <a:p>
          <a:pPr>
            <a:buFont typeface="Wingdings" panose="05000000000000000000" pitchFamily="2" charset="2"/>
            <a:buChar char="ü"/>
          </a:pPr>
          <a:endParaRPr lang="sk-SK" sz="1500" dirty="0">
            <a:solidFill>
              <a:srgbClr val="262673"/>
            </a:solidFill>
          </a:endParaRPr>
        </a:p>
      </dgm:t>
    </dgm:pt>
    <dgm:pt modelId="{6519BB8C-0B50-4EDC-AADD-3803FA346C29}" type="parTrans" cxnId="{76C7E2F9-D000-4E7A-9228-EF8D515A4766}">
      <dgm:prSet/>
      <dgm:spPr/>
      <dgm:t>
        <a:bodyPr/>
        <a:lstStyle/>
        <a:p>
          <a:endParaRPr lang="sk-SK"/>
        </a:p>
      </dgm:t>
    </dgm:pt>
    <dgm:pt modelId="{E393E5C2-A97E-4439-A99A-AA9DB044BE80}" type="sibTrans" cxnId="{76C7E2F9-D000-4E7A-9228-EF8D515A4766}">
      <dgm:prSet/>
      <dgm:spPr/>
      <dgm:t>
        <a:bodyPr/>
        <a:lstStyle/>
        <a:p>
          <a:endParaRPr lang="sk-SK"/>
        </a:p>
      </dgm:t>
    </dgm:pt>
    <dgm:pt modelId="{F2D931BD-2D4E-4F19-81CC-FFF843588520}">
      <dgm:prSet phldrT="[Text]" custT="1"/>
      <dgm:spPr>
        <a:ln w="19050">
          <a:solidFill>
            <a:srgbClr val="262673"/>
          </a:solidFill>
        </a:ln>
      </dgm:spPr>
      <dgm:t>
        <a:bodyPr/>
        <a:lstStyle/>
        <a:p>
          <a:pPr marL="0">
            <a:lnSpc>
              <a:spcPct val="100000"/>
            </a:lnSpc>
            <a:spcAft>
              <a:spcPts val="0"/>
            </a:spcAft>
            <a:buFont typeface="+mj-lt"/>
            <a:buAutoNum type="arabicPeriod"/>
          </a:pPr>
          <a:r>
            <a:rPr lang="sk-SK" sz="2000" i="0" dirty="0">
              <a:solidFill>
                <a:srgbClr val="FF0000"/>
              </a:solidFill>
            </a:rPr>
            <a:t>koeficientu dodávateľa</a:t>
          </a:r>
        </a:p>
        <a:p>
          <a:pPr marL="0">
            <a:lnSpc>
              <a:spcPct val="100000"/>
            </a:lnSpc>
            <a:spcAft>
              <a:spcPts val="0"/>
            </a:spcAft>
            <a:buFont typeface="+mj-lt"/>
            <a:buAutoNum type="arabicPeriod"/>
          </a:pPr>
          <a:r>
            <a:rPr lang="sk-SK" sz="2000" i="0" dirty="0">
              <a:solidFill>
                <a:srgbClr val="262673"/>
              </a:solidFill>
            </a:rPr>
            <a:t> distribúcie (ÚRSO/monopol)</a:t>
          </a:r>
        </a:p>
        <a:p>
          <a:pPr marL="0">
            <a:lnSpc>
              <a:spcPct val="100000"/>
            </a:lnSpc>
            <a:spcAft>
              <a:spcPts val="0"/>
            </a:spcAft>
            <a:buNone/>
          </a:pPr>
          <a:endParaRPr lang="sk-SK" sz="2000" i="0" dirty="0">
            <a:solidFill>
              <a:srgbClr val="262673"/>
            </a:solidFill>
          </a:endParaRPr>
        </a:p>
        <a:p>
          <a:pPr marL="0">
            <a:lnSpc>
              <a:spcPct val="100000"/>
            </a:lnSpc>
            <a:spcAft>
              <a:spcPts val="0"/>
            </a:spcAft>
            <a:buFont typeface="Wingdings" panose="05000000000000000000" pitchFamily="2" charset="2"/>
            <a:buNone/>
          </a:pPr>
          <a:r>
            <a:rPr lang="sk-SK" sz="2000" b="1" i="0" dirty="0">
              <a:solidFill>
                <a:srgbClr val="262673"/>
              </a:solidFill>
            </a:rPr>
            <a:t>Rôzna situácia vo firmách:</a:t>
          </a:r>
          <a:br>
            <a:rPr lang="sk-SK" sz="2000" i="0" dirty="0">
              <a:solidFill>
                <a:srgbClr val="262673"/>
              </a:solidFill>
            </a:rPr>
          </a:br>
          <a:r>
            <a:rPr lang="sk-SK" sz="2000" i="0" dirty="0">
              <a:solidFill>
                <a:srgbClr val="262673"/>
              </a:solidFill>
            </a:rPr>
            <a:t>rôzni dodávatelia, ceny komodity a koeficientov, zmluvné viazanosti</a:t>
          </a:r>
        </a:p>
        <a:p>
          <a:pPr marL="0">
            <a:lnSpc>
              <a:spcPct val="100000"/>
            </a:lnSpc>
            <a:spcAft>
              <a:spcPts val="0"/>
            </a:spcAft>
            <a:buNone/>
          </a:pPr>
          <a:endParaRPr lang="sk-SK" sz="1300" i="1" dirty="0">
            <a:solidFill>
              <a:srgbClr val="FF0000"/>
            </a:solidFill>
          </a:endParaRPr>
        </a:p>
      </dgm:t>
    </dgm:pt>
    <dgm:pt modelId="{1332962E-D7D9-4670-AF81-0BD0635D7B3E}" type="parTrans" cxnId="{ACF9C1B8-C225-4BE5-BF38-7A35DEFC3268}">
      <dgm:prSet/>
      <dgm:spPr/>
      <dgm:t>
        <a:bodyPr/>
        <a:lstStyle/>
        <a:p>
          <a:endParaRPr lang="sk-SK"/>
        </a:p>
      </dgm:t>
    </dgm:pt>
    <dgm:pt modelId="{2CF6121A-D533-4070-8245-3988349BE8D7}" type="sibTrans" cxnId="{ACF9C1B8-C225-4BE5-BF38-7A35DEFC3268}">
      <dgm:prSet/>
      <dgm:spPr/>
      <dgm:t>
        <a:bodyPr/>
        <a:lstStyle/>
        <a:p>
          <a:endParaRPr lang="sk-SK"/>
        </a:p>
      </dgm:t>
    </dgm:pt>
    <dgm:pt modelId="{A7292B2E-3F98-4FAD-B0AA-C4DCD0FC2672}" type="pres">
      <dgm:prSet presAssocID="{5F9672D1-4793-4871-A097-7123073D4467}" presName="Name0" presStyleCnt="0">
        <dgm:presLayoutVars>
          <dgm:dir/>
          <dgm:animLvl val="lvl"/>
          <dgm:resizeHandles val="exact"/>
        </dgm:presLayoutVars>
      </dgm:prSet>
      <dgm:spPr/>
    </dgm:pt>
    <dgm:pt modelId="{24407049-E952-42A0-B8D3-AC773647B1D7}" type="pres">
      <dgm:prSet presAssocID="{5F9672D1-4793-4871-A097-7123073D4467}" presName="tSp" presStyleCnt="0"/>
      <dgm:spPr/>
    </dgm:pt>
    <dgm:pt modelId="{52580381-4165-48A7-A799-543C7C8848FE}" type="pres">
      <dgm:prSet presAssocID="{5F9672D1-4793-4871-A097-7123073D4467}" presName="bSp" presStyleCnt="0"/>
      <dgm:spPr/>
    </dgm:pt>
    <dgm:pt modelId="{527A5083-401F-4146-A91E-4FFCF9870DD0}" type="pres">
      <dgm:prSet presAssocID="{5F9672D1-4793-4871-A097-7123073D4467}" presName="process" presStyleCnt="0"/>
      <dgm:spPr/>
    </dgm:pt>
    <dgm:pt modelId="{925A8599-AA73-455E-82BC-215FCA6EAB57}" type="pres">
      <dgm:prSet presAssocID="{A4AFE10C-E5C4-4017-A282-C945659D3B3C}" presName="composite1" presStyleCnt="0"/>
      <dgm:spPr/>
    </dgm:pt>
    <dgm:pt modelId="{DE7D05B7-D643-499B-AFA7-00CD8CF0E72E}" type="pres">
      <dgm:prSet presAssocID="{A4AFE10C-E5C4-4017-A282-C945659D3B3C}" presName="dummyNode1" presStyleLbl="node1" presStyleIdx="0" presStyleCnt="3"/>
      <dgm:spPr/>
    </dgm:pt>
    <dgm:pt modelId="{5CB0A7F4-238D-4147-8893-98C15DD2A983}" type="pres">
      <dgm:prSet presAssocID="{A4AFE10C-E5C4-4017-A282-C945659D3B3C}" presName="childNode1" presStyleLbl="bgAcc1" presStyleIdx="0" presStyleCnt="3" custScaleX="111883" custScaleY="159816" custLinFactNeighborX="5759" custLinFactNeighborY="-20083">
        <dgm:presLayoutVars>
          <dgm:bulletEnabled val="1"/>
        </dgm:presLayoutVars>
      </dgm:prSet>
      <dgm:spPr/>
    </dgm:pt>
    <dgm:pt modelId="{B71743F4-FCDE-48F0-90DD-BA72D5C1725D}" type="pres">
      <dgm:prSet presAssocID="{A4AFE10C-E5C4-4017-A282-C945659D3B3C}" presName="childNode1tx" presStyleLbl="bgAcc1" presStyleIdx="0" presStyleCnt="3">
        <dgm:presLayoutVars>
          <dgm:bulletEnabled val="1"/>
        </dgm:presLayoutVars>
      </dgm:prSet>
      <dgm:spPr/>
    </dgm:pt>
    <dgm:pt modelId="{878BC2A1-CF87-43E7-A721-33E2E33CB3F7}" type="pres">
      <dgm:prSet presAssocID="{A4AFE10C-E5C4-4017-A282-C945659D3B3C}" presName="parentNode1" presStyleLbl="node1" presStyleIdx="0" presStyleCnt="3" custLinFactNeighborX="6111" custLinFactNeighborY="27613">
        <dgm:presLayoutVars>
          <dgm:chMax val="1"/>
          <dgm:bulletEnabled val="1"/>
        </dgm:presLayoutVars>
      </dgm:prSet>
      <dgm:spPr/>
    </dgm:pt>
    <dgm:pt modelId="{B211C4C5-E981-402D-A9F2-9BA2C90C6A5E}" type="pres">
      <dgm:prSet presAssocID="{A4AFE10C-E5C4-4017-A282-C945659D3B3C}" presName="connSite1" presStyleCnt="0"/>
      <dgm:spPr/>
    </dgm:pt>
    <dgm:pt modelId="{BCF08C04-04AD-403D-9869-16984327E357}" type="pres">
      <dgm:prSet presAssocID="{6B6444EA-5795-45EE-9C3C-F530DE933724}" presName="Name9" presStyleLbl="sibTrans2D1" presStyleIdx="0" presStyleCnt="2" custScaleX="78562" custLinFactNeighborX="8973" custLinFactNeighborY="-5301"/>
      <dgm:spPr/>
    </dgm:pt>
    <dgm:pt modelId="{B842B91E-0A58-4E3B-B62E-F12F921D85F0}" type="pres">
      <dgm:prSet presAssocID="{4DFBB446-A2CA-499E-92D3-A0354E9916BF}" presName="composite2" presStyleCnt="0"/>
      <dgm:spPr/>
    </dgm:pt>
    <dgm:pt modelId="{855F1E95-E30D-4B1E-B3EA-514D41738D16}" type="pres">
      <dgm:prSet presAssocID="{4DFBB446-A2CA-499E-92D3-A0354E9916BF}" presName="dummyNode2" presStyleLbl="node1" presStyleIdx="0" presStyleCnt="3"/>
      <dgm:spPr/>
    </dgm:pt>
    <dgm:pt modelId="{04AC005B-E51B-4C67-8FDA-36535E12A6C7}" type="pres">
      <dgm:prSet presAssocID="{4DFBB446-A2CA-499E-92D3-A0354E9916BF}" presName="childNode2" presStyleLbl="bgAcc1" presStyleIdx="1" presStyleCnt="3" custScaleX="111915" custScaleY="117930" custLinFactNeighborX="-394" custLinFactNeighborY="-7162">
        <dgm:presLayoutVars>
          <dgm:bulletEnabled val="1"/>
        </dgm:presLayoutVars>
      </dgm:prSet>
      <dgm:spPr/>
    </dgm:pt>
    <dgm:pt modelId="{1540A0F1-6A5D-48BE-A2F3-D27723D8A3C9}" type="pres">
      <dgm:prSet presAssocID="{4DFBB446-A2CA-499E-92D3-A0354E9916BF}" presName="childNode2tx" presStyleLbl="bgAcc1" presStyleIdx="1" presStyleCnt="3">
        <dgm:presLayoutVars>
          <dgm:bulletEnabled val="1"/>
        </dgm:presLayoutVars>
      </dgm:prSet>
      <dgm:spPr/>
    </dgm:pt>
    <dgm:pt modelId="{D29E26E1-FB85-4CCC-A708-F902F2C07D58}" type="pres">
      <dgm:prSet presAssocID="{4DFBB446-A2CA-499E-92D3-A0354E9916BF}" presName="parentNode2" presStyleLbl="node1" presStyleIdx="1" presStyleCnt="3" custLinFactNeighborX="-2115" custLinFactNeighborY="-34182">
        <dgm:presLayoutVars>
          <dgm:chMax val="0"/>
          <dgm:bulletEnabled val="1"/>
        </dgm:presLayoutVars>
      </dgm:prSet>
      <dgm:spPr/>
    </dgm:pt>
    <dgm:pt modelId="{43A42567-48A3-446E-9A64-D5C129595A85}" type="pres">
      <dgm:prSet presAssocID="{4DFBB446-A2CA-499E-92D3-A0354E9916BF}" presName="connSite2" presStyleCnt="0"/>
      <dgm:spPr/>
    </dgm:pt>
    <dgm:pt modelId="{1D36D8D9-8F7A-4290-9690-7D24A9B3FCF4}" type="pres">
      <dgm:prSet presAssocID="{6AD228F9-2628-411E-8DCD-3723E95D3E1B}" presName="Name18" presStyleLbl="sibTrans2D1" presStyleIdx="1" presStyleCnt="2" custScaleX="81846" custLinFactNeighborX="-655" custLinFactNeighborY="-241"/>
      <dgm:spPr/>
    </dgm:pt>
    <dgm:pt modelId="{FFFBC041-2DB2-43E7-A3D6-DDC737502BD8}" type="pres">
      <dgm:prSet presAssocID="{5D7AB0B0-4B6E-4EF3-9930-41DFC14FE96C}" presName="composite1" presStyleCnt="0"/>
      <dgm:spPr/>
    </dgm:pt>
    <dgm:pt modelId="{AA9F2138-4DFD-4991-852F-DDC0F5812F32}" type="pres">
      <dgm:prSet presAssocID="{5D7AB0B0-4B6E-4EF3-9930-41DFC14FE96C}" presName="dummyNode1" presStyleLbl="node1" presStyleIdx="1" presStyleCnt="3"/>
      <dgm:spPr/>
    </dgm:pt>
    <dgm:pt modelId="{7C9BEF5B-B086-47D0-B32B-B88F32CAADA3}" type="pres">
      <dgm:prSet presAssocID="{5D7AB0B0-4B6E-4EF3-9930-41DFC14FE96C}" presName="childNode1" presStyleLbl="bgAcc1" presStyleIdx="2" presStyleCnt="3" custScaleY="132906" custLinFactNeighborX="-3759" custLinFactNeighborY="4184">
        <dgm:presLayoutVars>
          <dgm:bulletEnabled val="1"/>
        </dgm:presLayoutVars>
      </dgm:prSet>
      <dgm:spPr/>
    </dgm:pt>
    <dgm:pt modelId="{ECC4D704-CFAD-4A0A-B4EA-312C36F94879}" type="pres">
      <dgm:prSet presAssocID="{5D7AB0B0-4B6E-4EF3-9930-41DFC14FE96C}" presName="childNode1tx" presStyleLbl="bgAcc1" presStyleIdx="2" presStyleCnt="3">
        <dgm:presLayoutVars>
          <dgm:bulletEnabled val="1"/>
        </dgm:presLayoutVars>
      </dgm:prSet>
      <dgm:spPr/>
    </dgm:pt>
    <dgm:pt modelId="{E035F72F-F534-4F50-AD31-FD3D5E40ED72}" type="pres">
      <dgm:prSet presAssocID="{5D7AB0B0-4B6E-4EF3-9930-41DFC14FE96C}" presName="parentNode1" presStyleLbl="node1" presStyleIdx="2" presStyleCnt="3" custLinFactNeighborX="-7345" custLinFactNeighborY="49373">
        <dgm:presLayoutVars>
          <dgm:chMax val="1"/>
          <dgm:bulletEnabled val="1"/>
        </dgm:presLayoutVars>
      </dgm:prSet>
      <dgm:spPr/>
    </dgm:pt>
    <dgm:pt modelId="{C0AD9AC7-2E6A-49C6-8D54-8273AB428E23}" type="pres">
      <dgm:prSet presAssocID="{5D7AB0B0-4B6E-4EF3-9930-41DFC14FE96C}" presName="connSite1" presStyleCnt="0"/>
      <dgm:spPr/>
    </dgm:pt>
  </dgm:ptLst>
  <dgm:cxnLst>
    <dgm:cxn modelId="{02E81511-0A58-4C8A-A55F-AB27DE26ECC7}" type="presOf" srcId="{5D7AB0B0-4B6E-4EF3-9930-41DFC14FE96C}" destId="{E035F72F-F534-4F50-AD31-FD3D5E40ED72}" srcOrd="0" destOrd="0" presId="urn:microsoft.com/office/officeart/2005/8/layout/hProcess4"/>
    <dgm:cxn modelId="{70CF2A11-65B8-4710-A617-3F0F73C3C908}" type="presOf" srcId="{4DFBB446-A2CA-499E-92D3-A0354E9916BF}" destId="{D29E26E1-FB85-4CCC-A708-F902F2C07D58}" srcOrd="0" destOrd="0" presId="urn:microsoft.com/office/officeart/2005/8/layout/hProcess4"/>
    <dgm:cxn modelId="{A261CC17-6AEE-4381-AD67-963233790A9A}" srcId="{4DFBB446-A2CA-499E-92D3-A0354E9916BF}" destId="{FA58923F-03C7-4D46-9B35-0BDBC700AE89}" srcOrd="3" destOrd="0" parTransId="{2235420B-E508-48F3-B42D-4B10719511CF}" sibTransId="{60806129-C2F4-49F0-89C8-90D64D5ADBE0}"/>
    <dgm:cxn modelId="{D4FE1621-CED3-496F-A942-96245258BCEF}" type="presOf" srcId="{4321B8A8-2008-4DF6-BD37-93C65B0A6B87}" destId="{1540A0F1-6A5D-48BE-A2F3-D27723D8A3C9}" srcOrd="1" destOrd="4" presId="urn:microsoft.com/office/officeart/2005/8/layout/hProcess4"/>
    <dgm:cxn modelId="{888D7126-AEA2-4E9C-AB39-9D26C65AE03C}" type="presOf" srcId="{F2D931BD-2D4E-4F19-81CC-FFF843588520}" destId="{5CB0A7F4-238D-4147-8893-98C15DD2A983}" srcOrd="0" destOrd="1" presId="urn:microsoft.com/office/officeart/2005/8/layout/hProcess4"/>
    <dgm:cxn modelId="{38E13D2B-9FC1-46E5-8736-4EEB13860DE3}" srcId="{5D7AB0B0-4B6E-4EF3-9930-41DFC14FE96C}" destId="{FC67A920-0EC4-4BAB-A6CF-FFE490175DE4}" srcOrd="1" destOrd="0" parTransId="{E04382CF-39DD-4537-9587-863F84AC5BDF}" sibTransId="{11D78EB8-403A-4044-A503-83951A413056}"/>
    <dgm:cxn modelId="{D06DBC2B-5553-4437-B55D-852621809DAA}" type="presOf" srcId="{880A21C5-BCF8-4884-927F-FAF2F45BB40D}" destId="{04AC005B-E51B-4C67-8FDA-36535E12A6C7}" srcOrd="0" destOrd="0" presId="urn:microsoft.com/office/officeart/2005/8/layout/hProcess4"/>
    <dgm:cxn modelId="{C66AE12C-DBBC-481C-8A51-D2017AAA5F90}" type="presOf" srcId="{FA58923F-03C7-4D46-9B35-0BDBC700AE89}" destId="{04AC005B-E51B-4C67-8FDA-36535E12A6C7}" srcOrd="0" destOrd="3" presId="urn:microsoft.com/office/officeart/2005/8/layout/hProcess4"/>
    <dgm:cxn modelId="{F0F5B534-6D09-4C1C-B762-6C877A1DA351}" type="presOf" srcId="{6E259CE8-89BD-4BBE-8B1B-453A81441F50}" destId="{ECC4D704-CFAD-4A0A-B4EA-312C36F94879}" srcOrd="1" destOrd="0" presId="urn:microsoft.com/office/officeart/2005/8/layout/hProcess4"/>
    <dgm:cxn modelId="{59FC863F-68C0-466D-9C42-37B1C3E6D848}" type="presOf" srcId="{12CC6D90-C99A-402C-8544-3C4F3D07D762}" destId="{5CB0A7F4-238D-4147-8893-98C15DD2A983}" srcOrd="0" destOrd="0" presId="urn:microsoft.com/office/officeart/2005/8/layout/hProcess4"/>
    <dgm:cxn modelId="{1E64D260-8FEE-43E0-A157-B7FE1546CF0E}" type="presOf" srcId="{A6865075-0356-4F79-A1D3-0B5574B762B6}" destId="{04AC005B-E51B-4C67-8FDA-36535E12A6C7}" srcOrd="0" destOrd="2" presId="urn:microsoft.com/office/officeart/2005/8/layout/hProcess4"/>
    <dgm:cxn modelId="{ED791D62-4149-4FED-AC05-21A6849063FE}" type="presOf" srcId="{4321B8A8-2008-4DF6-BD37-93C65B0A6B87}" destId="{04AC005B-E51B-4C67-8FDA-36535E12A6C7}" srcOrd="0" destOrd="4" presId="urn:microsoft.com/office/officeart/2005/8/layout/hProcess4"/>
    <dgm:cxn modelId="{4FD98064-15A7-4E49-B5A6-51AC61293E96}" type="presOf" srcId="{A4AFE10C-E5C4-4017-A282-C945659D3B3C}" destId="{878BC2A1-CF87-43E7-A721-33E2E33CB3F7}" srcOrd="0" destOrd="0" presId="urn:microsoft.com/office/officeart/2005/8/layout/hProcess4"/>
    <dgm:cxn modelId="{76772D45-EA2B-4EA5-8DB4-E6271DC7722E}" type="presOf" srcId="{12CC6D90-C99A-402C-8544-3C4F3D07D762}" destId="{B71743F4-FCDE-48F0-90DD-BA72D5C1725D}" srcOrd="1" destOrd="0" presId="urn:microsoft.com/office/officeart/2005/8/layout/hProcess4"/>
    <dgm:cxn modelId="{6C078E65-9CA8-4B22-A66A-D42A4B91D45C}" srcId="{4DFBB446-A2CA-499E-92D3-A0354E9916BF}" destId="{4321B8A8-2008-4DF6-BD37-93C65B0A6B87}" srcOrd="4" destOrd="0" parTransId="{E511A08F-B75C-456F-9CB1-F0C585A6FA5C}" sibTransId="{65D4C35B-88B2-4AFC-A7FC-49715ADA2FAF}"/>
    <dgm:cxn modelId="{D7989C67-5316-4377-BA1D-F8384E84E70F}" type="presOf" srcId="{A5B9A6F0-709E-479B-9C30-B829D06DA270}" destId="{04AC005B-E51B-4C67-8FDA-36535E12A6C7}" srcOrd="0" destOrd="1" presId="urn:microsoft.com/office/officeart/2005/8/layout/hProcess4"/>
    <dgm:cxn modelId="{BA8A844B-ECA1-406A-81C4-333E0456562A}" type="presOf" srcId="{5F9672D1-4793-4871-A097-7123073D4467}" destId="{A7292B2E-3F98-4FAD-B0AA-C4DCD0FC2672}" srcOrd="0" destOrd="0" presId="urn:microsoft.com/office/officeart/2005/8/layout/hProcess4"/>
    <dgm:cxn modelId="{F62A8271-C413-4A63-AC96-9EE57B8F945E}" srcId="{5D7AB0B0-4B6E-4EF3-9930-41DFC14FE96C}" destId="{6E259CE8-89BD-4BBE-8B1B-453A81441F50}" srcOrd="0" destOrd="0" parTransId="{6FBAFCE0-B4E6-418E-9318-0351FFFA8A04}" sibTransId="{61CE3849-03B1-4213-B8AF-9BE228BC01AD}"/>
    <dgm:cxn modelId="{EBFD7254-D23A-4327-A27E-4E48DD5FBD82}" srcId="{5F9672D1-4793-4871-A097-7123073D4467}" destId="{A4AFE10C-E5C4-4017-A282-C945659D3B3C}" srcOrd="0" destOrd="0" parTransId="{5F69019F-FEA1-4713-A9E7-DE98F61D65F6}" sibTransId="{6B6444EA-5795-45EE-9C3C-F530DE933724}"/>
    <dgm:cxn modelId="{CCB6ED74-6045-40A6-9F9E-D1D075A14622}" type="presOf" srcId="{3B32D285-C8CE-4890-8B7F-95DB7E0A27D2}" destId="{7C9BEF5B-B086-47D0-B32B-B88F32CAADA3}" srcOrd="0" destOrd="3" presId="urn:microsoft.com/office/officeart/2005/8/layout/hProcess4"/>
    <dgm:cxn modelId="{5C85E159-BBA2-4B08-B762-917CE45D63CF}" srcId="{5F9672D1-4793-4871-A097-7123073D4467}" destId="{5D7AB0B0-4B6E-4EF3-9930-41DFC14FE96C}" srcOrd="2" destOrd="0" parTransId="{804BE89F-A1A6-4B23-81D2-F075185C0297}" sibTransId="{DD83C9AB-CF13-42EE-BF17-80960EC83903}"/>
    <dgm:cxn modelId="{56BE1A89-FB15-4DCA-81B0-DFE817E030A8}" type="presOf" srcId="{FC67A920-0EC4-4BAB-A6CF-FFE490175DE4}" destId="{7C9BEF5B-B086-47D0-B32B-B88F32CAADA3}" srcOrd="0" destOrd="1" presId="urn:microsoft.com/office/officeart/2005/8/layout/hProcess4"/>
    <dgm:cxn modelId="{5F53928D-2BDE-4F2B-8132-3964A02B25F1}" type="presOf" srcId="{CC4DB1B6-18B3-41C7-A945-5A67BD690BDD}" destId="{7C9BEF5B-B086-47D0-B32B-B88F32CAADA3}" srcOrd="0" destOrd="2" presId="urn:microsoft.com/office/officeart/2005/8/layout/hProcess4"/>
    <dgm:cxn modelId="{A9A9CC8F-6676-48B2-B23A-7A56FA696A42}" srcId="{5F9672D1-4793-4871-A097-7123073D4467}" destId="{4DFBB446-A2CA-499E-92D3-A0354E9916BF}" srcOrd="1" destOrd="0" parTransId="{8E544A1C-0ED6-43F2-9254-E582A80F9FC4}" sibTransId="{6AD228F9-2628-411E-8DCD-3723E95D3E1B}"/>
    <dgm:cxn modelId="{A50C5D90-38CE-4736-82EF-5908AEEBE280}" type="presOf" srcId="{A6865075-0356-4F79-A1D3-0B5574B762B6}" destId="{1540A0F1-6A5D-48BE-A2F3-D27723D8A3C9}" srcOrd="1" destOrd="2" presId="urn:microsoft.com/office/officeart/2005/8/layout/hProcess4"/>
    <dgm:cxn modelId="{AB93DA98-82F8-4CBF-BDD0-12061EEFC16F}" type="presOf" srcId="{FA58923F-03C7-4D46-9B35-0BDBC700AE89}" destId="{1540A0F1-6A5D-48BE-A2F3-D27723D8A3C9}" srcOrd="1" destOrd="3" presId="urn:microsoft.com/office/officeart/2005/8/layout/hProcess4"/>
    <dgm:cxn modelId="{15F3B4A9-BF74-4535-9E7D-00F5942E9B9F}" srcId="{A4AFE10C-E5C4-4017-A282-C945659D3B3C}" destId="{12CC6D90-C99A-402C-8544-3C4F3D07D762}" srcOrd="0" destOrd="0" parTransId="{3687D0F6-2BE4-4C55-AB52-E220A70974EF}" sibTransId="{9C61DCAE-DF3B-4D0D-B64C-1F73EF381467}"/>
    <dgm:cxn modelId="{19B5E4AA-D75D-4089-B89C-8F03EBC191A8}" type="presOf" srcId="{FC67A920-0EC4-4BAB-A6CF-FFE490175DE4}" destId="{ECC4D704-CFAD-4A0A-B4EA-312C36F94879}" srcOrd="1" destOrd="1" presId="urn:microsoft.com/office/officeart/2005/8/layout/hProcess4"/>
    <dgm:cxn modelId="{ACF9C1B8-C225-4BE5-BF38-7A35DEFC3268}" srcId="{A4AFE10C-E5C4-4017-A282-C945659D3B3C}" destId="{F2D931BD-2D4E-4F19-81CC-FFF843588520}" srcOrd="1" destOrd="0" parTransId="{1332962E-D7D9-4670-AF81-0BD0635D7B3E}" sibTransId="{2CF6121A-D533-4070-8245-3988349BE8D7}"/>
    <dgm:cxn modelId="{AE5333BC-75CE-4CD4-A599-F908D7ABF93F}" type="presOf" srcId="{6B6444EA-5795-45EE-9C3C-F530DE933724}" destId="{BCF08C04-04AD-403D-9869-16984327E357}" srcOrd="0" destOrd="0" presId="urn:microsoft.com/office/officeart/2005/8/layout/hProcess4"/>
    <dgm:cxn modelId="{DE2EC2BC-806E-4114-8B95-4CE7CB96E49A}" type="presOf" srcId="{3B32D285-C8CE-4890-8B7F-95DB7E0A27D2}" destId="{ECC4D704-CFAD-4A0A-B4EA-312C36F94879}" srcOrd="1" destOrd="3" presId="urn:microsoft.com/office/officeart/2005/8/layout/hProcess4"/>
    <dgm:cxn modelId="{0934B2C5-5DE8-4A9C-97AC-6B946E27B667}" srcId="{4DFBB446-A2CA-499E-92D3-A0354E9916BF}" destId="{A5B9A6F0-709E-479B-9C30-B829D06DA270}" srcOrd="1" destOrd="0" parTransId="{315006CE-2650-4C16-B17E-A4F2CEB6F4DC}" sibTransId="{E8B84324-835C-496B-9BE5-AFC53D61D9AB}"/>
    <dgm:cxn modelId="{5D5C47CE-0BB9-446D-846D-C10BF50F7D10}" srcId="{4DFBB446-A2CA-499E-92D3-A0354E9916BF}" destId="{880A21C5-BCF8-4884-927F-FAF2F45BB40D}" srcOrd="0" destOrd="0" parTransId="{96FA36DC-B7D7-410C-87E6-2B33E42CE89A}" sibTransId="{2679DE73-B290-4340-9C8F-EFF4DCB34B66}"/>
    <dgm:cxn modelId="{53BC17D4-A1BD-4941-92E0-84C2D50C69D6}" type="presOf" srcId="{A5B9A6F0-709E-479B-9C30-B829D06DA270}" destId="{1540A0F1-6A5D-48BE-A2F3-D27723D8A3C9}" srcOrd="1" destOrd="1" presId="urn:microsoft.com/office/officeart/2005/8/layout/hProcess4"/>
    <dgm:cxn modelId="{2DED27D6-52FE-4C1B-A01B-AFDA6A5A2F4D}" type="presOf" srcId="{6AD228F9-2628-411E-8DCD-3723E95D3E1B}" destId="{1D36D8D9-8F7A-4290-9690-7D24A9B3FCF4}" srcOrd="0" destOrd="0" presId="urn:microsoft.com/office/officeart/2005/8/layout/hProcess4"/>
    <dgm:cxn modelId="{CCC908DA-DF04-41CF-B894-E6AC14869626}" srcId="{5D7AB0B0-4B6E-4EF3-9930-41DFC14FE96C}" destId="{CC4DB1B6-18B3-41C7-A945-5A67BD690BDD}" srcOrd="2" destOrd="0" parTransId="{07C98D94-CCBE-47A7-BF96-BA5636F7716D}" sibTransId="{2E7B7135-2052-49F2-A488-133247EE4349}"/>
    <dgm:cxn modelId="{F668F6E0-2C51-4B86-B6A4-087508307B6C}" type="presOf" srcId="{6E259CE8-89BD-4BBE-8B1B-453A81441F50}" destId="{7C9BEF5B-B086-47D0-B32B-B88F32CAADA3}" srcOrd="0" destOrd="0" presId="urn:microsoft.com/office/officeart/2005/8/layout/hProcess4"/>
    <dgm:cxn modelId="{30785EED-4835-4EA9-B9DF-5F2171B0AA69}" type="presOf" srcId="{CC4DB1B6-18B3-41C7-A945-5A67BD690BDD}" destId="{ECC4D704-CFAD-4A0A-B4EA-312C36F94879}" srcOrd="1" destOrd="2" presId="urn:microsoft.com/office/officeart/2005/8/layout/hProcess4"/>
    <dgm:cxn modelId="{1AEA8EEF-CEC6-400B-A0CE-A635DDAF447C}" srcId="{4DFBB446-A2CA-499E-92D3-A0354E9916BF}" destId="{A6865075-0356-4F79-A1D3-0B5574B762B6}" srcOrd="2" destOrd="0" parTransId="{42231C2B-23C1-46CD-B036-60CE528C4B47}" sibTransId="{791482D8-680D-4E6F-8585-CDEC31035F88}"/>
    <dgm:cxn modelId="{797DF7F4-5586-4B98-896E-7E87F0E72BF7}" type="presOf" srcId="{F2D931BD-2D4E-4F19-81CC-FFF843588520}" destId="{B71743F4-FCDE-48F0-90DD-BA72D5C1725D}" srcOrd="1" destOrd="1" presId="urn:microsoft.com/office/officeart/2005/8/layout/hProcess4"/>
    <dgm:cxn modelId="{76C7E2F9-D000-4E7A-9228-EF8D515A4766}" srcId="{5D7AB0B0-4B6E-4EF3-9930-41DFC14FE96C}" destId="{3B32D285-C8CE-4890-8B7F-95DB7E0A27D2}" srcOrd="3" destOrd="0" parTransId="{6519BB8C-0B50-4EDC-AADD-3803FA346C29}" sibTransId="{E393E5C2-A97E-4439-A99A-AA9DB044BE80}"/>
    <dgm:cxn modelId="{C4FAACFA-1290-4C92-AD1B-199D2C5D7659}" type="presOf" srcId="{880A21C5-BCF8-4884-927F-FAF2F45BB40D}" destId="{1540A0F1-6A5D-48BE-A2F3-D27723D8A3C9}" srcOrd="1" destOrd="0" presId="urn:microsoft.com/office/officeart/2005/8/layout/hProcess4"/>
    <dgm:cxn modelId="{B5A4D365-9DE8-4A3A-9511-99B3C98A9ED3}" type="presParOf" srcId="{A7292B2E-3F98-4FAD-B0AA-C4DCD0FC2672}" destId="{24407049-E952-42A0-B8D3-AC773647B1D7}" srcOrd="0" destOrd="0" presId="urn:microsoft.com/office/officeart/2005/8/layout/hProcess4"/>
    <dgm:cxn modelId="{BBAC415B-F88E-4CF1-A041-43D3CE602A59}" type="presParOf" srcId="{A7292B2E-3F98-4FAD-B0AA-C4DCD0FC2672}" destId="{52580381-4165-48A7-A799-543C7C8848FE}" srcOrd="1" destOrd="0" presId="urn:microsoft.com/office/officeart/2005/8/layout/hProcess4"/>
    <dgm:cxn modelId="{DD7BE974-DCE9-4E19-978F-819E13F0E32C}" type="presParOf" srcId="{A7292B2E-3F98-4FAD-B0AA-C4DCD0FC2672}" destId="{527A5083-401F-4146-A91E-4FFCF9870DD0}" srcOrd="2" destOrd="0" presId="urn:microsoft.com/office/officeart/2005/8/layout/hProcess4"/>
    <dgm:cxn modelId="{73F6A1F3-B166-4C94-A908-BCF681284317}" type="presParOf" srcId="{527A5083-401F-4146-A91E-4FFCF9870DD0}" destId="{925A8599-AA73-455E-82BC-215FCA6EAB57}" srcOrd="0" destOrd="0" presId="urn:microsoft.com/office/officeart/2005/8/layout/hProcess4"/>
    <dgm:cxn modelId="{9CDED479-5A5E-43C6-B5EA-FF234E7E040C}" type="presParOf" srcId="{925A8599-AA73-455E-82BC-215FCA6EAB57}" destId="{DE7D05B7-D643-499B-AFA7-00CD8CF0E72E}" srcOrd="0" destOrd="0" presId="urn:microsoft.com/office/officeart/2005/8/layout/hProcess4"/>
    <dgm:cxn modelId="{5F85735D-7C6B-4721-8829-A66683A660EB}" type="presParOf" srcId="{925A8599-AA73-455E-82BC-215FCA6EAB57}" destId="{5CB0A7F4-238D-4147-8893-98C15DD2A983}" srcOrd="1" destOrd="0" presId="urn:microsoft.com/office/officeart/2005/8/layout/hProcess4"/>
    <dgm:cxn modelId="{5133E97A-E18F-49AC-8FCB-4D1FA818A135}" type="presParOf" srcId="{925A8599-AA73-455E-82BC-215FCA6EAB57}" destId="{B71743F4-FCDE-48F0-90DD-BA72D5C1725D}" srcOrd="2" destOrd="0" presId="urn:microsoft.com/office/officeart/2005/8/layout/hProcess4"/>
    <dgm:cxn modelId="{E947BAAF-D1E1-46D0-9185-FE2094151B39}" type="presParOf" srcId="{925A8599-AA73-455E-82BC-215FCA6EAB57}" destId="{878BC2A1-CF87-43E7-A721-33E2E33CB3F7}" srcOrd="3" destOrd="0" presId="urn:microsoft.com/office/officeart/2005/8/layout/hProcess4"/>
    <dgm:cxn modelId="{36C8C97F-88B8-4D64-9651-03141FFED88E}" type="presParOf" srcId="{925A8599-AA73-455E-82BC-215FCA6EAB57}" destId="{B211C4C5-E981-402D-A9F2-9BA2C90C6A5E}" srcOrd="4" destOrd="0" presId="urn:microsoft.com/office/officeart/2005/8/layout/hProcess4"/>
    <dgm:cxn modelId="{93ACA237-52A2-433D-B0BB-7932164F939A}" type="presParOf" srcId="{527A5083-401F-4146-A91E-4FFCF9870DD0}" destId="{BCF08C04-04AD-403D-9869-16984327E357}" srcOrd="1" destOrd="0" presId="urn:microsoft.com/office/officeart/2005/8/layout/hProcess4"/>
    <dgm:cxn modelId="{96DDDC05-7C1C-4634-AF35-18521311F418}" type="presParOf" srcId="{527A5083-401F-4146-A91E-4FFCF9870DD0}" destId="{B842B91E-0A58-4E3B-B62E-F12F921D85F0}" srcOrd="2" destOrd="0" presId="urn:microsoft.com/office/officeart/2005/8/layout/hProcess4"/>
    <dgm:cxn modelId="{6590C5E1-AF56-4628-8DE5-D837A86191F4}" type="presParOf" srcId="{B842B91E-0A58-4E3B-B62E-F12F921D85F0}" destId="{855F1E95-E30D-4B1E-B3EA-514D41738D16}" srcOrd="0" destOrd="0" presId="urn:microsoft.com/office/officeart/2005/8/layout/hProcess4"/>
    <dgm:cxn modelId="{D7146551-19F9-4D62-B88A-BBF169975A51}" type="presParOf" srcId="{B842B91E-0A58-4E3B-B62E-F12F921D85F0}" destId="{04AC005B-E51B-4C67-8FDA-36535E12A6C7}" srcOrd="1" destOrd="0" presId="urn:microsoft.com/office/officeart/2005/8/layout/hProcess4"/>
    <dgm:cxn modelId="{8C426756-618E-4708-ADE5-972C891D0A9B}" type="presParOf" srcId="{B842B91E-0A58-4E3B-B62E-F12F921D85F0}" destId="{1540A0F1-6A5D-48BE-A2F3-D27723D8A3C9}" srcOrd="2" destOrd="0" presId="urn:microsoft.com/office/officeart/2005/8/layout/hProcess4"/>
    <dgm:cxn modelId="{9413C62D-A38B-4D83-AAE5-AFE7F5383AF2}" type="presParOf" srcId="{B842B91E-0A58-4E3B-B62E-F12F921D85F0}" destId="{D29E26E1-FB85-4CCC-A708-F902F2C07D58}" srcOrd="3" destOrd="0" presId="urn:microsoft.com/office/officeart/2005/8/layout/hProcess4"/>
    <dgm:cxn modelId="{E15BCEF1-88C3-4D05-8CE5-1AA1248A74FD}" type="presParOf" srcId="{B842B91E-0A58-4E3B-B62E-F12F921D85F0}" destId="{43A42567-48A3-446E-9A64-D5C129595A85}" srcOrd="4" destOrd="0" presId="urn:microsoft.com/office/officeart/2005/8/layout/hProcess4"/>
    <dgm:cxn modelId="{CBF0FA85-56F0-4855-B9B6-52F66B2316BD}" type="presParOf" srcId="{527A5083-401F-4146-A91E-4FFCF9870DD0}" destId="{1D36D8D9-8F7A-4290-9690-7D24A9B3FCF4}" srcOrd="3" destOrd="0" presId="urn:microsoft.com/office/officeart/2005/8/layout/hProcess4"/>
    <dgm:cxn modelId="{E12C4012-2E80-4114-9776-A5596EA18BBF}" type="presParOf" srcId="{527A5083-401F-4146-A91E-4FFCF9870DD0}" destId="{FFFBC041-2DB2-43E7-A3D6-DDC737502BD8}" srcOrd="4" destOrd="0" presId="urn:microsoft.com/office/officeart/2005/8/layout/hProcess4"/>
    <dgm:cxn modelId="{7C9EAAC5-A475-4DB3-A3A6-6EDF821C8853}" type="presParOf" srcId="{FFFBC041-2DB2-43E7-A3D6-DDC737502BD8}" destId="{AA9F2138-4DFD-4991-852F-DDC0F5812F32}" srcOrd="0" destOrd="0" presId="urn:microsoft.com/office/officeart/2005/8/layout/hProcess4"/>
    <dgm:cxn modelId="{5C190963-2909-4CF2-B645-676A47E16557}" type="presParOf" srcId="{FFFBC041-2DB2-43E7-A3D6-DDC737502BD8}" destId="{7C9BEF5B-B086-47D0-B32B-B88F32CAADA3}" srcOrd="1" destOrd="0" presId="urn:microsoft.com/office/officeart/2005/8/layout/hProcess4"/>
    <dgm:cxn modelId="{7B4BF5FE-1E74-48BF-BA63-D13B7DC7347B}" type="presParOf" srcId="{FFFBC041-2DB2-43E7-A3D6-DDC737502BD8}" destId="{ECC4D704-CFAD-4A0A-B4EA-312C36F94879}" srcOrd="2" destOrd="0" presId="urn:microsoft.com/office/officeart/2005/8/layout/hProcess4"/>
    <dgm:cxn modelId="{BD68D13D-9047-4C5A-96F0-59C2681498E2}" type="presParOf" srcId="{FFFBC041-2DB2-43E7-A3D6-DDC737502BD8}" destId="{E035F72F-F534-4F50-AD31-FD3D5E40ED72}" srcOrd="3" destOrd="0" presId="urn:microsoft.com/office/officeart/2005/8/layout/hProcess4"/>
    <dgm:cxn modelId="{28DE0D6F-48C6-4386-A5F3-5CA981DDD2EE}" type="presParOf" srcId="{FFFBC041-2DB2-43E7-A3D6-DDC737502BD8}" destId="{C0AD9AC7-2E6A-49C6-8D54-8273AB428E23}" srcOrd="4" destOrd="0" presId="urn:microsoft.com/office/officeart/2005/8/layout/h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A0DF4E-4E6E-40CF-BCDC-F93A7AC28E0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sk-SK"/>
        </a:p>
      </dgm:t>
    </dgm:pt>
    <dgm:pt modelId="{F9913393-0DAC-4082-A698-EED7F02CBB78}">
      <dgm:prSet phldrT="[Text]" custT="1"/>
      <dgm:spPr>
        <a:solidFill>
          <a:srgbClr val="262673"/>
        </a:solidFill>
      </dgm:spPr>
      <dgm:t>
        <a:bodyPr/>
        <a:lstStyle/>
        <a:p>
          <a:r>
            <a:rPr lang="sk-SK" sz="2400" b="1" dirty="0">
              <a:solidFill>
                <a:schemeClr val="bg1"/>
              </a:solidFill>
            </a:rPr>
            <a:t>Výhody</a:t>
          </a:r>
        </a:p>
      </dgm:t>
    </dgm:pt>
    <dgm:pt modelId="{B7FECBEC-7BE1-4DB3-B452-FE45BB24C96A}" type="parTrans" cxnId="{7B7386E4-462D-4963-AE9D-330571336C06}">
      <dgm:prSet/>
      <dgm:spPr/>
      <dgm:t>
        <a:bodyPr/>
        <a:lstStyle/>
        <a:p>
          <a:endParaRPr lang="sk-SK">
            <a:solidFill>
              <a:srgbClr val="262673"/>
            </a:solidFill>
          </a:endParaRPr>
        </a:p>
      </dgm:t>
    </dgm:pt>
    <dgm:pt modelId="{57F16604-6404-4A92-A5F6-91726D52D9CB}" type="sibTrans" cxnId="{7B7386E4-462D-4963-AE9D-330571336C06}">
      <dgm:prSet/>
      <dgm:spPr/>
      <dgm:t>
        <a:bodyPr/>
        <a:lstStyle/>
        <a:p>
          <a:endParaRPr lang="sk-SK">
            <a:solidFill>
              <a:srgbClr val="262673"/>
            </a:solidFill>
          </a:endParaRPr>
        </a:p>
      </dgm:t>
    </dgm:pt>
    <dgm:pt modelId="{8BFC782E-6733-4A00-8845-F5B86E2F3D02}">
      <dgm:prSet phldrT="[Text]" custT="1"/>
      <dgm:spPr/>
      <dgm:t>
        <a:bodyPr/>
        <a:lstStyle/>
        <a:p>
          <a:pPr marL="449263" indent="-182563">
            <a:buFont typeface="Wingdings" panose="05000000000000000000" pitchFamily="2" charset="2"/>
            <a:buChar char="§"/>
          </a:pPr>
          <a:r>
            <a:rPr lang="sk-SK" sz="2000" dirty="0">
              <a:solidFill>
                <a:srgbClr val="262673"/>
              </a:solidFill>
            </a:rPr>
            <a:t> Zníženie ceny koeficientu</a:t>
          </a:r>
        </a:p>
      </dgm:t>
    </dgm:pt>
    <dgm:pt modelId="{54601792-00E9-4A51-851F-8FFC69850C89}" type="parTrans" cxnId="{E6EBE12B-AA8F-4844-B0CB-D0C57A971B23}">
      <dgm:prSet/>
      <dgm:spPr/>
      <dgm:t>
        <a:bodyPr/>
        <a:lstStyle/>
        <a:p>
          <a:endParaRPr lang="sk-SK">
            <a:solidFill>
              <a:srgbClr val="262673"/>
            </a:solidFill>
          </a:endParaRPr>
        </a:p>
      </dgm:t>
    </dgm:pt>
    <dgm:pt modelId="{E7EC9E97-743E-4869-9FA7-6ABF084CBB6A}" type="sibTrans" cxnId="{E6EBE12B-AA8F-4844-B0CB-D0C57A971B23}">
      <dgm:prSet/>
      <dgm:spPr/>
      <dgm:t>
        <a:bodyPr/>
        <a:lstStyle/>
        <a:p>
          <a:endParaRPr lang="sk-SK">
            <a:solidFill>
              <a:srgbClr val="262673"/>
            </a:solidFill>
          </a:endParaRPr>
        </a:p>
      </dgm:t>
    </dgm:pt>
    <dgm:pt modelId="{74CEF895-F9EE-4B2C-8500-1B7C3EB383B8}">
      <dgm:prSet phldrT="[Text]" custT="1"/>
      <dgm:spPr>
        <a:solidFill>
          <a:schemeClr val="accent2">
            <a:lumMod val="75000"/>
          </a:schemeClr>
        </a:solidFill>
      </dgm:spPr>
      <dgm:t>
        <a:bodyPr/>
        <a:lstStyle/>
        <a:p>
          <a:r>
            <a:rPr lang="sk-SK" sz="2400" b="1" dirty="0">
              <a:solidFill>
                <a:srgbClr val="262673"/>
              </a:solidFill>
            </a:rPr>
            <a:t>Hrozby</a:t>
          </a:r>
        </a:p>
      </dgm:t>
    </dgm:pt>
    <dgm:pt modelId="{1B63E443-DCB6-4481-8941-D14308FBB082}" type="parTrans" cxnId="{7E8C0B70-B6B9-415F-B2B8-FE2CCED83801}">
      <dgm:prSet/>
      <dgm:spPr/>
      <dgm:t>
        <a:bodyPr/>
        <a:lstStyle/>
        <a:p>
          <a:endParaRPr lang="sk-SK">
            <a:solidFill>
              <a:srgbClr val="262673"/>
            </a:solidFill>
          </a:endParaRPr>
        </a:p>
      </dgm:t>
    </dgm:pt>
    <dgm:pt modelId="{CCD5C5E0-C99D-42AE-8435-2BDBBA235186}" type="sibTrans" cxnId="{7E8C0B70-B6B9-415F-B2B8-FE2CCED83801}">
      <dgm:prSet/>
      <dgm:spPr/>
      <dgm:t>
        <a:bodyPr/>
        <a:lstStyle/>
        <a:p>
          <a:endParaRPr lang="sk-SK">
            <a:solidFill>
              <a:srgbClr val="262673"/>
            </a:solidFill>
          </a:endParaRPr>
        </a:p>
      </dgm:t>
    </dgm:pt>
    <dgm:pt modelId="{C95108BC-C846-4730-A9C3-2AD6174BA913}">
      <dgm:prSet phldrT="[Text]" custT="1"/>
      <dgm:spPr/>
      <dgm:t>
        <a:bodyPr/>
        <a:lstStyle/>
        <a:p>
          <a:pPr marL="361950" indent="-180975">
            <a:buFont typeface="Wingdings" panose="05000000000000000000" pitchFamily="2" charset="2"/>
            <a:buChar char="§"/>
          </a:pPr>
          <a:r>
            <a:rPr lang="sk-SK" sz="2000" dirty="0">
              <a:solidFill>
                <a:srgbClr val="262673"/>
              </a:solidFill>
            </a:rPr>
            <a:t> Koeficient predstavuje iba malú časť ceny</a:t>
          </a:r>
        </a:p>
      </dgm:t>
    </dgm:pt>
    <dgm:pt modelId="{4C615AD2-B0E8-45E8-B441-7EF442199A2B}" type="parTrans" cxnId="{8B71FB45-ADFE-4456-B2FF-5674BE3E91B9}">
      <dgm:prSet/>
      <dgm:spPr/>
      <dgm:t>
        <a:bodyPr/>
        <a:lstStyle/>
        <a:p>
          <a:endParaRPr lang="sk-SK">
            <a:solidFill>
              <a:srgbClr val="262673"/>
            </a:solidFill>
          </a:endParaRPr>
        </a:p>
      </dgm:t>
    </dgm:pt>
    <dgm:pt modelId="{6DDE60E0-A896-4E4C-80DF-6E5248987669}" type="sibTrans" cxnId="{8B71FB45-ADFE-4456-B2FF-5674BE3E91B9}">
      <dgm:prSet/>
      <dgm:spPr/>
      <dgm:t>
        <a:bodyPr/>
        <a:lstStyle/>
        <a:p>
          <a:endParaRPr lang="sk-SK">
            <a:solidFill>
              <a:srgbClr val="262673"/>
            </a:solidFill>
          </a:endParaRPr>
        </a:p>
      </dgm:t>
    </dgm:pt>
    <dgm:pt modelId="{E4BAD444-C164-4E19-8889-DE7854842BAE}">
      <dgm:prSet custT="1"/>
      <dgm:spPr/>
      <dgm:t>
        <a:bodyPr/>
        <a:lstStyle/>
        <a:p>
          <a:pPr marL="449263" indent="-182563">
            <a:buFont typeface="Wingdings" panose="05000000000000000000" pitchFamily="2" charset="2"/>
            <a:buChar char="§"/>
          </a:pPr>
          <a:r>
            <a:rPr lang="sk-SK" sz="2000" dirty="0">
              <a:solidFill>
                <a:srgbClr val="262673"/>
              </a:solidFill>
            </a:rPr>
            <a:t> Pracovná skupina hľadajúca vhodný moment nákupu komodity</a:t>
          </a:r>
        </a:p>
      </dgm:t>
    </dgm:pt>
    <dgm:pt modelId="{AF61AF2E-8AFA-4028-B8D2-53E1175E62D8}" type="parTrans" cxnId="{4920E1B6-FC74-4627-A5CF-ADF2CBCB8FD5}">
      <dgm:prSet/>
      <dgm:spPr/>
      <dgm:t>
        <a:bodyPr/>
        <a:lstStyle/>
        <a:p>
          <a:endParaRPr lang="sk-SK">
            <a:solidFill>
              <a:srgbClr val="262673"/>
            </a:solidFill>
          </a:endParaRPr>
        </a:p>
      </dgm:t>
    </dgm:pt>
    <dgm:pt modelId="{27F88AC4-1910-474F-A1EB-5DF747BB2F09}" type="sibTrans" cxnId="{4920E1B6-FC74-4627-A5CF-ADF2CBCB8FD5}">
      <dgm:prSet/>
      <dgm:spPr/>
      <dgm:t>
        <a:bodyPr/>
        <a:lstStyle/>
        <a:p>
          <a:endParaRPr lang="sk-SK">
            <a:solidFill>
              <a:srgbClr val="262673"/>
            </a:solidFill>
          </a:endParaRPr>
        </a:p>
      </dgm:t>
    </dgm:pt>
    <dgm:pt modelId="{32558057-95DF-45A8-9896-11AD90958762}">
      <dgm:prSet custT="1"/>
      <dgm:spPr/>
      <dgm:t>
        <a:bodyPr/>
        <a:lstStyle/>
        <a:p>
          <a:pPr marL="449263" indent="-182563">
            <a:buFont typeface="Wingdings" panose="05000000000000000000" pitchFamily="2" charset="2"/>
            <a:buChar char="§"/>
          </a:pPr>
          <a:r>
            <a:rPr lang="sk-SK" sz="2000" dirty="0">
              <a:solidFill>
                <a:srgbClr val="262673"/>
              </a:solidFill>
            </a:rPr>
            <a:t> Zdieľané náklady na experta na burzové obchody? </a:t>
          </a:r>
        </a:p>
      </dgm:t>
    </dgm:pt>
    <dgm:pt modelId="{524DA48D-2CA6-4E7E-AD34-32CCFAFBE89B}" type="parTrans" cxnId="{C09640B5-0FEF-4E54-A9C1-1F169597F15D}">
      <dgm:prSet/>
      <dgm:spPr/>
      <dgm:t>
        <a:bodyPr/>
        <a:lstStyle/>
        <a:p>
          <a:endParaRPr lang="sk-SK">
            <a:solidFill>
              <a:srgbClr val="262673"/>
            </a:solidFill>
          </a:endParaRPr>
        </a:p>
      </dgm:t>
    </dgm:pt>
    <dgm:pt modelId="{76168DA5-A983-4F26-9D87-94FCF7FEF847}" type="sibTrans" cxnId="{C09640B5-0FEF-4E54-A9C1-1F169597F15D}">
      <dgm:prSet/>
      <dgm:spPr/>
      <dgm:t>
        <a:bodyPr/>
        <a:lstStyle/>
        <a:p>
          <a:endParaRPr lang="sk-SK">
            <a:solidFill>
              <a:srgbClr val="262673"/>
            </a:solidFill>
          </a:endParaRPr>
        </a:p>
      </dgm:t>
    </dgm:pt>
    <dgm:pt modelId="{E136537F-8D7E-4E98-B3EB-3B85DE67A7B4}">
      <dgm:prSet custT="1"/>
      <dgm:spPr/>
      <dgm:t>
        <a:bodyPr/>
        <a:lstStyle/>
        <a:p>
          <a:pPr marL="449263" indent="-182563">
            <a:buFont typeface="Wingdings" panose="05000000000000000000" pitchFamily="2" charset="2"/>
            <a:buChar char="§"/>
          </a:pPr>
          <a:r>
            <a:rPr lang="sk-SK" sz="2000" dirty="0">
              <a:solidFill>
                <a:srgbClr val="262673"/>
              </a:solidFill>
            </a:rPr>
            <a:t> Zdieľanie názorov a skúseností </a:t>
          </a:r>
        </a:p>
      </dgm:t>
    </dgm:pt>
    <dgm:pt modelId="{B6736DAE-4A09-41BD-8636-DED8F3FBF9D2}" type="parTrans" cxnId="{ADE89F12-6707-40C5-8A50-74B1BB3FE3DE}">
      <dgm:prSet/>
      <dgm:spPr/>
      <dgm:t>
        <a:bodyPr/>
        <a:lstStyle/>
        <a:p>
          <a:endParaRPr lang="sk-SK">
            <a:solidFill>
              <a:srgbClr val="262673"/>
            </a:solidFill>
          </a:endParaRPr>
        </a:p>
      </dgm:t>
    </dgm:pt>
    <dgm:pt modelId="{6A5E8C53-88AA-4F18-96DD-B6BB6BDCA65E}" type="sibTrans" cxnId="{ADE89F12-6707-40C5-8A50-74B1BB3FE3DE}">
      <dgm:prSet/>
      <dgm:spPr/>
      <dgm:t>
        <a:bodyPr/>
        <a:lstStyle/>
        <a:p>
          <a:endParaRPr lang="sk-SK">
            <a:solidFill>
              <a:srgbClr val="262673"/>
            </a:solidFill>
          </a:endParaRPr>
        </a:p>
      </dgm:t>
    </dgm:pt>
    <dgm:pt modelId="{6DF6D942-9AA6-41DF-A0BB-8B41A30692C3}">
      <dgm:prSet custT="1"/>
      <dgm:spPr/>
      <dgm:t>
        <a:bodyPr/>
        <a:lstStyle/>
        <a:p>
          <a:pPr marL="449263" indent="-182563">
            <a:buFont typeface="Wingdings" panose="05000000000000000000" pitchFamily="2" charset="2"/>
            <a:buChar char="§"/>
          </a:pPr>
          <a:r>
            <a:rPr lang="sk-SK" sz="2000" dirty="0">
              <a:solidFill>
                <a:srgbClr val="262673"/>
              </a:solidFill>
            </a:rPr>
            <a:t> Potencionálne veľké úspory, ktoré by samotná firma nedosiahla? Určite?</a:t>
          </a:r>
        </a:p>
      </dgm:t>
    </dgm:pt>
    <dgm:pt modelId="{35F754B5-00D6-4CC4-BA37-FD3C50C9BE4D}" type="parTrans" cxnId="{C9C8D0D3-9715-4F62-8FB5-3A71AF12F4ED}">
      <dgm:prSet/>
      <dgm:spPr/>
      <dgm:t>
        <a:bodyPr/>
        <a:lstStyle/>
        <a:p>
          <a:endParaRPr lang="sk-SK">
            <a:solidFill>
              <a:srgbClr val="262673"/>
            </a:solidFill>
          </a:endParaRPr>
        </a:p>
      </dgm:t>
    </dgm:pt>
    <dgm:pt modelId="{2D72143C-0F42-4DEC-948F-50E8B3E8F580}" type="sibTrans" cxnId="{C9C8D0D3-9715-4F62-8FB5-3A71AF12F4ED}">
      <dgm:prSet/>
      <dgm:spPr/>
      <dgm:t>
        <a:bodyPr/>
        <a:lstStyle/>
        <a:p>
          <a:endParaRPr lang="sk-SK">
            <a:solidFill>
              <a:srgbClr val="262673"/>
            </a:solidFill>
          </a:endParaRPr>
        </a:p>
      </dgm:t>
    </dgm:pt>
    <dgm:pt modelId="{912B2EFB-6C18-471A-BE23-9250C1B3CF01}">
      <dgm:prSet custT="1"/>
      <dgm:spPr/>
      <dgm:t>
        <a:bodyPr/>
        <a:lstStyle/>
        <a:p>
          <a:pPr marL="361950" indent="-180975">
            <a:buFont typeface="Wingdings" panose="05000000000000000000" pitchFamily="2" charset="2"/>
            <a:buChar char="§"/>
          </a:pPr>
          <a:r>
            <a:rPr lang="sk-SK" sz="2000" dirty="0">
              <a:solidFill>
                <a:srgbClr val="262673"/>
              </a:solidFill>
            </a:rPr>
            <a:t> Zlý odhad vývoja burzy a ceny komodity </a:t>
          </a:r>
        </a:p>
      </dgm:t>
    </dgm:pt>
    <dgm:pt modelId="{FA75F04F-1853-4DD8-8BED-B05AD51DC756}" type="parTrans" cxnId="{A2C31C4D-D77F-48AD-87E7-AAF5E924B1BE}">
      <dgm:prSet/>
      <dgm:spPr/>
      <dgm:t>
        <a:bodyPr/>
        <a:lstStyle/>
        <a:p>
          <a:endParaRPr lang="sk-SK">
            <a:solidFill>
              <a:srgbClr val="262673"/>
            </a:solidFill>
          </a:endParaRPr>
        </a:p>
      </dgm:t>
    </dgm:pt>
    <dgm:pt modelId="{78D40094-AC99-4A1B-AB3C-FB36737F19CD}" type="sibTrans" cxnId="{A2C31C4D-D77F-48AD-87E7-AAF5E924B1BE}">
      <dgm:prSet/>
      <dgm:spPr/>
      <dgm:t>
        <a:bodyPr/>
        <a:lstStyle/>
        <a:p>
          <a:endParaRPr lang="sk-SK">
            <a:solidFill>
              <a:srgbClr val="262673"/>
            </a:solidFill>
          </a:endParaRPr>
        </a:p>
      </dgm:t>
    </dgm:pt>
    <dgm:pt modelId="{53E4C5EE-4F66-468C-93FB-64B074EE91AD}">
      <dgm:prSet custT="1"/>
      <dgm:spPr/>
      <dgm:t>
        <a:bodyPr/>
        <a:lstStyle/>
        <a:p>
          <a:pPr marL="361950" indent="-180975">
            <a:buFont typeface="Wingdings" panose="05000000000000000000" pitchFamily="2" charset="2"/>
            <a:buChar char="§"/>
          </a:pPr>
          <a:r>
            <a:rPr lang="sk-SK" sz="2000" dirty="0">
              <a:solidFill>
                <a:srgbClr val="262673"/>
              </a:solidFill>
            </a:rPr>
            <a:t> Pri veľkom okruhu záujemcov nestabilita v objednávke </a:t>
          </a:r>
        </a:p>
      </dgm:t>
    </dgm:pt>
    <dgm:pt modelId="{1A883DC6-0CE5-4351-8EE8-AC214545468B}" type="parTrans" cxnId="{67350326-5BD5-498F-BF1E-088307E85FF2}">
      <dgm:prSet/>
      <dgm:spPr/>
      <dgm:t>
        <a:bodyPr/>
        <a:lstStyle/>
        <a:p>
          <a:endParaRPr lang="sk-SK">
            <a:solidFill>
              <a:srgbClr val="262673"/>
            </a:solidFill>
          </a:endParaRPr>
        </a:p>
      </dgm:t>
    </dgm:pt>
    <dgm:pt modelId="{6F36F7C7-A407-4D84-A120-5D23B89688B1}" type="sibTrans" cxnId="{67350326-5BD5-498F-BF1E-088307E85FF2}">
      <dgm:prSet/>
      <dgm:spPr/>
      <dgm:t>
        <a:bodyPr/>
        <a:lstStyle/>
        <a:p>
          <a:endParaRPr lang="sk-SK">
            <a:solidFill>
              <a:srgbClr val="262673"/>
            </a:solidFill>
          </a:endParaRPr>
        </a:p>
      </dgm:t>
    </dgm:pt>
    <dgm:pt modelId="{5005F8A7-61CF-4F71-A3E0-A8BD86454745}">
      <dgm:prSet custT="1"/>
      <dgm:spPr/>
      <dgm:t>
        <a:bodyPr/>
        <a:lstStyle/>
        <a:p>
          <a:pPr marL="361950" indent="-180975">
            <a:buFont typeface="Wingdings" panose="05000000000000000000" pitchFamily="2" charset="2"/>
            <a:buChar char="§"/>
          </a:pPr>
          <a:r>
            <a:rPr lang="sk-SK" sz="2000" dirty="0">
              <a:solidFill>
                <a:srgbClr val="262673"/>
              </a:solidFill>
            </a:rPr>
            <a:t> Pri elektrickej energii problém pri zlom odhade </a:t>
          </a:r>
          <a:r>
            <a:rPr lang="sk-SK" sz="2000" dirty="0" err="1">
              <a:solidFill>
                <a:srgbClr val="262673"/>
              </a:solidFill>
            </a:rPr>
            <a:t>priebehovej</a:t>
          </a:r>
          <a:r>
            <a:rPr lang="sk-SK" sz="2000" dirty="0">
              <a:solidFill>
                <a:srgbClr val="262673"/>
              </a:solidFill>
            </a:rPr>
            <a:t> krivky - vysoké pokuty  </a:t>
          </a:r>
        </a:p>
      </dgm:t>
    </dgm:pt>
    <dgm:pt modelId="{A2312E24-F33E-42BD-A73D-829173877FC2}" type="parTrans" cxnId="{0AFAC71B-1D89-497E-8B5E-F7F43F050617}">
      <dgm:prSet/>
      <dgm:spPr/>
      <dgm:t>
        <a:bodyPr/>
        <a:lstStyle/>
        <a:p>
          <a:endParaRPr lang="sk-SK">
            <a:solidFill>
              <a:srgbClr val="262673"/>
            </a:solidFill>
          </a:endParaRPr>
        </a:p>
      </dgm:t>
    </dgm:pt>
    <dgm:pt modelId="{18E80DF3-8822-42F0-9A09-E7C15B0301A3}" type="sibTrans" cxnId="{0AFAC71B-1D89-497E-8B5E-F7F43F050617}">
      <dgm:prSet/>
      <dgm:spPr/>
      <dgm:t>
        <a:bodyPr/>
        <a:lstStyle/>
        <a:p>
          <a:endParaRPr lang="sk-SK">
            <a:solidFill>
              <a:srgbClr val="262673"/>
            </a:solidFill>
          </a:endParaRPr>
        </a:p>
      </dgm:t>
    </dgm:pt>
    <dgm:pt modelId="{FFE9E778-DB0A-4C9E-82A3-82C8E2B17C8E}" type="pres">
      <dgm:prSet presAssocID="{80A0DF4E-4E6E-40CF-BCDC-F93A7AC28E04}" presName="Name0" presStyleCnt="0">
        <dgm:presLayoutVars>
          <dgm:dir/>
          <dgm:animLvl val="lvl"/>
          <dgm:resizeHandles val="exact"/>
        </dgm:presLayoutVars>
      </dgm:prSet>
      <dgm:spPr/>
    </dgm:pt>
    <dgm:pt modelId="{23808483-6A9C-4B4E-A219-9FFF3169CD40}" type="pres">
      <dgm:prSet presAssocID="{F9913393-0DAC-4082-A698-EED7F02CBB78}" presName="linNode" presStyleCnt="0"/>
      <dgm:spPr/>
    </dgm:pt>
    <dgm:pt modelId="{A46AD172-6033-4905-8E3F-5AAAD8F08CA5}" type="pres">
      <dgm:prSet presAssocID="{F9913393-0DAC-4082-A698-EED7F02CBB78}" presName="parentText" presStyleLbl="node1" presStyleIdx="0" presStyleCnt="2" custScaleX="60637" custScaleY="66146">
        <dgm:presLayoutVars>
          <dgm:chMax val="1"/>
          <dgm:bulletEnabled val="1"/>
        </dgm:presLayoutVars>
      </dgm:prSet>
      <dgm:spPr/>
    </dgm:pt>
    <dgm:pt modelId="{BA72AFCE-82B6-417F-8423-E8C78183AADF}" type="pres">
      <dgm:prSet presAssocID="{F9913393-0DAC-4082-A698-EED7F02CBB78}" presName="descendantText" presStyleLbl="alignAccFollowNode1" presStyleIdx="0" presStyleCnt="2" custScaleX="160242" custScaleY="74781" custLinFactNeighborX="-7927" custLinFactNeighborY="-113">
        <dgm:presLayoutVars>
          <dgm:bulletEnabled val="1"/>
        </dgm:presLayoutVars>
      </dgm:prSet>
      <dgm:spPr/>
    </dgm:pt>
    <dgm:pt modelId="{66A354D6-9C99-401C-A1CE-02178B623AF6}" type="pres">
      <dgm:prSet presAssocID="{57F16604-6404-4A92-A5F6-91726D52D9CB}" presName="sp" presStyleCnt="0"/>
      <dgm:spPr/>
    </dgm:pt>
    <dgm:pt modelId="{8524D294-B6B3-4E90-B79A-C2255975F6B5}" type="pres">
      <dgm:prSet presAssocID="{74CEF895-F9EE-4B2C-8500-1B7C3EB383B8}" presName="linNode" presStyleCnt="0"/>
      <dgm:spPr/>
    </dgm:pt>
    <dgm:pt modelId="{AE1BD015-99FB-41D1-99EE-5DEA0D84CE6D}" type="pres">
      <dgm:prSet presAssocID="{74CEF895-F9EE-4B2C-8500-1B7C3EB383B8}" presName="parentText" presStyleLbl="node1" presStyleIdx="1" presStyleCnt="2" custScaleX="65720" custScaleY="65365">
        <dgm:presLayoutVars>
          <dgm:chMax val="1"/>
          <dgm:bulletEnabled val="1"/>
        </dgm:presLayoutVars>
      </dgm:prSet>
      <dgm:spPr/>
    </dgm:pt>
    <dgm:pt modelId="{CE014CB9-7B4D-4A5D-AFFF-C38B3AA2E4BF}" type="pres">
      <dgm:prSet presAssocID="{74CEF895-F9EE-4B2C-8500-1B7C3EB383B8}" presName="descendantText" presStyleLbl="alignAccFollowNode1" presStyleIdx="1" presStyleCnt="2" custScaleX="170449" custScaleY="77257" custLinFactNeighborX="-8095" custLinFactNeighborY="277">
        <dgm:presLayoutVars>
          <dgm:bulletEnabled val="1"/>
        </dgm:presLayoutVars>
      </dgm:prSet>
      <dgm:spPr/>
    </dgm:pt>
  </dgm:ptLst>
  <dgm:cxnLst>
    <dgm:cxn modelId="{4364760E-E626-42FB-863A-A8924FCF123D}" type="presOf" srcId="{6DF6D942-9AA6-41DF-A0BB-8B41A30692C3}" destId="{BA72AFCE-82B6-417F-8423-E8C78183AADF}" srcOrd="0" destOrd="4" presId="urn:microsoft.com/office/officeart/2005/8/layout/vList5"/>
    <dgm:cxn modelId="{ADE89F12-6707-40C5-8A50-74B1BB3FE3DE}" srcId="{F9913393-0DAC-4082-A698-EED7F02CBB78}" destId="{E136537F-8D7E-4E98-B3EB-3B85DE67A7B4}" srcOrd="3" destOrd="0" parTransId="{B6736DAE-4A09-41BD-8636-DED8F3FBF9D2}" sibTransId="{6A5E8C53-88AA-4F18-96DD-B6BB6BDCA65E}"/>
    <dgm:cxn modelId="{40992416-E63D-4BC5-91C7-A9735DDA4255}" type="presOf" srcId="{80A0DF4E-4E6E-40CF-BCDC-F93A7AC28E04}" destId="{FFE9E778-DB0A-4C9E-82A3-82C8E2B17C8E}" srcOrd="0" destOrd="0" presId="urn:microsoft.com/office/officeart/2005/8/layout/vList5"/>
    <dgm:cxn modelId="{0AFAC71B-1D89-497E-8B5E-F7F43F050617}" srcId="{74CEF895-F9EE-4B2C-8500-1B7C3EB383B8}" destId="{5005F8A7-61CF-4F71-A3E0-A8BD86454745}" srcOrd="3" destOrd="0" parTransId="{A2312E24-F33E-42BD-A73D-829173877FC2}" sibTransId="{18E80DF3-8822-42F0-9A09-E7C15B0301A3}"/>
    <dgm:cxn modelId="{67350326-5BD5-498F-BF1E-088307E85FF2}" srcId="{74CEF895-F9EE-4B2C-8500-1B7C3EB383B8}" destId="{53E4C5EE-4F66-468C-93FB-64B074EE91AD}" srcOrd="2" destOrd="0" parTransId="{1A883DC6-0CE5-4351-8EE8-AC214545468B}" sibTransId="{6F36F7C7-A407-4D84-A120-5D23B89688B1}"/>
    <dgm:cxn modelId="{E6EBE12B-AA8F-4844-B0CB-D0C57A971B23}" srcId="{F9913393-0DAC-4082-A698-EED7F02CBB78}" destId="{8BFC782E-6733-4A00-8845-F5B86E2F3D02}" srcOrd="0" destOrd="0" parTransId="{54601792-00E9-4A51-851F-8FFC69850C89}" sibTransId="{E7EC9E97-743E-4869-9FA7-6ABF084CBB6A}"/>
    <dgm:cxn modelId="{66871865-63CD-4B32-9BBE-969E5DFE01B8}" type="presOf" srcId="{74CEF895-F9EE-4B2C-8500-1B7C3EB383B8}" destId="{AE1BD015-99FB-41D1-99EE-5DEA0D84CE6D}" srcOrd="0" destOrd="0" presId="urn:microsoft.com/office/officeart/2005/8/layout/vList5"/>
    <dgm:cxn modelId="{8B71FB45-ADFE-4456-B2FF-5674BE3E91B9}" srcId="{74CEF895-F9EE-4B2C-8500-1B7C3EB383B8}" destId="{C95108BC-C846-4730-A9C3-2AD6174BA913}" srcOrd="0" destOrd="0" parTransId="{4C615AD2-B0E8-45E8-B441-7EF442199A2B}" sibTransId="{6DDE60E0-A896-4E4C-80DF-6E5248987669}"/>
    <dgm:cxn modelId="{C74DF56B-FA09-4682-8937-5585419D6572}" type="presOf" srcId="{E4BAD444-C164-4E19-8889-DE7854842BAE}" destId="{BA72AFCE-82B6-417F-8423-E8C78183AADF}" srcOrd="0" destOrd="1" presId="urn:microsoft.com/office/officeart/2005/8/layout/vList5"/>
    <dgm:cxn modelId="{A2C31C4D-D77F-48AD-87E7-AAF5E924B1BE}" srcId="{74CEF895-F9EE-4B2C-8500-1B7C3EB383B8}" destId="{912B2EFB-6C18-471A-BE23-9250C1B3CF01}" srcOrd="1" destOrd="0" parTransId="{FA75F04F-1853-4DD8-8BED-B05AD51DC756}" sibTransId="{78D40094-AC99-4A1B-AB3C-FB36737F19CD}"/>
    <dgm:cxn modelId="{2F1B8A6E-2535-415C-9D11-74AA2CFA329D}" type="presOf" srcId="{912B2EFB-6C18-471A-BE23-9250C1B3CF01}" destId="{CE014CB9-7B4D-4A5D-AFFF-C38B3AA2E4BF}" srcOrd="0" destOrd="1" presId="urn:microsoft.com/office/officeart/2005/8/layout/vList5"/>
    <dgm:cxn modelId="{7E8C0B70-B6B9-415F-B2B8-FE2CCED83801}" srcId="{80A0DF4E-4E6E-40CF-BCDC-F93A7AC28E04}" destId="{74CEF895-F9EE-4B2C-8500-1B7C3EB383B8}" srcOrd="1" destOrd="0" parTransId="{1B63E443-DCB6-4481-8941-D14308FBB082}" sibTransId="{CCD5C5E0-C99D-42AE-8435-2BDBBA235186}"/>
    <dgm:cxn modelId="{188B5D56-EDB2-4599-8CDA-77D2C402D2D7}" type="presOf" srcId="{F9913393-0DAC-4082-A698-EED7F02CBB78}" destId="{A46AD172-6033-4905-8E3F-5AAAD8F08CA5}" srcOrd="0" destOrd="0" presId="urn:microsoft.com/office/officeart/2005/8/layout/vList5"/>
    <dgm:cxn modelId="{BB70D35A-658F-45DE-973E-291CDE8940D0}" type="presOf" srcId="{8BFC782E-6733-4A00-8845-F5B86E2F3D02}" destId="{BA72AFCE-82B6-417F-8423-E8C78183AADF}" srcOrd="0" destOrd="0" presId="urn:microsoft.com/office/officeart/2005/8/layout/vList5"/>
    <dgm:cxn modelId="{A7B0FF7E-5C54-45D4-A2D3-7363FDD5F164}" type="presOf" srcId="{5005F8A7-61CF-4F71-A3E0-A8BD86454745}" destId="{CE014CB9-7B4D-4A5D-AFFF-C38B3AA2E4BF}" srcOrd="0" destOrd="3" presId="urn:microsoft.com/office/officeart/2005/8/layout/vList5"/>
    <dgm:cxn modelId="{BF4BB2AC-BC9F-4345-934B-10A854B39786}" type="presOf" srcId="{E136537F-8D7E-4E98-B3EB-3B85DE67A7B4}" destId="{BA72AFCE-82B6-417F-8423-E8C78183AADF}" srcOrd="0" destOrd="3" presId="urn:microsoft.com/office/officeart/2005/8/layout/vList5"/>
    <dgm:cxn modelId="{C09640B5-0FEF-4E54-A9C1-1F169597F15D}" srcId="{F9913393-0DAC-4082-A698-EED7F02CBB78}" destId="{32558057-95DF-45A8-9896-11AD90958762}" srcOrd="2" destOrd="0" parTransId="{524DA48D-2CA6-4E7E-AD34-32CCFAFBE89B}" sibTransId="{76168DA5-A983-4F26-9D87-94FCF7FEF847}"/>
    <dgm:cxn modelId="{4920E1B6-FC74-4627-A5CF-ADF2CBCB8FD5}" srcId="{F9913393-0DAC-4082-A698-EED7F02CBB78}" destId="{E4BAD444-C164-4E19-8889-DE7854842BAE}" srcOrd="1" destOrd="0" parTransId="{AF61AF2E-8AFA-4028-B8D2-53E1175E62D8}" sibTransId="{27F88AC4-1910-474F-A1EB-5DF747BB2F09}"/>
    <dgm:cxn modelId="{3D9A54BA-5472-4F0A-8EF1-FB1D6A783F00}" type="presOf" srcId="{53E4C5EE-4F66-468C-93FB-64B074EE91AD}" destId="{CE014CB9-7B4D-4A5D-AFFF-C38B3AA2E4BF}" srcOrd="0" destOrd="2" presId="urn:microsoft.com/office/officeart/2005/8/layout/vList5"/>
    <dgm:cxn modelId="{2127B2BA-2125-4600-A335-EE6236AC4F35}" type="presOf" srcId="{32558057-95DF-45A8-9896-11AD90958762}" destId="{BA72AFCE-82B6-417F-8423-E8C78183AADF}" srcOrd="0" destOrd="2" presId="urn:microsoft.com/office/officeart/2005/8/layout/vList5"/>
    <dgm:cxn modelId="{C9C8D0D3-9715-4F62-8FB5-3A71AF12F4ED}" srcId="{F9913393-0DAC-4082-A698-EED7F02CBB78}" destId="{6DF6D942-9AA6-41DF-A0BB-8B41A30692C3}" srcOrd="4" destOrd="0" parTransId="{35F754B5-00D6-4CC4-BA37-FD3C50C9BE4D}" sibTransId="{2D72143C-0F42-4DEC-948F-50E8B3E8F580}"/>
    <dgm:cxn modelId="{C7CC32DE-1269-4E4D-9DAD-EB5FD5660AF5}" type="presOf" srcId="{C95108BC-C846-4730-A9C3-2AD6174BA913}" destId="{CE014CB9-7B4D-4A5D-AFFF-C38B3AA2E4BF}" srcOrd="0" destOrd="0" presId="urn:microsoft.com/office/officeart/2005/8/layout/vList5"/>
    <dgm:cxn modelId="{7B7386E4-462D-4963-AE9D-330571336C06}" srcId="{80A0DF4E-4E6E-40CF-BCDC-F93A7AC28E04}" destId="{F9913393-0DAC-4082-A698-EED7F02CBB78}" srcOrd="0" destOrd="0" parTransId="{B7FECBEC-7BE1-4DB3-B452-FE45BB24C96A}" sibTransId="{57F16604-6404-4A92-A5F6-91726D52D9CB}"/>
    <dgm:cxn modelId="{92598FC9-722A-404C-B83E-63A79E99ABA2}" type="presParOf" srcId="{FFE9E778-DB0A-4C9E-82A3-82C8E2B17C8E}" destId="{23808483-6A9C-4B4E-A219-9FFF3169CD40}" srcOrd="0" destOrd="0" presId="urn:microsoft.com/office/officeart/2005/8/layout/vList5"/>
    <dgm:cxn modelId="{D9A84835-3C49-4C8D-A3EB-B2DE961B3240}" type="presParOf" srcId="{23808483-6A9C-4B4E-A219-9FFF3169CD40}" destId="{A46AD172-6033-4905-8E3F-5AAAD8F08CA5}" srcOrd="0" destOrd="0" presId="urn:microsoft.com/office/officeart/2005/8/layout/vList5"/>
    <dgm:cxn modelId="{606C805C-C86B-4A8A-B38C-A426C5283933}" type="presParOf" srcId="{23808483-6A9C-4B4E-A219-9FFF3169CD40}" destId="{BA72AFCE-82B6-417F-8423-E8C78183AADF}" srcOrd="1" destOrd="0" presId="urn:microsoft.com/office/officeart/2005/8/layout/vList5"/>
    <dgm:cxn modelId="{BCCF9C84-53C1-4352-B8E4-DD77D8E52D6F}" type="presParOf" srcId="{FFE9E778-DB0A-4C9E-82A3-82C8E2B17C8E}" destId="{66A354D6-9C99-401C-A1CE-02178B623AF6}" srcOrd="1" destOrd="0" presId="urn:microsoft.com/office/officeart/2005/8/layout/vList5"/>
    <dgm:cxn modelId="{A1F043D0-A394-412E-80C4-E4BFE4BFBE34}" type="presParOf" srcId="{FFE9E778-DB0A-4C9E-82A3-82C8E2B17C8E}" destId="{8524D294-B6B3-4E90-B79A-C2255975F6B5}" srcOrd="2" destOrd="0" presId="urn:microsoft.com/office/officeart/2005/8/layout/vList5"/>
    <dgm:cxn modelId="{3FC66CD8-07C4-4E83-A3D1-174DDD736D76}" type="presParOf" srcId="{8524D294-B6B3-4E90-B79A-C2255975F6B5}" destId="{AE1BD015-99FB-41D1-99EE-5DEA0D84CE6D}" srcOrd="0" destOrd="0" presId="urn:microsoft.com/office/officeart/2005/8/layout/vList5"/>
    <dgm:cxn modelId="{3E52A513-BD12-4277-802B-2A3DBD36D4D6}" type="presParOf" srcId="{8524D294-B6B3-4E90-B79A-C2255975F6B5}" destId="{CE014CB9-7B4D-4A5D-AFFF-C38B3AA2E4B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F9C961-9436-4403-85C7-FCBAA90E12C5}"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sk-SK"/>
        </a:p>
      </dgm:t>
    </dgm:pt>
    <dgm:pt modelId="{36403AED-EB9D-4D2F-9D86-01925831A340}" type="pres">
      <dgm:prSet presAssocID="{44F9C961-9436-4403-85C7-FCBAA90E12C5}" presName="Name0" presStyleCnt="0">
        <dgm:presLayoutVars>
          <dgm:chMax val="5"/>
          <dgm:chPref val="5"/>
          <dgm:dir/>
          <dgm:animLvl val="lvl"/>
        </dgm:presLayoutVars>
      </dgm:prSet>
      <dgm:spPr/>
    </dgm:pt>
  </dgm:ptLst>
  <dgm:cxnLst>
    <dgm:cxn modelId="{2D0CB75B-114A-41C3-BF31-56063C9E3328}" type="presOf" srcId="{44F9C961-9436-4403-85C7-FCBAA90E12C5}" destId="{36403AED-EB9D-4D2F-9D86-01925831A340}" srcOrd="0"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9672D1-4793-4871-A097-7123073D4467}"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sk-SK"/>
        </a:p>
      </dgm:t>
    </dgm:pt>
    <dgm:pt modelId="{A4AFE10C-E5C4-4017-A282-C945659D3B3C}">
      <dgm:prSet phldrT="[Text]" custT="1"/>
      <dgm:spPr>
        <a:solidFill>
          <a:srgbClr val="262673"/>
        </a:solidFill>
      </dgm:spPr>
      <dgm:t>
        <a:bodyPr/>
        <a:lstStyle/>
        <a:p>
          <a:r>
            <a:rPr lang="sk-SK" sz="3300" dirty="0"/>
            <a:t>úvodné rokovania</a:t>
          </a:r>
        </a:p>
      </dgm:t>
    </dgm:pt>
    <dgm:pt modelId="{5F69019F-FEA1-4713-A9E7-DE98F61D65F6}" type="parTrans" cxnId="{EBFD7254-D23A-4327-A27E-4E48DD5FBD82}">
      <dgm:prSet/>
      <dgm:spPr/>
      <dgm:t>
        <a:bodyPr/>
        <a:lstStyle/>
        <a:p>
          <a:endParaRPr lang="sk-SK"/>
        </a:p>
      </dgm:t>
    </dgm:pt>
    <dgm:pt modelId="{6B6444EA-5795-45EE-9C3C-F530DE933724}" type="sibTrans" cxnId="{EBFD7254-D23A-4327-A27E-4E48DD5FBD82}">
      <dgm:prSet/>
      <dgm:spPr>
        <a:solidFill>
          <a:srgbClr val="262673"/>
        </a:solidFill>
      </dgm:spPr>
      <dgm:t>
        <a:bodyPr/>
        <a:lstStyle/>
        <a:p>
          <a:endParaRPr lang="sk-SK"/>
        </a:p>
      </dgm:t>
    </dgm:pt>
    <dgm:pt modelId="{12CC6D90-C99A-402C-8544-3C4F3D07D762}">
      <dgm:prSet phldrT="[Text]" custT="1"/>
      <dgm:spPr>
        <a:ln w="19050">
          <a:solidFill>
            <a:srgbClr val="262673"/>
          </a:solidFill>
        </a:ln>
      </dgm:spPr>
      <dgm:t>
        <a:bodyPr/>
        <a:lstStyle/>
        <a:p>
          <a:pPr marL="0">
            <a:lnSpc>
              <a:spcPct val="100000"/>
            </a:lnSpc>
            <a:spcAft>
              <a:spcPts val="0"/>
            </a:spcAft>
            <a:buFont typeface="Wingdings" panose="05000000000000000000" pitchFamily="2" charset="2"/>
            <a:buNone/>
          </a:pPr>
          <a:r>
            <a:rPr lang="sk-SK" sz="2000" dirty="0">
              <a:solidFill>
                <a:srgbClr val="262673"/>
              </a:solidFill>
            </a:rPr>
            <a:t> </a:t>
          </a:r>
          <a:endParaRPr lang="sk-SK" sz="1300" i="1" dirty="0">
            <a:solidFill>
              <a:srgbClr val="FF0000"/>
            </a:solidFill>
          </a:endParaRPr>
        </a:p>
      </dgm:t>
    </dgm:pt>
    <dgm:pt modelId="{3687D0F6-2BE4-4C55-AB52-E220A70974EF}" type="parTrans" cxnId="{15F3B4A9-BF74-4535-9E7D-00F5942E9B9F}">
      <dgm:prSet/>
      <dgm:spPr/>
      <dgm:t>
        <a:bodyPr/>
        <a:lstStyle/>
        <a:p>
          <a:endParaRPr lang="sk-SK"/>
        </a:p>
      </dgm:t>
    </dgm:pt>
    <dgm:pt modelId="{9C61DCAE-DF3B-4D0D-B64C-1F73EF381467}" type="sibTrans" cxnId="{15F3B4A9-BF74-4535-9E7D-00F5942E9B9F}">
      <dgm:prSet/>
      <dgm:spPr/>
      <dgm:t>
        <a:bodyPr/>
        <a:lstStyle/>
        <a:p>
          <a:endParaRPr lang="sk-SK"/>
        </a:p>
      </dgm:t>
    </dgm:pt>
    <dgm:pt modelId="{4DFBB446-A2CA-499E-92D3-A0354E9916BF}">
      <dgm:prSet phldrT="[Text]" custT="1"/>
      <dgm:spPr>
        <a:solidFill>
          <a:srgbClr val="262673"/>
        </a:solidFill>
      </dgm:spPr>
      <dgm:t>
        <a:bodyPr/>
        <a:lstStyle/>
        <a:p>
          <a:r>
            <a:rPr lang="sk-SK" sz="3300" dirty="0"/>
            <a:t>obhliadky vozidiel</a:t>
          </a:r>
        </a:p>
      </dgm:t>
    </dgm:pt>
    <dgm:pt modelId="{8E544A1C-0ED6-43F2-9254-E582A80F9FC4}" type="parTrans" cxnId="{A9A9CC8F-6676-48B2-B23A-7A56FA696A42}">
      <dgm:prSet/>
      <dgm:spPr/>
      <dgm:t>
        <a:bodyPr/>
        <a:lstStyle/>
        <a:p>
          <a:endParaRPr lang="sk-SK"/>
        </a:p>
      </dgm:t>
    </dgm:pt>
    <dgm:pt modelId="{6AD228F9-2628-411E-8DCD-3723E95D3E1B}" type="sibTrans" cxnId="{A9A9CC8F-6676-48B2-B23A-7A56FA696A42}">
      <dgm:prSet/>
      <dgm:spPr>
        <a:solidFill>
          <a:srgbClr val="262673"/>
        </a:solidFill>
      </dgm:spPr>
      <dgm:t>
        <a:bodyPr/>
        <a:lstStyle/>
        <a:p>
          <a:endParaRPr lang="sk-SK"/>
        </a:p>
      </dgm:t>
    </dgm:pt>
    <dgm:pt modelId="{880A21C5-BCF8-4884-927F-FAF2F45BB40D}">
      <dgm:prSet phldrT="[Text]" custT="1"/>
      <dgm:spPr>
        <a:ln w="19050">
          <a:solidFill>
            <a:srgbClr val="262673"/>
          </a:solidFill>
        </a:ln>
      </dgm:spPr>
      <dgm:t>
        <a:bodyPr/>
        <a:lstStyle/>
        <a:p>
          <a:pPr>
            <a:lnSpc>
              <a:spcPct val="90000"/>
            </a:lnSpc>
            <a:spcAft>
              <a:spcPts val="600"/>
            </a:spcAft>
            <a:buFont typeface="Wingdings" panose="05000000000000000000" pitchFamily="2" charset="2"/>
            <a:buChar char="ü"/>
          </a:pPr>
          <a:r>
            <a:rPr lang="sk-SK" sz="2000" dirty="0">
              <a:solidFill>
                <a:srgbClr val="262673"/>
              </a:solidFill>
            </a:rPr>
            <a:t>Určenie doby akcie</a:t>
          </a:r>
          <a:endParaRPr lang="sk-SK" sz="1600" dirty="0">
            <a:solidFill>
              <a:srgbClr val="262673"/>
            </a:solidFill>
          </a:endParaRPr>
        </a:p>
      </dgm:t>
    </dgm:pt>
    <dgm:pt modelId="{96FA36DC-B7D7-410C-87E6-2B33E42CE89A}" type="parTrans" cxnId="{5D5C47CE-0BB9-446D-846D-C10BF50F7D10}">
      <dgm:prSet/>
      <dgm:spPr/>
      <dgm:t>
        <a:bodyPr/>
        <a:lstStyle/>
        <a:p>
          <a:endParaRPr lang="sk-SK"/>
        </a:p>
      </dgm:t>
    </dgm:pt>
    <dgm:pt modelId="{2679DE73-B290-4340-9C8F-EFF4DCB34B66}" type="sibTrans" cxnId="{5D5C47CE-0BB9-446D-846D-C10BF50F7D10}">
      <dgm:prSet/>
      <dgm:spPr/>
      <dgm:t>
        <a:bodyPr/>
        <a:lstStyle/>
        <a:p>
          <a:endParaRPr lang="sk-SK"/>
        </a:p>
      </dgm:t>
    </dgm:pt>
    <dgm:pt modelId="{5D7AB0B0-4B6E-4EF3-9930-41DFC14FE96C}">
      <dgm:prSet phldrT="[Text]" custT="1"/>
      <dgm:spPr>
        <a:solidFill>
          <a:srgbClr val="262673"/>
        </a:solidFill>
      </dgm:spPr>
      <dgm:t>
        <a:bodyPr/>
        <a:lstStyle/>
        <a:p>
          <a:r>
            <a:rPr lang="sk-SK" sz="3300" dirty="0"/>
            <a:t>finalizácia obchodu</a:t>
          </a:r>
        </a:p>
      </dgm:t>
    </dgm:pt>
    <dgm:pt modelId="{804BE89F-A1A6-4B23-81D2-F075185C0297}" type="parTrans" cxnId="{5C85E159-BBA2-4B08-B762-917CE45D63CF}">
      <dgm:prSet/>
      <dgm:spPr/>
      <dgm:t>
        <a:bodyPr/>
        <a:lstStyle/>
        <a:p>
          <a:endParaRPr lang="sk-SK"/>
        </a:p>
      </dgm:t>
    </dgm:pt>
    <dgm:pt modelId="{DD83C9AB-CF13-42EE-BF17-80960EC83903}" type="sibTrans" cxnId="{5C85E159-BBA2-4B08-B762-917CE45D63CF}">
      <dgm:prSet/>
      <dgm:spPr/>
      <dgm:t>
        <a:bodyPr/>
        <a:lstStyle/>
        <a:p>
          <a:endParaRPr lang="sk-SK"/>
        </a:p>
      </dgm:t>
    </dgm:pt>
    <dgm:pt modelId="{6E259CE8-89BD-4BBE-8B1B-453A81441F50}">
      <dgm:prSet phldrT="[Text]" custT="1"/>
      <dgm:spPr>
        <a:ln w="19050">
          <a:solidFill>
            <a:srgbClr val="262673"/>
          </a:solidFill>
        </a:ln>
      </dgm:spPr>
      <dgm:t>
        <a:bodyPr/>
        <a:lstStyle/>
        <a:p>
          <a:pPr>
            <a:buFont typeface="Wingdings" panose="05000000000000000000" pitchFamily="2" charset="2"/>
            <a:buChar char="ü"/>
          </a:pPr>
          <a:r>
            <a:rPr lang="sk-SK" sz="2000" dirty="0">
              <a:solidFill>
                <a:srgbClr val="262673"/>
              </a:solidFill>
            </a:rPr>
            <a:t>Odberateľ uzavrie zmluvu so zľavou s distribútorom</a:t>
          </a:r>
          <a:endParaRPr lang="sk-SK" sz="1500" dirty="0">
            <a:solidFill>
              <a:srgbClr val="262673"/>
            </a:solidFill>
          </a:endParaRPr>
        </a:p>
      </dgm:t>
    </dgm:pt>
    <dgm:pt modelId="{6FBAFCE0-B4E6-418E-9318-0351FFFA8A04}" type="parTrans" cxnId="{F62A8271-C413-4A63-AC96-9EE57B8F945E}">
      <dgm:prSet/>
      <dgm:spPr/>
      <dgm:t>
        <a:bodyPr/>
        <a:lstStyle/>
        <a:p>
          <a:endParaRPr lang="sk-SK"/>
        </a:p>
      </dgm:t>
    </dgm:pt>
    <dgm:pt modelId="{61CE3849-03B1-4213-B8AF-9BE228BC01AD}" type="sibTrans" cxnId="{F62A8271-C413-4A63-AC96-9EE57B8F945E}">
      <dgm:prSet/>
      <dgm:spPr/>
      <dgm:t>
        <a:bodyPr/>
        <a:lstStyle/>
        <a:p>
          <a:endParaRPr lang="sk-SK"/>
        </a:p>
      </dgm:t>
    </dgm:pt>
    <dgm:pt modelId="{4321B8A8-2008-4DF6-BD37-93C65B0A6B87}">
      <dgm:prSet phldrT="[Text]" custT="1"/>
      <dgm:spPr>
        <a:ln w="19050">
          <a:solidFill>
            <a:srgbClr val="262673"/>
          </a:solidFill>
        </a:ln>
      </dgm:spPr>
      <dgm:t>
        <a:bodyPr/>
        <a:lstStyle/>
        <a:p>
          <a:pPr>
            <a:lnSpc>
              <a:spcPct val="90000"/>
            </a:lnSpc>
            <a:spcAft>
              <a:spcPct val="15000"/>
            </a:spcAft>
            <a:buNone/>
          </a:pPr>
          <a:endParaRPr lang="sk-SK" sz="1600" dirty="0"/>
        </a:p>
      </dgm:t>
    </dgm:pt>
    <dgm:pt modelId="{E511A08F-B75C-456F-9CB1-F0C585A6FA5C}" type="parTrans" cxnId="{6C078E65-9CA8-4B22-A66A-D42A4B91D45C}">
      <dgm:prSet/>
      <dgm:spPr/>
      <dgm:t>
        <a:bodyPr/>
        <a:lstStyle/>
        <a:p>
          <a:endParaRPr lang="sk-SK"/>
        </a:p>
      </dgm:t>
    </dgm:pt>
    <dgm:pt modelId="{65D4C35B-88B2-4AFC-A7FC-49715ADA2FAF}" type="sibTrans" cxnId="{6C078E65-9CA8-4B22-A66A-D42A4B91D45C}">
      <dgm:prSet/>
      <dgm:spPr/>
      <dgm:t>
        <a:bodyPr/>
        <a:lstStyle/>
        <a:p>
          <a:endParaRPr lang="sk-SK"/>
        </a:p>
      </dgm:t>
    </dgm:pt>
    <dgm:pt modelId="{3B32D285-C8CE-4890-8B7F-95DB7E0A27D2}">
      <dgm:prSet phldrT="[Text]" custT="1"/>
      <dgm:spPr>
        <a:ln w="19050">
          <a:solidFill>
            <a:srgbClr val="262673"/>
          </a:solidFill>
        </a:ln>
      </dgm:spPr>
      <dgm:t>
        <a:bodyPr/>
        <a:lstStyle/>
        <a:p>
          <a:pPr>
            <a:buFont typeface="Wingdings" panose="05000000000000000000" pitchFamily="2" charset="2"/>
            <a:buChar char="ü"/>
          </a:pPr>
          <a:endParaRPr lang="sk-SK" sz="1500" dirty="0">
            <a:solidFill>
              <a:srgbClr val="262673"/>
            </a:solidFill>
          </a:endParaRPr>
        </a:p>
      </dgm:t>
    </dgm:pt>
    <dgm:pt modelId="{6519BB8C-0B50-4EDC-AADD-3803FA346C29}" type="parTrans" cxnId="{76C7E2F9-D000-4E7A-9228-EF8D515A4766}">
      <dgm:prSet/>
      <dgm:spPr/>
      <dgm:t>
        <a:bodyPr/>
        <a:lstStyle/>
        <a:p>
          <a:endParaRPr lang="sk-SK"/>
        </a:p>
      </dgm:t>
    </dgm:pt>
    <dgm:pt modelId="{E393E5C2-A97E-4439-A99A-AA9DB044BE80}" type="sibTrans" cxnId="{76C7E2F9-D000-4E7A-9228-EF8D515A4766}">
      <dgm:prSet/>
      <dgm:spPr/>
      <dgm:t>
        <a:bodyPr/>
        <a:lstStyle/>
        <a:p>
          <a:endParaRPr lang="sk-SK"/>
        </a:p>
      </dgm:t>
    </dgm:pt>
    <dgm:pt modelId="{205DF731-A6FF-475C-82CF-A99BC71F1B96}">
      <dgm:prSet custT="1"/>
      <dgm:spPr/>
      <dgm:t>
        <a:bodyPr/>
        <a:lstStyle/>
        <a:p>
          <a:pPr marL="0">
            <a:lnSpc>
              <a:spcPct val="100000"/>
            </a:lnSpc>
            <a:spcAft>
              <a:spcPts val="600"/>
            </a:spcAft>
            <a:buFont typeface="Wingdings" panose="05000000000000000000" pitchFamily="2" charset="2"/>
            <a:buChar char="ü"/>
          </a:pPr>
          <a:r>
            <a:rPr lang="sk-SK" sz="2000" dirty="0">
              <a:solidFill>
                <a:srgbClr val="FF0000"/>
              </a:solidFill>
            </a:rPr>
            <a:t>PR materiály medzi zamestnancov firiem a firmy samotné </a:t>
          </a:r>
        </a:p>
      </dgm:t>
    </dgm:pt>
    <dgm:pt modelId="{DF782279-BACF-463C-ABAF-7575305B2DEC}" type="parTrans" cxnId="{60D03782-859E-45DA-8F3E-19CE1948E268}">
      <dgm:prSet/>
      <dgm:spPr/>
      <dgm:t>
        <a:bodyPr/>
        <a:lstStyle/>
        <a:p>
          <a:endParaRPr lang="sk-SK"/>
        </a:p>
      </dgm:t>
    </dgm:pt>
    <dgm:pt modelId="{FD27C7C6-8F72-4B97-A54C-7B12698293DB}" type="sibTrans" cxnId="{60D03782-859E-45DA-8F3E-19CE1948E268}">
      <dgm:prSet/>
      <dgm:spPr/>
      <dgm:t>
        <a:bodyPr/>
        <a:lstStyle/>
        <a:p>
          <a:endParaRPr lang="sk-SK"/>
        </a:p>
      </dgm:t>
    </dgm:pt>
    <dgm:pt modelId="{6A0CF9AA-11BC-42E4-B69A-C085DCEDA621}">
      <dgm:prSet custT="1"/>
      <dgm:spPr/>
      <dgm:t>
        <a:bodyPr/>
        <a:lstStyle/>
        <a:p>
          <a:pPr marL="0">
            <a:lnSpc>
              <a:spcPct val="100000"/>
            </a:lnSpc>
            <a:spcAft>
              <a:spcPts val="0"/>
            </a:spcAft>
            <a:buFont typeface="Wingdings" panose="05000000000000000000" pitchFamily="2" charset="2"/>
            <a:buChar char="ü"/>
          </a:pPr>
          <a:r>
            <a:rPr lang="sk-SK" sz="2000" dirty="0">
              <a:solidFill>
                <a:srgbClr val="262673"/>
              </a:solidFill>
            </a:rPr>
            <a:t>Zistenie predbežného záujmu / stanovenie predbežných zliav</a:t>
          </a:r>
        </a:p>
      </dgm:t>
    </dgm:pt>
    <dgm:pt modelId="{9C451A72-F52D-49E3-A386-076857972158}" type="parTrans" cxnId="{F4373AF0-9407-40C0-BBD0-58FAE431FDAD}">
      <dgm:prSet/>
      <dgm:spPr/>
      <dgm:t>
        <a:bodyPr/>
        <a:lstStyle/>
        <a:p>
          <a:endParaRPr lang="sk-SK"/>
        </a:p>
      </dgm:t>
    </dgm:pt>
    <dgm:pt modelId="{BB6F7725-8FF9-4996-A0D2-A51E7D079310}" type="sibTrans" cxnId="{F4373AF0-9407-40C0-BBD0-58FAE431FDAD}">
      <dgm:prSet/>
      <dgm:spPr/>
      <dgm:t>
        <a:bodyPr/>
        <a:lstStyle/>
        <a:p>
          <a:endParaRPr lang="sk-SK"/>
        </a:p>
      </dgm:t>
    </dgm:pt>
    <dgm:pt modelId="{55337107-987B-44C6-9EEF-DE5A7D15CCBB}">
      <dgm:prSet custT="1"/>
      <dgm:spPr/>
      <dgm:t>
        <a:bodyPr/>
        <a:lstStyle/>
        <a:p>
          <a:pPr marL="0">
            <a:lnSpc>
              <a:spcPct val="100000"/>
            </a:lnSpc>
            <a:spcAft>
              <a:spcPts val="0"/>
            </a:spcAft>
            <a:buFont typeface="Wingdings" panose="05000000000000000000" pitchFamily="2" charset="2"/>
            <a:buNone/>
          </a:pPr>
          <a:endParaRPr lang="sk-SK" sz="2000" dirty="0">
            <a:solidFill>
              <a:srgbClr val="262673"/>
            </a:solidFill>
          </a:endParaRPr>
        </a:p>
      </dgm:t>
    </dgm:pt>
    <dgm:pt modelId="{9E0A87A4-9736-4DDC-99EC-C46B110E6228}" type="parTrans" cxnId="{EE355296-7483-48CA-85C3-423808157D5B}">
      <dgm:prSet/>
      <dgm:spPr/>
      <dgm:t>
        <a:bodyPr/>
        <a:lstStyle/>
        <a:p>
          <a:endParaRPr lang="sk-SK"/>
        </a:p>
      </dgm:t>
    </dgm:pt>
    <dgm:pt modelId="{A11F36A1-D497-4F14-A4E0-3D099219239E}" type="sibTrans" cxnId="{EE355296-7483-48CA-85C3-423808157D5B}">
      <dgm:prSet/>
      <dgm:spPr/>
      <dgm:t>
        <a:bodyPr/>
        <a:lstStyle/>
        <a:p>
          <a:endParaRPr lang="sk-SK"/>
        </a:p>
      </dgm:t>
    </dgm:pt>
    <dgm:pt modelId="{EF6CB8DC-7F89-44E4-8272-E361095DEF06}">
      <dgm:prSet custT="1"/>
      <dgm:spPr/>
      <dgm:t>
        <a:bodyPr/>
        <a:lstStyle/>
        <a:p>
          <a:pPr marL="0">
            <a:lnSpc>
              <a:spcPct val="100000"/>
            </a:lnSpc>
            <a:spcAft>
              <a:spcPts val="600"/>
            </a:spcAft>
            <a:buFont typeface="Wingdings" panose="05000000000000000000" pitchFamily="2" charset="2"/>
            <a:buChar char="ü"/>
          </a:pPr>
          <a:r>
            <a:rPr lang="sk-SK" sz="2000" dirty="0">
              <a:solidFill>
                <a:srgbClr val="262673"/>
              </a:solidFill>
            </a:rPr>
            <a:t>Importér či distribútor?</a:t>
          </a:r>
        </a:p>
      </dgm:t>
    </dgm:pt>
    <dgm:pt modelId="{B3307F07-7026-44CA-A261-574D299EC942}" type="sibTrans" cxnId="{E66080A3-77B4-475F-89F6-960430EF117F}">
      <dgm:prSet/>
      <dgm:spPr/>
      <dgm:t>
        <a:bodyPr/>
        <a:lstStyle/>
        <a:p>
          <a:endParaRPr lang="sk-SK"/>
        </a:p>
      </dgm:t>
    </dgm:pt>
    <dgm:pt modelId="{64BDE01D-BDEC-4B9D-A895-87906448E3B8}" type="parTrans" cxnId="{E66080A3-77B4-475F-89F6-960430EF117F}">
      <dgm:prSet/>
      <dgm:spPr/>
      <dgm:t>
        <a:bodyPr/>
        <a:lstStyle/>
        <a:p>
          <a:endParaRPr lang="sk-SK"/>
        </a:p>
      </dgm:t>
    </dgm:pt>
    <dgm:pt modelId="{344B6D77-0B95-40AF-A703-1F09EB107ED5}">
      <dgm:prSet custT="1"/>
      <dgm:spPr/>
      <dgm:t>
        <a:bodyPr/>
        <a:lstStyle/>
        <a:p>
          <a:pPr>
            <a:lnSpc>
              <a:spcPct val="90000"/>
            </a:lnSpc>
            <a:spcAft>
              <a:spcPct val="15000"/>
            </a:spcAft>
            <a:buFont typeface="Wingdings" panose="05000000000000000000" pitchFamily="2" charset="2"/>
            <a:buChar char="ü"/>
          </a:pPr>
          <a:r>
            <a:rPr lang="sk-SK" sz="2000" dirty="0">
              <a:solidFill>
                <a:srgbClr val="FF0000"/>
              </a:solidFill>
            </a:rPr>
            <a:t>Návšteva autosalónu</a:t>
          </a:r>
        </a:p>
      </dgm:t>
    </dgm:pt>
    <dgm:pt modelId="{080035B0-5A9C-4CCD-A838-9E3B4890AB92}" type="parTrans" cxnId="{2BE3866D-4DDE-481B-BCBF-2884F8F446D3}">
      <dgm:prSet/>
      <dgm:spPr/>
      <dgm:t>
        <a:bodyPr/>
        <a:lstStyle/>
        <a:p>
          <a:endParaRPr lang="sk-SK"/>
        </a:p>
      </dgm:t>
    </dgm:pt>
    <dgm:pt modelId="{D049F31E-A5FC-43F4-9271-8144A4E47DDA}" type="sibTrans" cxnId="{2BE3866D-4DDE-481B-BCBF-2884F8F446D3}">
      <dgm:prSet/>
      <dgm:spPr/>
      <dgm:t>
        <a:bodyPr/>
        <a:lstStyle/>
        <a:p>
          <a:endParaRPr lang="sk-SK"/>
        </a:p>
      </dgm:t>
    </dgm:pt>
    <dgm:pt modelId="{E7FAC332-A333-4CD9-A01A-8FB455B9874B}">
      <dgm:prSet custT="1"/>
      <dgm:spPr/>
      <dgm:t>
        <a:bodyPr/>
        <a:lstStyle/>
        <a:p>
          <a:pPr>
            <a:lnSpc>
              <a:spcPct val="90000"/>
            </a:lnSpc>
            <a:spcAft>
              <a:spcPts val="600"/>
            </a:spcAft>
            <a:buFont typeface="Wingdings" panose="05000000000000000000" pitchFamily="2" charset="2"/>
            <a:buChar char="ü"/>
          </a:pPr>
          <a:r>
            <a:rPr lang="sk-SK" sz="2000" dirty="0">
              <a:solidFill>
                <a:srgbClr val="262673"/>
              </a:solidFill>
            </a:rPr>
            <a:t>Finalizácia cien a maximálnych výšok zliav v spolupráci s predajcom </a:t>
          </a:r>
        </a:p>
      </dgm:t>
    </dgm:pt>
    <dgm:pt modelId="{54AAC0A1-B753-4A79-AEE3-DF058E522BE4}" type="parTrans" cxnId="{E7E92C39-55DD-4562-A760-6A2BCF823D55}">
      <dgm:prSet/>
      <dgm:spPr/>
      <dgm:t>
        <a:bodyPr/>
        <a:lstStyle/>
        <a:p>
          <a:endParaRPr lang="sk-SK"/>
        </a:p>
      </dgm:t>
    </dgm:pt>
    <dgm:pt modelId="{D6B55C6D-94E1-4C6E-9833-57D0A3CCC6BA}" type="sibTrans" cxnId="{E7E92C39-55DD-4562-A760-6A2BCF823D55}">
      <dgm:prSet/>
      <dgm:spPr/>
      <dgm:t>
        <a:bodyPr/>
        <a:lstStyle/>
        <a:p>
          <a:endParaRPr lang="sk-SK"/>
        </a:p>
      </dgm:t>
    </dgm:pt>
    <dgm:pt modelId="{3539997A-6E14-4406-A22D-8B981BA5EABF}">
      <dgm:prSet custT="1"/>
      <dgm:spPr/>
      <dgm:t>
        <a:bodyPr/>
        <a:lstStyle/>
        <a:p>
          <a:pPr>
            <a:lnSpc>
              <a:spcPct val="100000"/>
            </a:lnSpc>
            <a:spcAft>
              <a:spcPts val="0"/>
            </a:spcAft>
            <a:buFont typeface="Wingdings" panose="05000000000000000000" pitchFamily="2" charset="2"/>
            <a:buChar char="ü"/>
          </a:pPr>
          <a:r>
            <a:rPr lang="pl-PL" sz="2000" dirty="0">
              <a:solidFill>
                <a:srgbClr val="FF0000"/>
              </a:solidFill>
            </a:rPr>
            <a:t>Hrozba vyraďovania ľudí z akcie</a:t>
          </a:r>
          <a:endParaRPr lang="sk-SK" sz="2000" dirty="0">
            <a:solidFill>
              <a:srgbClr val="FF0000"/>
            </a:solidFill>
          </a:endParaRPr>
        </a:p>
      </dgm:t>
    </dgm:pt>
    <dgm:pt modelId="{CAA3DDE9-A395-4A79-BBA6-C2AD2465C71A}" type="parTrans" cxnId="{B09D9DEB-C18C-4E00-9E54-3FC61659396A}">
      <dgm:prSet/>
      <dgm:spPr/>
      <dgm:t>
        <a:bodyPr/>
        <a:lstStyle/>
        <a:p>
          <a:endParaRPr lang="sk-SK"/>
        </a:p>
      </dgm:t>
    </dgm:pt>
    <dgm:pt modelId="{ABF29D4B-DE1B-41B1-BEFD-8B75025DC30B}" type="sibTrans" cxnId="{B09D9DEB-C18C-4E00-9E54-3FC61659396A}">
      <dgm:prSet/>
      <dgm:spPr/>
      <dgm:t>
        <a:bodyPr/>
        <a:lstStyle/>
        <a:p>
          <a:endParaRPr lang="sk-SK"/>
        </a:p>
      </dgm:t>
    </dgm:pt>
    <dgm:pt modelId="{B11201D7-8E62-406C-B9ED-6E34489120D1}">
      <dgm:prSet custT="1"/>
      <dgm:spPr/>
      <dgm:t>
        <a:bodyPr/>
        <a:lstStyle/>
        <a:p>
          <a:pPr>
            <a:lnSpc>
              <a:spcPct val="90000"/>
            </a:lnSpc>
            <a:spcAft>
              <a:spcPct val="15000"/>
            </a:spcAft>
            <a:buFont typeface="Wingdings" panose="05000000000000000000" pitchFamily="2" charset="2"/>
            <a:buChar char="ü"/>
          </a:pPr>
          <a:endParaRPr lang="sk-SK" sz="2000" dirty="0">
            <a:solidFill>
              <a:srgbClr val="262673"/>
            </a:solidFill>
          </a:endParaRPr>
        </a:p>
      </dgm:t>
    </dgm:pt>
    <dgm:pt modelId="{00EA894D-1CD2-4A7B-91C5-50BC2810AD01}" type="parTrans" cxnId="{C584607C-B008-4FB1-AB11-FFD40A01D1F8}">
      <dgm:prSet/>
      <dgm:spPr/>
      <dgm:t>
        <a:bodyPr/>
        <a:lstStyle/>
        <a:p>
          <a:endParaRPr lang="sk-SK"/>
        </a:p>
      </dgm:t>
    </dgm:pt>
    <dgm:pt modelId="{0F252425-021D-48FA-9EB3-1EDB320BBFF4}" type="sibTrans" cxnId="{C584607C-B008-4FB1-AB11-FFD40A01D1F8}">
      <dgm:prSet/>
      <dgm:spPr/>
      <dgm:t>
        <a:bodyPr/>
        <a:lstStyle/>
        <a:p>
          <a:endParaRPr lang="sk-SK"/>
        </a:p>
      </dgm:t>
    </dgm:pt>
    <dgm:pt modelId="{1B0D6C23-D584-4E3C-932D-C306DC4987F4}">
      <dgm:prSet custT="1"/>
      <dgm:spPr/>
      <dgm:t>
        <a:bodyPr/>
        <a:lstStyle/>
        <a:p>
          <a:pPr>
            <a:lnSpc>
              <a:spcPct val="90000"/>
            </a:lnSpc>
            <a:spcAft>
              <a:spcPts val="600"/>
            </a:spcAft>
            <a:buFont typeface="Wingdings" panose="05000000000000000000" pitchFamily="2" charset="2"/>
            <a:buNone/>
          </a:pPr>
          <a:r>
            <a:rPr lang="sk-SK" sz="2000" dirty="0">
              <a:solidFill>
                <a:srgbClr val="FF0000"/>
              </a:solidFill>
            </a:rPr>
            <a:t>    - regionálny problém</a:t>
          </a:r>
        </a:p>
      </dgm:t>
    </dgm:pt>
    <dgm:pt modelId="{8D5BF5A0-328D-4B26-9714-6922E4EDF11B}" type="parTrans" cxnId="{258DD105-42B2-4878-9C2E-DA0EE19244C8}">
      <dgm:prSet/>
      <dgm:spPr/>
      <dgm:t>
        <a:bodyPr/>
        <a:lstStyle/>
        <a:p>
          <a:endParaRPr lang="sk-SK"/>
        </a:p>
      </dgm:t>
    </dgm:pt>
    <dgm:pt modelId="{B2908F57-A76A-41D9-A383-AB9FD3600EF9}" type="sibTrans" cxnId="{258DD105-42B2-4878-9C2E-DA0EE19244C8}">
      <dgm:prSet/>
      <dgm:spPr/>
      <dgm:t>
        <a:bodyPr/>
        <a:lstStyle/>
        <a:p>
          <a:endParaRPr lang="sk-SK"/>
        </a:p>
      </dgm:t>
    </dgm:pt>
    <dgm:pt modelId="{C3B7B056-07E4-46B9-8C27-D3D009B873B4}">
      <dgm:prSet custT="1"/>
      <dgm:spPr/>
      <dgm:t>
        <a:bodyPr/>
        <a:lstStyle/>
        <a:p>
          <a:pPr>
            <a:buFont typeface="Wingdings" panose="05000000000000000000" pitchFamily="2" charset="2"/>
            <a:buChar char="ü"/>
          </a:pPr>
          <a:r>
            <a:rPr lang="sk-SK" sz="2000" dirty="0">
              <a:solidFill>
                <a:srgbClr val="FF0000"/>
              </a:solidFill>
            </a:rPr>
            <a:t>Reálna zľava závisí od konečného počtu zmlúv  - ako na to? </a:t>
          </a:r>
        </a:p>
      </dgm:t>
    </dgm:pt>
    <dgm:pt modelId="{25A3B299-3C8E-4E5F-8386-B9A15ED9C015}" type="parTrans" cxnId="{7C237C03-8AC4-4691-8922-02CD6B2B1CC2}">
      <dgm:prSet/>
      <dgm:spPr/>
      <dgm:t>
        <a:bodyPr/>
        <a:lstStyle/>
        <a:p>
          <a:endParaRPr lang="sk-SK"/>
        </a:p>
      </dgm:t>
    </dgm:pt>
    <dgm:pt modelId="{5A58F7AC-C617-46DF-97FA-3196188200BE}" type="sibTrans" cxnId="{7C237C03-8AC4-4691-8922-02CD6B2B1CC2}">
      <dgm:prSet/>
      <dgm:spPr/>
      <dgm:t>
        <a:bodyPr/>
        <a:lstStyle/>
        <a:p>
          <a:endParaRPr lang="sk-SK"/>
        </a:p>
      </dgm:t>
    </dgm:pt>
    <dgm:pt modelId="{19F56155-9B0F-4F09-81E2-CCD473B37A7B}">
      <dgm:prSet custT="1"/>
      <dgm:spPr/>
      <dgm:t>
        <a:bodyPr/>
        <a:lstStyle/>
        <a:p>
          <a:pPr>
            <a:buFont typeface="Wingdings" panose="05000000000000000000" pitchFamily="2" charset="2"/>
            <a:buChar char="ü"/>
          </a:pPr>
          <a:r>
            <a:rPr lang="sk-SK" sz="2000" dirty="0">
              <a:solidFill>
                <a:srgbClr val="262673"/>
              </a:solidFill>
            </a:rPr>
            <a:t>Ľubovoľný spôsob financovania</a:t>
          </a:r>
        </a:p>
      </dgm:t>
    </dgm:pt>
    <dgm:pt modelId="{278D6689-C0F0-45ED-BB24-BEC5E394BDC2}" type="parTrans" cxnId="{FE23C6D4-E0F5-4C5B-A095-3025A23FBB56}">
      <dgm:prSet/>
      <dgm:spPr/>
      <dgm:t>
        <a:bodyPr/>
        <a:lstStyle/>
        <a:p>
          <a:endParaRPr lang="sk-SK"/>
        </a:p>
      </dgm:t>
    </dgm:pt>
    <dgm:pt modelId="{F02744AD-936B-4C7B-81D7-C50FF811E30E}" type="sibTrans" cxnId="{FE23C6D4-E0F5-4C5B-A095-3025A23FBB56}">
      <dgm:prSet/>
      <dgm:spPr/>
      <dgm:t>
        <a:bodyPr/>
        <a:lstStyle/>
        <a:p>
          <a:endParaRPr lang="sk-SK"/>
        </a:p>
      </dgm:t>
    </dgm:pt>
    <dgm:pt modelId="{19938AB0-7DFE-4ADF-969F-418661442E23}">
      <dgm:prSet custT="1"/>
      <dgm:spPr/>
      <dgm:t>
        <a:bodyPr/>
        <a:lstStyle/>
        <a:p>
          <a:pPr>
            <a:buFont typeface="Wingdings" panose="05000000000000000000" pitchFamily="2" charset="2"/>
            <a:buChar char="ü"/>
          </a:pPr>
          <a:r>
            <a:rPr lang="sk-SK" sz="2000" dirty="0">
              <a:solidFill>
                <a:srgbClr val="262673"/>
              </a:solidFill>
            </a:rPr>
            <a:t>Sprostredkovateľský poplatok pre ZEP s.r.o. k distribútorovi</a:t>
          </a:r>
        </a:p>
      </dgm:t>
    </dgm:pt>
    <dgm:pt modelId="{0A9BE43B-B939-447E-9649-928EBD66150D}" type="parTrans" cxnId="{76130053-2928-4FA0-933D-985C057FC960}">
      <dgm:prSet/>
      <dgm:spPr/>
      <dgm:t>
        <a:bodyPr/>
        <a:lstStyle/>
        <a:p>
          <a:endParaRPr lang="sk-SK"/>
        </a:p>
      </dgm:t>
    </dgm:pt>
    <dgm:pt modelId="{D279FE19-D2DD-47FE-8621-CE3D8D63838C}" type="sibTrans" cxnId="{76130053-2928-4FA0-933D-985C057FC960}">
      <dgm:prSet/>
      <dgm:spPr/>
      <dgm:t>
        <a:bodyPr/>
        <a:lstStyle/>
        <a:p>
          <a:endParaRPr lang="sk-SK"/>
        </a:p>
      </dgm:t>
    </dgm:pt>
    <dgm:pt modelId="{8D07E5FD-BB3A-4C6C-AB06-7F751E15A5A1}">
      <dgm:prSet custT="1"/>
      <dgm:spPr/>
      <dgm:t>
        <a:bodyPr/>
        <a:lstStyle/>
        <a:p>
          <a:pPr>
            <a:buFont typeface="Wingdings" panose="05000000000000000000" pitchFamily="2" charset="2"/>
            <a:buChar char="ü"/>
          </a:pPr>
          <a:endParaRPr lang="sk-SK" sz="2000" dirty="0">
            <a:solidFill>
              <a:srgbClr val="262673"/>
            </a:solidFill>
          </a:endParaRPr>
        </a:p>
      </dgm:t>
    </dgm:pt>
    <dgm:pt modelId="{2C5E6E8C-92D9-406C-B85A-8C9880A9075A}" type="parTrans" cxnId="{7BE26C08-CA6B-4180-B8B2-C2240B5FA351}">
      <dgm:prSet/>
      <dgm:spPr/>
      <dgm:t>
        <a:bodyPr/>
        <a:lstStyle/>
        <a:p>
          <a:endParaRPr lang="sk-SK"/>
        </a:p>
      </dgm:t>
    </dgm:pt>
    <dgm:pt modelId="{503A6108-0564-4141-868C-1694A9FCAB3E}" type="sibTrans" cxnId="{7BE26C08-CA6B-4180-B8B2-C2240B5FA351}">
      <dgm:prSet/>
      <dgm:spPr/>
      <dgm:t>
        <a:bodyPr/>
        <a:lstStyle/>
        <a:p>
          <a:endParaRPr lang="sk-SK"/>
        </a:p>
      </dgm:t>
    </dgm:pt>
    <dgm:pt modelId="{A7292B2E-3F98-4FAD-B0AA-C4DCD0FC2672}" type="pres">
      <dgm:prSet presAssocID="{5F9672D1-4793-4871-A097-7123073D4467}" presName="Name0" presStyleCnt="0">
        <dgm:presLayoutVars>
          <dgm:dir/>
          <dgm:animLvl val="lvl"/>
          <dgm:resizeHandles val="exact"/>
        </dgm:presLayoutVars>
      </dgm:prSet>
      <dgm:spPr/>
    </dgm:pt>
    <dgm:pt modelId="{24407049-E952-42A0-B8D3-AC773647B1D7}" type="pres">
      <dgm:prSet presAssocID="{5F9672D1-4793-4871-A097-7123073D4467}" presName="tSp" presStyleCnt="0"/>
      <dgm:spPr/>
    </dgm:pt>
    <dgm:pt modelId="{52580381-4165-48A7-A799-543C7C8848FE}" type="pres">
      <dgm:prSet presAssocID="{5F9672D1-4793-4871-A097-7123073D4467}" presName="bSp" presStyleCnt="0"/>
      <dgm:spPr/>
    </dgm:pt>
    <dgm:pt modelId="{527A5083-401F-4146-A91E-4FFCF9870DD0}" type="pres">
      <dgm:prSet presAssocID="{5F9672D1-4793-4871-A097-7123073D4467}" presName="process" presStyleCnt="0"/>
      <dgm:spPr/>
    </dgm:pt>
    <dgm:pt modelId="{925A8599-AA73-455E-82BC-215FCA6EAB57}" type="pres">
      <dgm:prSet presAssocID="{A4AFE10C-E5C4-4017-A282-C945659D3B3C}" presName="composite1" presStyleCnt="0"/>
      <dgm:spPr/>
    </dgm:pt>
    <dgm:pt modelId="{DE7D05B7-D643-499B-AFA7-00CD8CF0E72E}" type="pres">
      <dgm:prSet presAssocID="{A4AFE10C-E5C4-4017-A282-C945659D3B3C}" presName="dummyNode1" presStyleLbl="node1" presStyleIdx="0" presStyleCnt="3"/>
      <dgm:spPr/>
    </dgm:pt>
    <dgm:pt modelId="{5CB0A7F4-238D-4147-8893-98C15DD2A983}" type="pres">
      <dgm:prSet presAssocID="{A4AFE10C-E5C4-4017-A282-C945659D3B3C}" presName="childNode1" presStyleLbl="bgAcc1" presStyleIdx="0" presStyleCnt="3" custScaleX="99488" custScaleY="138177" custLinFactNeighborX="6556" custLinFactNeighborY="-31170">
        <dgm:presLayoutVars>
          <dgm:bulletEnabled val="1"/>
        </dgm:presLayoutVars>
      </dgm:prSet>
      <dgm:spPr/>
    </dgm:pt>
    <dgm:pt modelId="{B71743F4-FCDE-48F0-90DD-BA72D5C1725D}" type="pres">
      <dgm:prSet presAssocID="{A4AFE10C-E5C4-4017-A282-C945659D3B3C}" presName="childNode1tx" presStyleLbl="bgAcc1" presStyleIdx="0" presStyleCnt="3">
        <dgm:presLayoutVars>
          <dgm:bulletEnabled val="1"/>
        </dgm:presLayoutVars>
      </dgm:prSet>
      <dgm:spPr/>
    </dgm:pt>
    <dgm:pt modelId="{878BC2A1-CF87-43E7-A721-33E2E33CB3F7}" type="pres">
      <dgm:prSet presAssocID="{A4AFE10C-E5C4-4017-A282-C945659D3B3C}" presName="parentNode1" presStyleLbl="node1" presStyleIdx="0" presStyleCnt="3" custLinFactNeighborX="3158" custLinFactNeighborY="-28830">
        <dgm:presLayoutVars>
          <dgm:chMax val="1"/>
          <dgm:bulletEnabled val="1"/>
        </dgm:presLayoutVars>
      </dgm:prSet>
      <dgm:spPr/>
    </dgm:pt>
    <dgm:pt modelId="{B211C4C5-E981-402D-A9F2-9BA2C90C6A5E}" type="pres">
      <dgm:prSet presAssocID="{A4AFE10C-E5C4-4017-A282-C945659D3B3C}" presName="connSite1" presStyleCnt="0"/>
      <dgm:spPr/>
    </dgm:pt>
    <dgm:pt modelId="{BCF08C04-04AD-403D-9869-16984327E357}" type="pres">
      <dgm:prSet presAssocID="{6B6444EA-5795-45EE-9C3C-F530DE933724}" presName="Name9" presStyleLbl="sibTrans2D1" presStyleIdx="0" presStyleCnt="2" custScaleX="77387" custLinFactNeighborX="-18177" custLinFactNeighborY="2917"/>
      <dgm:spPr/>
    </dgm:pt>
    <dgm:pt modelId="{B842B91E-0A58-4E3B-B62E-F12F921D85F0}" type="pres">
      <dgm:prSet presAssocID="{4DFBB446-A2CA-499E-92D3-A0354E9916BF}" presName="composite2" presStyleCnt="0"/>
      <dgm:spPr/>
    </dgm:pt>
    <dgm:pt modelId="{855F1E95-E30D-4B1E-B3EA-514D41738D16}" type="pres">
      <dgm:prSet presAssocID="{4DFBB446-A2CA-499E-92D3-A0354E9916BF}" presName="dummyNode2" presStyleLbl="node1" presStyleIdx="0" presStyleCnt="3"/>
      <dgm:spPr/>
    </dgm:pt>
    <dgm:pt modelId="{04AC005B-E51B-4C67-8FDA-36535E12A6C7}" type="pres">
      <dgm:prSet presAssocID="{4DFBB446-A2CA-499E-92D3-A0354E9916BF}" presName="childNode2" presStyleLbl="bgAcc1" presStyleIdx="1" presStyleCnt="3" custScaleX="106423" custScaleY="141832" custLinFactNeighborX="-394" custLinFactNeighborY="-7162">
        <dgm:presLayoutVars>
          <dgm:bulletEnabled val="1"/>
        </dgm:presLayoutVars>
      </dgm:prSet>
      <dgm:spPr/>
    </dgm:pt>
    <dgm:pt modelId="{1540A0F1-6A5D-48BE-A2F3-D27723D8A3C9}" type="pres">
      <dgm:prSet presAssocID="{4DFBB446-A2CA-499E-92D3-A0354E9916BF}" presName="childNode2tx" presStyleLbl="bgAcc1" presStyleIdx="1" presStyleCnt="3">
        <dgm:presLayoutVars>
          <dgm:bulletEnabled val="1"/>
        </dgm:presLayoutVars>
      </dgm:prSet>
      <dgm:spPr/>
    </dgm:pt>
    <dgm:pt modelId="{D29E26E1-FB85-4CCC-A708-F902F2C07D58}" type="pres">
      <dgm:prSet presAssocID="{4DFBB446-A2CA-499E-92D3-A0354E9916BF}" presName="parentNode2" presStyleLbl="node1" presStyleIdx="1" presStyleCnt="3" custLinFactNeighborX="-2410" custLinFactNeighborY="-48293">
        <dgm:presLayoutVars>
          <dgm:chMax val="0"/>
          <dgm:bulletEnabled val="1"/>
        </dgm:presLayoutVars>
      </dgm:prSet>
      <dgm:spPr/>
    </dgm:pt>
    <dgm:pt modelId="{43A42567-48A3-446E-9A64-D5C129595A85}" type="pres">
      <dgm:prSet presAssocID="{4DFBB446-A2CA-499E-92D3-A0354E9916BF}" presName="connSite2" presStyleCnt="0"/>
      <dgm:spPr/>
    </dgm:pt>
    <dgm:pt modelId="{1D36D8D9-8F7A-4290-9690-7D24A9B3FCF4}" type="pres">
      <dgm:prSet presAssocID="{6AD228F9-2628-411E-8DCD-3723E95D3E1B}" presName="Name18" presStyleLbl="sibTrans2D1" presStyleIdx="1" presStyleCnt="2" custAng="20430922" custScaleX="67637" custLinFactNeighborX="-8692" custLinFactNeighborY="3957"/>
      <dgm:spPr/>
    </dgm:pt>
    <dgm:pt modelId="{FFFBC041-2DB2-43E7-A3D6-DDC737502BD8}" type="pres">
      <dgm:prSet presAssocID="{5D7AB0B0-4B6E-4EF3-9930-41DFC14FE96C}" presName="composite1" presStyleCnt="0"/>
      <dgm:spPr/>
    </dgm:pt>
    <dgm:pt modelId="{AA9F2138-4DFD-4991-852F-DDC0F5812F32}" type="pres">
      <dgm:prSet presAssocID="{5D7AB0B0-4B6E-4EF3-9930-41DFC14FE96C}" presName="dummyNode1" presStyleLbl="node1" presStyleIdx="1" presStyleCnt="3"/>
      <dgm:spPr/>
    </dgm:pt>
    <dgm:pt modelId="{7C9BEF5B-B086-47D0-B32B-B88F32CAADA3}" type="pres">
      <dgm:prSet presAssocID="{5D7AB0B0-4B6E-4EF3-9930-41DFC14FE96C}" presName="childNode1" presStyleLbl="bgAcc1" presStyleIdx="2" presStyleCnt="3" custScaleY="146791" custLinFactNeighborX="-1978" custLinFactNeighborY="0">
        <dgm:presLayoutVars>
          <dgm:bulletEnabled val="1"/>
        </dgm:presLayoutVars>
      </dgm:prSet>
      <dgm:spPr/>
    </dgm:pt>
    <dgm:pt modelId="{ECC4D704-CFAD-4A0A-B4EA-312C36F94879}" type="pres">
      <dgm:prSet presAssocID="{5D7AB0B0-4B6E-4EF3-9930-41DFC14FE96C}" presName="childNode1tx" presStyleLbl="bgAcc1" presStyleIdx="2" presStyleCnt="3">
        <dgm:presLayoutVars>
          <dgm:bulletEnabled val="1"/>
        </dgm:presLayoutVars>
      </dgm:prSet>
      <dgm:spPr/>
    </dgm:pt>
    <dgm:pt modelId="{E035F72F-F534-4F50-AD31-FD3D5E40ED72}" type="pres">
      <dgm:prSet presAssocID="{5D7AB0B0-4B6E-4EF3-9930-41DFC14FE96C}" presName="parentNode1" presStyleLbl="node1" presStyleIdx="2" presStyleCnt="3" custLinFactNeighborX="-3799" custLinFactNeighborY="67197">
        <dgm:presLayoutVars>
          <dgm:chMax val="1"/>
          <dgm:bulletEnabled val="1"/>
        </dgm:presLayoutVars>
      </dgm:prSet>
      <dgm:spPr/>
    </dgm:pt>
    <dgm:pt modelId="{C0AD9AC7-2E6A-49C6-8D54-8273AB428E23}" type="pres">
      <dgm:prSet presAssocID="{5D7AB0B0-4B6E-4EF3-9930-41DFC14FE96C}" presName="connSite1" presStyleCnt="0"/>
      <dgm:spPr/>
    </dgm:pt>
  </dgm:ptLst>
  <dgm:cxnLst>
    <dgm:cxn modelId="{7C237C03-8AC4-4691-8922-02CD6B2B1CC2}" srcId="{5D7AB0B0-4B6E-4EF3-9930-41DFC14FE96C}" destId="{C3B7B056-07E4-46B9-8C27-D3D009B873B4}" srcOrd="1" destOrd="0" parTransId="{25A3B299-3C8E-4E5F-8386-B9A15ED9C015}" sibTransId="{5A58F7AC-C617-46DF-97FA-3196188200BE}"/>
    <dgm:cxn modelId="{258DD105-42B2-4878-9C2E-DA0EE19244C8}" srcId="{4DFBB446-A2CA-499E-92D3-A0354E9916BF}" destId="{1B0D6C23-D584-4E3C-932D-C306DC4987F4}" srcOrd="2" destOrd="0" parTransId="{8D5BF5A0-328D-4B26-9714-6922E4EDF11B}" sibTransId="{B2908F57-A76A-41D9-A383-AB9FD3600EF9}"/>
    <dgm:cxn modelId="{7BE26C08-CA6B-4180-B8B2-C2240B5FA351}" srcId="{5D7AB0B0-4B6E-4EF3-9930-41DFC14FE96C}" destId="{8D07E5FD-BB3A-4C6C-AB06-7F751E15A5A1}" srcOrd="4" destOrd="0" parTransId="{2C5E6E8C-92D9-406C-B85A-8C9880A9075A}" sibTransId="{503A6108-0564-4141-868C-1694A9FCAB3E}"/>
    <dgm:cxn modelId="{02E81511-0A58-4C8A-A55F-AB27DE26ECC7}" type="presOf" srcId="{5D7AB0B0-4B6E-4EF3-9930-41DFC14FE96C}" destId="{E035F72F-F534-4F50-AD31-FD3D5E40ED72}" srcOrd="0" destOrd="0" presId="urn:microsoft.com/office/officeart/2005/8/layout/hProcess4"/>
    <dgm:cxn modelId="{70CF2A11-65B8-4710-A617-3F0F73C3C908}" type="presOf" srcId="{4DFBB446-A2CA-499E-92D3-A0354E9916BF}" destId="{D29E26E1-FB85-4CCC-A708-F902F2C07D58}" srcOrd="0" destOrd="0" presId="urn:microsoft.com/office/officeart/2005/8/layout/hProcess4"/>
    <dgm:cxn modelId="{48C4F417-DD59-4890-9594-861BAEF88580}" type="presOf" srcId="{8D07E5FD-BB3A-4C6C-AB06-7F751E15A5A1}" destId="{7C9BEF5B-B086-47D0-B32B-B88F32CAADA3}" srcOrd="0" destOrd="4" presId="urn:microsoft.com/office/officeart/2005/8/layout/hProcess4"/>
    <dgm:cxn modelId="{E2824A1A-91D3-444F-851E-E1A4553CD524}" type="presOf" srcId="{EF6CB8DC-7F89-44E4-8272-E361095DEF06}" destId="{5CB0A7F4-238D-4147-8893-98C15DD2A983}" srcOrd="0" destOrd="1" presId="urn:microsoft.com/office/officeart/2005/8/layout/hProcess4"/>
    <dgm:cxn modelId="{D4FE1621-CED3-496F-A942-96245258BCEF}" type="presOf" srcId="{4321B8A8-2008-4DF6-BD37-93C65B0A6B87}" destId="{1540A0F1-6A5D-48BE-A2F3-D27723D8A3C9}" srcOrd="1" destOrd="6" presId="urn:microsoft.com/office/officeart/2005/8/layout/hProcess4"/>
    <dgm:cxn modelId="{D06DBC2B-5553-4437-B55D-852621809DAA}" type="presOf" srcId="{880A21C5-BCF8-4884-927F-FAF2F45BB40D}" destId="{04AC005B-E51B-4C67-8FDA-36535E12A6C7}" srcOrd="0" destOrd="0" presId="urn:microsoft.com/office/officeart/2005/8/layout/hProcess4"/>
    <dgm:cxn modelId="{F0F5B534-6D09-4C1C-B762-6C877A1DA351}" type="presOf" srcId="{6E259CE8-89BD-4BBE-8B1B-453A81441F50}" destId="{ECC4D704-CFAD-4A0A-B4EA-312C36F94879}" srcOrd="1" destOrd="0" presId="urn:microsoft.com/office/officeart/2005/8/layout/hProcess4"/>
    <dgm:cxn modelId="{1C046137-650F-45DB-B360-2B5C8DEC41C5}" type="presOf" srcId="{344B6D77-0B95-40AF-A703-1F09EB107ED5}" destId="{1540A0F1-6A5D-48BE-A2F3-D27723D8A3C9}" srcOrd="1" destOrd="1" presId="urn:microsoft.com/office/officeart/2005/8/layout/hProcess4"/>
    <dgm:cxn modelId="{E7E92C39-55DD-4562-A760-6A2BCF823D55}" srcId="{4DFBB446-A2CA-499E-92D3-A0354E9916BF}" destId="{E7FAC332-A333-4CD9-A01A-8FB455B9874B}" srcOrd="3" destOrd="0" parTransId="{54AAC0A1-B753-4A79-AEE3-DF058E522BE4}" sibTransId="{D6B55C6D-94E1-4C6E-9833-57D0A3CCC6BA}"/>
    <dgm:cxn modelId="{59FC863F-68C0-466D-9C42-37B1C3E6D848}" type="presOf" srcId="{12CC6D90-C99A-402C-8544-3C4F3D07D762}" destId="{5CB0A7F4-238D-4147-8893-98C15DD2A983}" srcOrd="0" destOrd="0" presId="urn:microsoft.com/office/officeart/2005/8/layout/hProcess4"/>
    <dgm:cxn modelId="{2DBAA75D-233E-48B9-B92F-E304629CB21C}" type="presOf" srcId="{C3B7B056-07E4-46B9-8C27-D3D009B873B4}" destId="{7C9BEF5B-B086-47D0-B32B-B88F32CAADA3}" srcOrd="0" destOrd="1" presId="urn:microsoft.com/office/officeart/2005/8/layout/hProcess4"/>
    <dgm:cxn modelId="{DC245160-F948-4B2B-8FEF-DC5ED2FE4D01}" type="presOf" srcId="{3539997A-6E14-4406-A22D-8B981BA5EABF}" destId="{04AC005B-E51B-4C67-8FDA-36535E12A6C7}" srcOrd="0" destOrd="4" presId="urn:microsoft.com/office/officeart/2005/8/layout/hProcess4"/>
    <dgm:cxn modelId="{ED791D62-4149-4FED-AC05-21A6849063FE}" type="presOf" srcId="{4321B8A8-2008-4DF6-BD37-93C65B0A6B87}" destId="{04AC005B-E51B-4C67-8FDA-36535E12A6C7}" srcOrd="0" destOrd="6" presId="urn:microsoft.com/office/officeart/2005/8/layout/hProcess4"/>
    <dgm:cxn modelId="{1CC60964-ABF8-4637-B8F3-2ABCB9C698D4}" type="presOf" srcId="{19F56155-9B0F-4F09-81E2-CCD473B37A7B}" destId="{7C9BEF5B-B086-47D0-B32B-B88F32CAADA3}" srcOrd="0" destOrd="2" presId="urn:microsoft.com/office/officeart/2005/8/layout/hProcess4"/>
    <dgm:cxn modelId="{4FD98064-15A7-4E49-B5A6-51AC61293E96}" type="presOf" srcId="{A4AFE10C-E5C4-4017-A282-C945659D3B3C}" destId="{878BC2A1-CF87-43E7-A721-33E2E33CB3F7}" srcOrd="0" destOrd="0" presId="urn:microsoft.com/office/officeart/2005/8/layout/hProcess4"/>
    <dgm:cxn modelId="{F9F7EC44-A19D-45AA-A073-208266D130B4}" type="presOf" srcId="{55337107-987B-44C6-9EEF-DE5A7D15CCBB}" destId="{B71743F4-FCDE-48F0-90DD-BA72D5C1725D}" srcOrd="1" destOrd="4" presId="urn:microsoft.com/office/officeart/2005/8/layout/hProcess4"/>
    <dgm:cxn modelId="{76772D45-EA2B-4EA5-8DB4-E6271DC7722E}" type="presOf" srcId="{12CC6D90-C99A-402C-8544-3C4F3D07D762}" destId="{B71743F4-FCDE-48F0-90DD-BA72D5C1725D}" srcOrd="1" destOrd="0" presId="urn:microsoft.com/office/officeart/2005/8/layout/hProcess4"/>
    <dgm:cxn modelId="{6C078E65-9CA8-4B22-A66A-D42A4B91D45C}" srcId="{4DFBB446-A2CA-499E-92D3-A0354E9916BF}" destId="{4321B8A8-2008-4DF6-BD37-93C65B0A6B87}" srcOrd="6" destOrd="0" parTransId="{E511A08F-B75C-456F-9CB1-F0C585A6FA5C}" sibTransId="{65D4C35B-88B2-4AFC-A7FC-49715ADA2FAF}"/>
    <dgm:cxn modelId="{F754BD45-AFBD-4EF9-9FBB-6A097C6967BE}" type="presOf" srcId="{EF6CB8DC-7F89-44E4-8272-E361095DEF06}" destId="{B71743F4-FCDE-48F0-90DD-BA72D5C1725D}" srcOrd="1" destOrd="1" presId="urn:microsoft.com/office/officeart/2005/8/layout/hProcess4"/>
    <dgm:cxn modelId="{E2B5AF67-2EFF-446C-8652-188D803C27BC}" type="presOf" srcId="{55337107-987B-44C6-9EEF-DE5A7D15CCBB}" destId="{5CB0A7F4-238D-4147-8893-98C15DD2A983}" srcOrd="0" destOrd="4" presId="urn:microsoft.com/office/officeart/2005/8/layout/hProcess4"/>
    <dgm:cxn modelId="{F8034849-08A6-419C-8D69-6A0C8F0B3DC6}" type="presOf" srcId="{344B6D77-0B95-40AF-A703-1F09EB107ED5}" destId="{04AC005B-E51B-4C67-8FDA-36535E12A6C7}" srcOrd="0" destOrd="1" presId="urn:microsoft.com/office/officeart/2005/8/layout/hProcess4"/>
    <dgm:cxn modelId="{BA8A844B-ECA1-406A-81C4-333E0456562A}" type="presOf" srcId="{5F9672D1-4793-4871-A097-7123073D4467}" destId="{A7292B2E-3F98-4FAD-B0AA-C4DCD0FC2672}" srcOrd="0" destOrd="0" presId="urn:microsoft.com/office/officeart/2005/8/layout/hProcess4"/>
    <dgm:cxn modelId="{2BE3866D-4DDE-481B-BCBF-2884F8F446D3}" srcId="{4DFBB446-A2CA-499E-92D3-A0354E9916BF}" destId="{344B6D77-0B95-40AF-A703-1F09EB107ED5}" srcOrd="1" destOrd="0" parTransId="{080035B0-5A9C-4CCD-A838-9E3B4890AB92}" sibTransId="{D049F31E-A5FC-43F4-9271-8144A4E47DDA}"/>
    <dgm:cxn modelId="{33E7F14D-8995-42E7-9069-8516F1B0BD2F}" type="presOf" srcId="{19938AB0-7DFE-4ADF-969F-418661442E23}" destId="{7C9BEF5B-B086-47D0-B32B-B88F32CAADA3}" srcOrd="0" destOrd="3" presId="urn:microsoft.com/office/officeart/2005/8/layout/hProcess4"/>
    <dgm:cxn modelId="{F2048770-2474-45D7-98A4-07D543798887}" type="presOf" srcId="{E7FAC332-A333-4CD9-A01A-8FB455B9874B}" destId="{04AC005B-E51B-4C67-8FDA-36535E12A6C7}" srcOrd="0" destOrd="3" presId="urn:microsoft.com/office/officeart/2005/8/layout/hProcess4"/>
    <dgm:cxn modelId="{F62A8271-C413-4A63-AC96-9EE57B8F945E}" srcId="{5D7AB0B0-4B6E-4EF3-9930-41DFC14FE96C}" destId="{6E259CE8-89BD-4BBE-8B1B-453A81441F50}" srcOrd="0" destOrd="0" parTransId="{6FBAFCE0-B4E6-418E-9318-0351FFFA8A04}" sibTransId="{61CE3849-03B1-4213-B8AF-9BE228BC01AD}"/>
    <dgm:cxn modelId="{76130053-2928-4FA0-933D-985C057FC960}" srcId="{5D7AB0B0-4B6E-4EF3-9930-41DFC14FE96C}" destId="{19938AB0-7DFE-4ADF-969F-418661442E23}" srcOrd="3" destOrd="0" parTransId="{0A9BE43B-B939-447E-9649-928EBD66150D}" sibTransId="{D279FE19-D2DD-47FE-8621-CE3D8D63838C}"/>
    <dgm:cxn modelId="{71838373-351B-4EED-8AF7-6C3F666CBC78}" type="presOf" srcId="{19938AB0-7DFE-4ADF-969F-418661442E23}" destId="{ECC4D704-CFAD-4A0A-B4EA-312C36F94879}" srcOrd="1" destOrd="3" presId="urn:microsoft.com/office/officeart/2005/8/layout/hProcess4"/>
    <dgm:cxn modelId="{5E90B853-2B25-4189-9BFC-2BB604ACC6ED}" type="presOf" srcId="{C3B7B056-07E4-46B9-8C27-D3D009B873B4}" destId="{ECC4D704-CFAD-4A0A-B4EA-312C36F94879}" srcOrd="1" destOrd="1" presId="urn:microsoft.com/office/officeart/2005/8/layout/hProcess4"/>
    <dgm:cxn modelId="{EBFD7254-D23A-4327-A27E-4E48DD5FBD82}" srcId="{5F9672D1-4793-4871-A097-7123073D4467}" destId="{A4AFE10C-E5C4-4017-A282-C945659D3B3C}" srcOrd="0" destOrd="0" parTransId="{5F69019F-FEA1-4713-A9E7-DE98F61D65F6}" sibTransId="{6B6444EA-5795-45EE-9C3C-F530DE933724}"/>
    <dgm:cxn modelId="{CCB6ED74-6045-40A6-9F9E-D1D075A14622}" type="presOf" srcId="{3B32D285-C8CE-4890-8B7F-95DB7E0A27D2}" destId="{7C9BEF5B-B086-47D0-B32B-B88F32CAADA3}" srcOrd="0" destOrd="5" presId="urn:microsoft.com/office/officeart/2005/8/layout/hProcess4"/>
    <dgm:cxn modelId="{5C85E159-BBA2-4B08-B762-917CE45D63CF}" srcId="{5F9672D1-4793-4871-A097-7123073D4467}" destId="{5D7AB0B0-4B6E-4EF3-9930-41DFC14FE96C}" srcOrd="2" destOrd="0" parTransId="{804BE89F-A1A6-4B23-81D2-F075185C0297}" sibTransId="{DD83C9AB-CF13-42EE-BF17-80960EC83903}"/>
    <dgm:cxn modelId="{C584607C-B008-4FB1-AB11-FFD40A01D1F8}" srcId="{4DFBB446-A2CA-499E-92D3-A0354E9916BF}" destId="{B11201D7-8E62-406C-B9ED-6E34489120D1}" srcOrd="5" destOrd="0" parTransId="{00EA894D-1CD2-4A7B-91C5-50BC2810AD01}" sibTransId="{0F252425-021D-48FA-9EB3-1EDB320BBFF4}"/>
    <dgm:cxn modelId="{AC99577E-F2D1-4E48-9CD5-FBFC0697CC6D}" type="presOf" srcId="{B11201D7-8E62-406C-B9ED-6E34489120D1}" destId="{1540A0F1-6A5D-48BE-A2F3-D27723D8A3C9}" srcOrd="1" destOrd="5" presId="urn:microsoft.com/office/officeart/2005/8/layout/hProcess4"/>
    <dgm:cxn modelId="{93596280-4497-4B26-9B52-ACFA49453018}" type="presOf" srcId="{1B0D6C23-D584-4E3C-932D-C306DC4987F4}" destId="{04AC005B-E51B-4C67-8FDA-36535E12A6C7}" srcOrd="0" destOrd="2" presId="urn:microsoft.com/office/officeart/2005/8/layout/hProcess4"/>
    <dgm:cxn modelId="{60D03782-859E-45DA-8F3E-19CE1948E268}" srcId="{A4AFE10C-E5C4-4017-A282-C945659D3B3C}" destId="{205DF731-A6FF-475C-82CF-A99BC71F1B96}" srcOrd="2" destOrd="0" parTransId="{DF782279-BACF-463C-ABAF-7575305B2DEC}" sibTransId="{FD27C7C6-8F72-4B97-A54C-7B12698293DB}"/>
    <dgm:cxn modelId="{FDD6ED86-DDD0-48E7-835B-1D60D50D31AD}" type="presOf" srcId="{205DF731-A6FF-475C-82CF-A99BC71F1B96}" destId="{5CB0A7F4-238D-4147-8893-98C15DD2A983}" srcOrd="0" destOrd="2" presId="urn:microsoft.com/office/officeart/2005/8/layout/hProcess4"/>
    <dgm:cxn modelId="{2284318D-C2E6-4686-9134-462C2570083B}" type="presOf" srcId="{6A0CF9AA-11BC-42E4-B69A-C085DCEDA621}" destId="{5CB0A7F4-238D-4147-8893-98C15DD2A983}" srcOrd="0" destOrd="3" presId="urn:microsoft.com/office/officeart/2005/8/layout/hProcess4"/>
    <dgm:cxn modelId="{A9A9CC8F-6676-48B2-B23A-7A56FA696A42}" srcId="{5F9672D1-4793-4871-A097-7123073D4467}" destId="{4DFBB446-A2CA-499E-92D3-A0354E9916BF}" srcOrd="1" destOrd="0" parTransId="{8E544A1C-0ED6-43F2-9254-E582A80F9FC4}" sibTransId="{6AD228F9-2628-411E-8DCD-3723E95D3E1B}"/>
    <dgm:cxn modelId="{ACF33A93-7DD0-4958-A306-78FAEAEF3218}" type="presOf" srcId="{6A0CF9AA-11BC-42E4-B69A-C085DCEDA621}" destId="{B71743F4-FCDE-48F0-90DD-BA72D5C1725D}" srcOrd="1" destOrd="3" presId="urn:microsoft.com/office/officeart/2005/8/layout/hProcess4"/>
    <dgm:cxn modelId="{EE355296-7483-48CA-85C3-423808157D5B}" srcId="{A4AFE10C-E5C4-4017-A282-C945659D3B3C}" destId="{55337107-987B-44C6-9EEF-DE5A7D15CCBB}" srcOrd="4" destOrd="0" parTransId="{9E0A87A4-9736-4DDC-99EC-C46B110E6228}" sibTransId="{A11F36A1-D497-4F14-A4E0-3D099219239E}"/>
    <dgm:cxn modelId="{E66080A3-77B4-475F-89F6-960430EF117F}" srcId="{A4AFE10C-E5C4-4017-A282-C945659D3B3C}" destId="{EF6CB8DC-7F89-44E4-8272-E361095DEF06}" srcOrd="1" destOrd="0" parTransId="{64BDE01D-BDEC-4B9D-A895-87906448E3B8}" sibTransId="{B3307F07-7026-44CA-A261-574D299EC942}"/>
    <dgm:cxn modelId="{15F3B4A9-BF74-4535-9E7D-00F5942E9B9F}" srcId="{A4AFE10C-E5C4-4017-A282-C945659D3B3C}" destId="{12CC6D90-C99A-402C-8544-3C4F3D07D762}" srcOrd="0" destOrd="0" parTransId="{3687D0F6-2BE4-4C55-AB52-E220A70974EF}" sibTransId="{9C61DCAE-DF3B-4D0D-B64C-1F73EF381467}"/>
    <dgm:cxn modelId="{4DE53AB5-170A-475D-98C6-B6C480C34991}" type="presOf" srcId="{19F56155-9B0F-4F09-81E2-CCD473B37A7B}" destId="{ECC4D704-CFAD-4A0A-B4EA-312C36F94879}" srcOrd="1" destOrd="2" presId="urn:microsoft.com/office/officeart/2005/8/layout/hProcess4"/>
    <dgm:cxn modelId="{AE5333BC-75CE-4CD4-A599-F908D7ABF93F}" type="presOf" srcId="{6B6444EA-5795-45EE-9C3C-F530DE933724}" destId="{BCF08C04-04AD-403D-9869-16984327E357}" srcOrd="0" destOrd="0" presId="urn:microsoft.com/office/officeart/2005/8/layout/hProcess4"/>
    <dgm:cxn modelId="{DE2EC2BC-806E-4114-8B95-4CE7CB96E49A}" type="presOf" srcId="{3B32D285-C8CE-4890-8B7F-95DB7E0A27D2}" destId="{ECC4D704-CFAD-4A0A-B4EA-312C36F94879}" srcOrd="1" destOrd="5" presId="urn:microsoft.com/office/officeart/2005/8/layout/hProcess4"/>
    <dgm:cxn modelId="{DB83FEC0-0823-446B-B660-357DEDDD47A9}" type="presOf" srcId="{E7FAC332-A333-4CD9-A01A-8FB455B9874B}" destId="{1540A0F1-6A5D-48BE-A2F3-D27723D8A3C9}" srcOrd="1" destOrd="3" presId="urn:microsoft.com/office/officeart/2005/8/layout/hProcess4"/>
    <dgm:cxn modelId="{6F63ECC6-1777-4309-BD50-773E076FE822}" type="presOf" srcId="{205DF731-A6FF-475C-82CF-A99BC71F1B96}" destId="{B71743F4-FCDE-48F0-90DD-BA72D5C1725D}" srcOrd="1" destOrd="2" presId="urn:microsoft.com/office/officeart/2005/8/layout/hProcess4"/>
    <dgm:cxn modelId="{89740ACC-5003-4926-A5D8-BC22B3E9290E}" type="presOf" srcId="{3539997A-6E14-4406-A22D-8B981BA5EABF}" destId="{1540A0F1-6A5D-48BE-A2F3-D27723D8A3C9}" srcOrd="1" destOrd="4" presId="urn:microsoft.com/office/officeart/2005/8/layout/hProcess4"/>
    <dgm:cxn modelId="{5D5C47CE-0BB9-446D-846D-C10BF50F7D10}" srcId="{4DFBB446-A2CA-499E-92D3-A0354E9916BF}" destId="{880A21C5-BCF8-4884-927F-FAF2F45BB40D}" srcOrd="0" destOrd="0" parTransId="{96FA36DC-B7D7-410C-87E6-2B33E42CE89A}" sibTransId="{2679DE73-B290-4340-9C8F-EFF4DCB34B66}"/>
    <dgm:cxn modelId="{FE23C6D4-E0F5-4C5B-A095-3025A23FBB56}" srcId="{5D7AB0B0-4B6E-4EF3-9930-41DFC14FE96C}" destId="{19F56155-9B0F-4F09-81E2-CCD473B37A7B}" srcOrd="2" destOrd="0" parTransId="{278D6689-C0F0-45ED-BB24-BEC5E394BDC2}" sibTransId="{F02744AD-936B-4C7B-81D7-C50FF811E30E}"/>
    <dgm:cxn modelId="{2DED27D6-52FE-4C1B-A01B-AFDA6A5A2F4D}" type="presOf" srcId="{6AD228F9-2628-411E-8DCD-3723E95D3E1B}" destId="{1D36D8D9-8F7A-4290-9690-7D24A9B3FCF4}" srcOrd="0" destOrd="0" presId="urn:microsoft.com/office/officeart/2005/8/layout/hProcess4"/>
    <dgm:cxn modelId="{97DEB5D9-3225-40B9-8B74-B2D9389763E7}" type="presOf" srcId="{1B0D6C23-D584-4E3C-932D-C306DC4987F4}" destId="{1540A0F1-6A5D-48BE-A2F3-D27723D8A3C9}" srcOrd="1" destOrd="2" presId="urn:microsoft.com/office/officeart/2005/8/layout/hProcess4"/>
    <dgm:cxn modelId="{F668F6E0-2C51-4B86-B6A4-087508307B6C}" type="presOf" srcId="{6E259CE8-89BD-4BBE-8B1B-453A81441F50}" destId="{7C9BEF5B-B086-47D0-B32B-B88F32CAADA3}" srcOrd="0" destOrd="0" presId="urn:microsoft.com/office/officeart/2005/8/layout/hProcess4"/>
    <dgm:cxn modelId="{B09D9DEB-C18C-4E00-9E54-3FC61659396A}" srcId="{4DFBB446-A2CA-499E-92D3-A0354E9916BF}" destId="{3539997A-6E14-4406-A22D-8B981BA5EABF}" srcOrd="4" destOrd="0" parTransId="{CAA3DDE9-A395-4A79-BBA6-C2AD2465C71A}" sibTransId="{ABF29D4B-DE1B-41B1-BEFD-8B75025DC30B}"/>
    <dgm:cxn modelId="{F4373AF0-9407-40C0-BBD0-58FAE431FDAD}" srcId="{A4AFE10C-E5C4-4017-A282-C945659D3B3C}" destId="{6A0CF9AA-11BC-42E4-B69A-C085DCEDA621}" srcOrd="3" destOrd="0" parTransId="{9C451A72-F52D-49E3-A386-076857972158}" sibTransId="{BB6F7725-8FF9-4996-A0D2-A51E7D079310}"/>
    <dgm:cxn modelId="{3D5F92F6-4959-463A-9178-D06DDB431E73}" type="presOf" srcId="{8D07E5FD-BB3A-4C6C-AB06-7F751E15A5A1}" destId="{ECC4D704-CFAD-4A0A-B4EA-312C36F94879}" srcOrd="1" destOrd="4" presId="urn:microsoft.com/office/officeart/2005/8/layout/hProcess4"/>
    <dgm:cxn modelId="{46BB9AF9-2F54-48C5-B828-ACC9EBEE7058}" type="presOf" srcId="{B11201D7-8E62-406C-B9ED-6E34489120D1}" destId="{04AC005B-E51B-4C67-8FDA-36535E12A6C7}" srcOrd="0" destOrd="5" presId="urn:microsoft.com/office/officeart/2005/8/layout/hProcess4"/>
    <dgm:cxn modelId="{76C7E2F9-D000-4E7A-9228-EF8D515A4766}" srcId="{5D7AB0B0-4B6E-4EF3-9930-41DFC14FE96C}" destId="{3B32D285-C8CE-4890-8B7F-95DB7E0A27D2}" srcOrd="5" destOrd="0" parTransId="{6519BB8C-0B50-4EDC-AADD-3803FA346C29}" sibTransId="{E393E5C2-A97E-4439-A99A-AA9DB044BE80}"/>
    <dgm:cxn modelId="{C4FAACFA-1290-4C92-AD1B-199D2C5D7659}" type="presOf" srcId="{880A21C5-BCF8-4884-927F-FAF2F45BB40D}" destId="{1540A0F1-6A5D-48BE-A2F3-D27723D8A3C9}" srcOrd="1" destOrd="0" presId="urn:microsoft.com/office/officeart/2005/8/layout/hProcess4"/>
    <dgm:cxn modelId="{B5A4D365-9DE8-4A3A-9511-99B3C98A9ED3}" type="presParOf" srcId="{A7292B2E-3F98-4FAD-B0AA-C4DCD0FC2672}" destId="{24407049-E952-42A0-B8D3-AC773647B1D7}" srcOrd="0" destOrd="0" presId="urn:microsoft.com/office/officeart/2005/8/layout/hProcess4"/>
    <dgm:cxn modelId="{BBAC415B-F88E-4CF1-A041-43D3CE602A59}" type="presParOf" srcId="{A7292B2E-3F98-4FAD-B0AA-C4DCD0FC2672}" destId="{52580381-4165-48A7-A799-543C7C8848FE}" srcOrd="1" destOrd="0" presId="urn:microsoft.com/office/officeart/2005/8/layout/hProcess4"/>
    <dgm:cxn modelId="{DD7BE974-DCE9-4E19-978F-819E13F0E32C}" type="presParOf" srcId="{A7292B2E-3F98-4FAD-B0AA-C4DCD0FC2672}" destId="{527A5083-401F-4146-A91E-4FFCF9870DD0}" srcOrd="2" destOrd="0" presId="urn:microsoft.com/office/officeart/2005/8/layout/hProcess4"/>
    <dgm:cxn modelId="{73F6A1F3-B166-4C94-A908-BCF681284317}" type="presParOf" srcId="{527A5083-401F-4146-A91E-4FFCF9870DD0}" destId="{925A8599-AA73-455E-82BC-215FCA6EAB57}" srcOrd="0" destOrd="0" presId="urn:microsoft.com/office/officeart/2005/8/layout/hProcess4"/>
    <dgm:cxn modelId="{9CDED479-5A5E-43C6-B5EA-FF234E7E040C}" type="presParOf" srcId="{925A8599-AA73-455E-82BC-215FCA6EAB57}" destId="{DE7D05B7-D643-499B-AFA7-00CD8CF0E72E}" srcOrd="0" destOrd="0" presId="urn:microsoft.com/office/officeart/2005/8/layout/hProcess4"/>
    <dgm:cxn modelId="{5F85735D-7C6B-4721-8829-A66683A660EB}" type="presParOf" srcId="{925A8599-AA73-455E-82BC-215FCA6EAB57}" destId="{5CB0A7F4-238D-4147-8893-98C15DD2A983}" srcOrd="1" destOrd="0" presId="urn:microsoft.com/office/officeart/2005/8/layout/hProcess4"/>
    <dgm:cxn modelId="{5133E97A-E18F-49AC-8FCB-4D1FA818A135}" type="presParOf" srcId="{925A8599-AA73-455E-82BC-215FCA6EAB57}" destId="{B71743F4-FCDE-48F0-90DD-BA72D5C1725D}" srcOrd="2" destOrd="0" presId="urn:microsoft.com/office/officeart/2005/8/layout/hProcess4"/>
    <dgm:cxn modelId="{E947BAAF-D1E1-46D0-9185-FE2094151B39}" type="presParOf" srcId="{925A8599-AA73-455E-82BC-215FCA6EAB57}" destId="{878BC2A1-CF87-43E7-A721-33E2E33CB3F7}" srcOrd="3" destOrd="0" presId="urn:microsoft.com/office/officeart/2005/8/layout/hProcess4"/>
    <dgm:cxn modelId="{36C8C97F-88B8-4D64-9651-03141FFED88E}" type="presParOf" srcId="{925A8599-AA73-455E-82BC-215FCA6EAB57}" destId="{B211C4C5-E981-402D-A9F2-9BA2C90C6A5E}" srcOrd="4" destOrd="0" presId="urn:microsoft.com/office/officeart/2005/8/layout/hProcess4"/>
    <dgm:cxn modelId="{93ACA237-52A2-433D-B0BB-7932164F939A}" type="presParOf" srcId="{527A5083-401F-4146-A91E-4FFCF9870DD0}" destId="{BCF08C04-04AD-403D-9869-16984327E357}" srcOrd="1" destOrd="0" presId="urn:microsoft.com/office/officeart/2005/8/layout/hProcess4"/>
    <dgm:cxn modelId="{96DDDC05-7C1C-4634-AF35-18521311F418}" type="presParOf" srcId="{527A5083-401F-4146-A91E-4FFCF9870DD0}" destId="{B842B91E-0A58-4E3B-B62E-F12F921D85F0}" srcOrd="2" destOrd="0" presId="urn:microsoft.com/office/officeart/2005/8/layout/hProcess4"/>
    <dgm:cxn modelId="{6590C5E1-AF56-4628-8DE5-D837A86191F4}" type="presParOf" srcId="{B842B91E-0A58-4E3B-B62E-F12F921D85F0}" destId="{855F1E95-E30D-4B1E-B3EA-514D41738D16}" srcOrd="0" destOrd="0" presId="urn:microsoft.com/office/officeart/2005/8/layout/hProcess4"/>
    <dgm:cxn modelId="{D7146551-19F9-4D62-B88A-BBF169975A51}" type="presParOf" srcId="{B842B91E-0A58-4E3B-B62E-F12F921D85F0}" destId="{04AC005B-E51B-4C67-8FDA-36535E12A6C7}" srcOrd="1" destOrd="0" presId="urn:microsoft.com/office/officeart/2005/8/layout/hProcess4"/>
    <dgm:cxn modelId="{8C426756-618E-4708-ADE5-972C891D0A9B}" type="presParOf" srcId="{B842B91E-0A58-4E3B-B62E-F12F921D85F0}" destId="{1540A0F1-6A5D-48BE-A2F3-D27723D8A3C9}" srcOrd="2" destOrd="0" presId="urn:microsoft.com/office/officeart/2005/8/layout/hProcess4"/>
    <dgm:cxn modelId="{9413C62D-A38B-4D83-AAE5-AFE7F5383AF2}" type="presParOf" srcId="{B842B91E-0A58-4E3B-B62E-F12F921D85F0}" destId="{D29E26E1-FB85-4CCC-A708-F902F2C07D58}" srcOrd="3" destOrd="0" presId="urn:microsoft.com/office/officeart/2005/8/layout/hProcess4"/>
    <dgm:cxn modelId="{E15BCEF1-88C3-4D05-8CE5-1AA1248A74FD}" type="presParOf" srcId="{B842B91E-0A58-4E3B-B62E-F12F921D85F0}" destId="{43A42567-48A3-446E-9A64-D5C129595A85}" srcOrd="4" destOrd="0" presId="urn:microsoft.com/office/officeart/2005/8/layout/hProcess4"/>
    <dgm:cxn modelId="{CBF0FA85-56F0-4855-B9B6-52F66B2316BD}" type="presParOf" srcId="{527A5083-401F-4146-A91E-4FFCF9870DD0}" destId="{1D36D8D9-8F7A-4290-9690-7D24A9B3FCF4}" srcOrd="3" destOrd="0" presId="urn:microsoft.com/office/officeart/2005/8/layout/hProcess4"/>
    <dgm:cxn modelId="{E12C4012-2E80-4114-9776-A5596EA18BBF}" type="presParOf" srcId="{527A5083-401F-4146-A91E-4FFCF9870DD0}" destId="{FFFBC041-2DB2-43E7-A3D6-DDC737502BD8}" srcOrd="4" destOrd="0" presId="urn:microsoft.com/office/officeart/2005/8/layout/hProcess4"/>
    <dgm:cxn modelId="{7C9EAAC5-A475-4DB3-A3A6-6EDF821C8853}" type="presParOf" srcId="{FFFBC041-2DB2-43E7-A3D6-DDC737502BD8}" destId="{AA9F2138-4DFD-4991-852F-DDC0F5812F32}" srcOrd="0" destOrd="0" presId="urn:microsoft.com/office/officeart/2005/8/layout/hProcess4"/>
    <dgm:cxn modelId="{5C190963-2909-4CF2-B645-676A47E16557}" type="presParOf" srcId="{FFFBC041-2DB2-43E7-A3D6-DDC737502BD8}" destId="{7C9BEF5B-B086-47D0-B32B-B88F32CAADA3}" srcOrd="1" destOrd="0" presId="urn:microsoft.com/office/officeart/2005/8/layout/hProcess4"/>
    <dgm:cxn modelId="{7B4BF5FE-1E74-48BF-BA63-D13B7DC7347B}" type="presParOf" srcId="{FFFBC041-2DB2-43E7-A3D6-DDC737502BD8}" destId="{ECC4D704-CFAD-4A0A-B4EA-312C36F94879}" srcOrd="2" destOrd="0" presId="urn:microsoft.com/office/officeart/2005/8/layout/hProcess4"/>
    <dgm:cxn modelId="{BD68D13D-9047-4C5A-96F0-59C2681498E2}" type="presParOf" srcId="{FFFBC041-2DB2-43E7-A3D6-DDC737502BD8}" destId="{E035F72F-F534-4F50-AD31-FD3D5E40ED72}" srcOrd="3" destOrd="0" presId="urn:microsoft.com/office/officeart/2005/8/layout/hProcess4"/>
    <dgm:cxn modelId="{28DE0D6F-48C6-4386-A5F3-5CA981DDD2EE}" type="presParOf" srcId="{FFFBC041-2DB2-43E7-A3D6-DDC737502BD8}" destId="{C0AD9AC7-2E6A-49C6-8D54-8273AB428E23}" srcOrd="4" destOrd="0" presId="urn:microsoft.com/office/officeart/2005/8/layout/h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0A7F4-238D-4147-8893-98C15DD2A983}">
      <dsp:nvSpPr>
        <dsp:cNvPr id="0" name=""/>
        <dsp:cNvSpPr/>
      </dsp:nvSpPr>
      <dsp:spPr>
        <a:xfrm>
          <a:off x="186283" y="353458"/>
          <a:ext cx="3594611" cy="4234985"/>
        </a:xfrm>
        <a:prstGeom prst="roundRect">
          <a:avLst>
            <a:gd name="adj" fmla="val 10000"/>
          </a:avLst>
        </a:prstGeom>
        <a:solidFill>
          <a:schemeClr val="lt1">
            <a:alpha val="90000"/>
            <a:hueOff val="0"/>
            <a:satOff val="0"/>
            <a:lumOff val="0"/>
            <a:alphaOff val="0"/>
          </a:schemeClr>
        </a:solidFill>
        <a:ln w="19050" cap="flat" cmpd="sng" algn="ctr">
          <a:solidFill>
            <a:srgbClr val="26267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0" lvl="1" indent="-228600" algn="l" defTabSz="889000">
            <a:lnSpc>
              <a:spcPct val="100000"/>
            </a:lnSpc>
            <a:spcBef>
              <a:spcPct val="0"/>
            </a:spcBef>
            <a:spcAft>
              <a:spcPts val="0"/>
            </a:spcAft>
            <a:buFont typeface="Wingdings" panose="05000000000000000000" pitchFamily="2" charset="2"/>
            <a:buNone/>
          </a:pPr>
          <a:r>
            <a:rPr lang="sk-SK" sz="2000" kern="1200" dirty="0">
              <a:solidFill>
                <a:srgbClr val="262673"/>
              </a:solidFill>
            </a:rPr>
            <a:t> </a:t>
          </a:r>
          <a:r>
            <a:rPr lang="sk-SK" sz="2000" b="1" kern="1200" dirty="0">
              <a:solidFill>
                <a:srgbClr val="262673"/>
              </a:solidFill>
            </a:rPr>
            <a:t>Cena zložená z: </a:t>
          </a:r>
        </a:p>
        <a:p>
          <a:pPr marL="0" lvl="1" indent="-228600" algn="l" defTabSz="889000">
            <a:lnSpc>
              <a:spcPct val="100000"/>
            </a:lnSpc>
            <a:spcBef>
              <a:spcPct val="0"/>
            </a:spcBef>
            <a:spcAft>
              <a:spcPts val="0"/>
            </a:spcAft>
            <a:buFont typeface="+mj-lt"/>
            <a:buAutoNum type="arabicPeriod"/>
          </a:pPr>
          <a:r>
            <a:rPr lang="sk-SK" sz="2000" i="0" kern="1200" dirty="0">
              <a:solidFill>
                <a:srgbClr val="262673"/>
              </a:solidFill>
            </a:rPr>
            <a:t> komodity </a:t>
          </a:r>
          <a:r>
            <a:rPr lang="sk-SK" sz="2000" i="0" kern="1200" dirty="0">
              <a:solidFill>
                <a:srgbClr val="FF0000"/>
              </a:solidFill>
            </a:rPr>
            <a:t>(burza)</a:t>
          </a:r>
          <a:endParaRPr lang="sk-SK" sz="1300" i="1" kern="1200" dirty="0">
            <a:solidFill>
              <a:srgbClr val="FF0000"/>
            </a:solidFill>
          </a:endParaRPr>
        </a:p>
        <a:p>
          <a:pPr marL="0" lvl="1" indent="-228600" algn="l" defTabSz="889000">
            <a:lnSpc>
              <a:spcPct val="100000"/>
            </a:lnSpc>
            <a:spcBef>
              <a:spcPct val="0"/>
            </a:spcBef>
            <a:spcAft>
              <a:spcPts val="0"/>
            </a:spcAft>
            <a:buFont typeface="+mj-lt"/>
            <a:buAutoNum type="arabicPeriod"/>
          </a:pPr>
          <a:r>
            <a:rPr lang="sk-SK" sz="2000" i="0" kern="1200" dirty="0">
              <a:solidFill>
                <a:srgbClr val="FF0000"/>
              </a:solidFill>
            </a:rPr>
            <a:t>koeficientu dodávateľa</a:t>
          </a:r>
        </a:p>
        <a:p>
          <a:pPr marL="0" lvl="1" indent="-228600" algn="l" defTabSz="889000">
            <a:lnSpc>
              <a:spcPct val="100000"/>
            </a:lnSpc>
            <a:spcBef>
              <a:spcPct val="0"/>
            </a:spcBef>
            <a:spcAft>
              <a:spcPts val="0"/>
            </a:spcAft>
            <a:buFont typeface="+mj-lt"/>
            <a:buAutoNum type="arabicPeriod"/>
          </a:pPr>
          <a:r>
            <a:rPr lang="sk-SK" sz="2000" i="0" kern="1200" dirty="0">
              <a:solidFill>
                <a:srgbClr val="262673"/>
              </a:solidFill>
            </a:rPr>
            <a:t> distribúcie (ÚRSO/monopol)</a:t>
          </a:r>
        </a:p>
        <a:p>
          <a:pPr marL="0" lvl="1" indent="-228600" algn="l" defTabSz="889000">
            <a:lnSpc>
              <a:spcPct val="100000"/>
            </a:lnSpc>
            <a:spcBef>
              <a:spcPct val="0"/>
            </a:spcBef>
            <a:spcAft>
              <a:spcPts val="0"/>
            </a:spcAft>
            <a:buNone/>
          </a:pPr>
          <a:endParaRPr lang="sk-SK" sz="2000" i="0" kern="1200" dirty="0">
            <a:solidFill>
              <a:srgbClr val="262673"/>
            </a:solidFill>
          </a:endParaRPr>
        </a:p>
        <a:p>
          <a:pPr marL="0" lvl="1" indent="-228600" algn="l" defTabSz="889000">
            <a:lnSpc>
              <a:spcPct val="100000"/>
            </a:lnSpc>
            <a:spcBef>
              <a:spcPct val="0"/>
            </a:spcBef>
            <a:spcAft>
              <a:spcPts val="0"/>
            </a:spcAft>
            <a:buFont typeface="Wingdings" panose="05000000000000000000" pitchFamily="2" charset="2"/>
            <a:buNone/>
          </a:pPr>
          <a:r>
            <a:rPr lang="sk-SK" sz="2000" b="1" i="0" kern="1200" dirty="0">
              <a:solidFill>
                <a:srgbClr val="262673"/>
              </a:solidFill>
            </a:rPr>
            <a:t>Rôzna situácia vo firmách:</a:t>
          </a:r>
          <a:br>
            <a:rPr lang="sk-SK" sz="2000" i="0" kern="1200" dirty="0">
              <a:solidFill>
                <a:srgbClr val="262673"/>
              </a:solidFill>
            </a:rPr>
          </a:br>
          <a:r>
            <a:rPr lang="sk-SK" sz="2000" i="0" kern="1200" dirty="0">
              <a:solidFill>
                <a:srgbClr val="262673"/>
              </a:solidFill>
            </a:rPr>
            <a:t>rôzni dodávatelia, ceny komodity a koeficientov, zmluvné viazanosti</a:t>
          </a:r>
        </a:p>
        <a:p>
          <a:pPr marL="0" lvl="1" indent="-228600" algn="l" defTabSz="889000">
            <a:lnSpc>
              <a:spcPct val="100000"/>
            </a:lnSpc>
            <a:spcBef>
              <a:spcPct val="0"/>
            </a:spcBef>
            <a:spcAft>
              <a:spcPts val="0"/>
            </a:spcAft>
            <a:buNone/>
          </a:pPr>
          <a:endParaRPr lang="sk-SK" sz="1300" i="1" kern="1200" dirty="0">
            <a:solidFill>
              <a:srgbClr val="FF0000"/>
            </a:solidFill>
          </a:endParaRPr>
        </a:p>
      </dsp:txBody>
      <dsp:txXfrm>
        <a:off x="283742" y="450917"/>
        <a:ext cx="3399693" cy="3132570"/>
      </dsp:txXfrm>
    </dsp:sp>
    <dsp:sp modelId="{BCF08C04-04AD-403D-9869-16984327E357}">
      <dsp:nvSpPr>
        <dsp:cNvPr id="0" name=""/>
        <dsp:cNvSpPr/>
      </dsp:nvSpPr>
      <dsp:spPr>
        <a:xfrm>
          <a:off x="2713270" y="2133343"/>
          <a:ext cx="2847441" cy="3624450"/>
        </a:xfrm>
        <a:prstGeom prst="leftCircularArrow">
          <a:avLst>
            <a:gd name="adj1" fmla="val 3180"/>
            <a:gd name="adj2" fmla="val 391603"/>
            <a:gd name="adj3" fmla="val 1576499"/>
            <a:gd name="adj4" fmla="val 8433874"/>
            <a:gd name="adj5" fmla="val 3710"/>
          </a:avLst>
        </a:prstGeom>
        <a:solidFill>
          <a:srgbClr val="262673"/>
        </a:solidFill>
        <a:ln>
          <a:noFill/>
        </a:ln>
        <a:effectLst/>
      </dsp:spPr>
      <dsp:style>
        <a:lnRef idx="0">
          <a:scrgbClr r="0" g="0" b="0"/>
        </a:lnRef>
        <a:fillRef idx="1">
          <a:scrgbClr r="0" g="0" b="0"/>
        </a:fillRef>
        <a:effectRef idx="0">
          <a:scrgbClr r="0" g="0" b="0"/>
        </a:effectRef>
        <a:fontRef idx="minor">
          <a:schemeClr val="lt1"/>
        </a:fontRef>
      </dsp:style>
    </dsp:sp>
    <dsp:sp modelId="{878BC2A1-CF87-43E7-A721-33E2E33CB3F7}">
      <dsp:nvSpPr>
        <dsp:cNvPr id="0" name=""/>
        <dsp:cNvSpPr/>
      </dsp:nvSpPr>
      <dsp:spPr>
        <a:xfrm>
          <a:off x="1080630" y="4073846"/>
          <a:ext cx="2855849" cy="1135677"/>
        </a:xfrm>
        <a:prstGeom prst="roundRect">
          <a:avLst>
            <a:gd name="adj" fmla="val 10000"/>
          </a:avLst>
        </a:prstGeom>
        <a:solidFill>
          <a:srgbClr val="2626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sk-SK" sz="3200" kern="1200" dirty="0"/>
            <a:t>know-how</a:t>
          </a:r>
        </a:p>
      </dsp:txBody>
      <dsp:txXfrm>
        <a:off x="1113893" y="4107109"/>
        <a:ext cx="2789323" cy="1069151"/>
      </dsp:txXfrm>
    </dsp:sp>
    <dsp:sp modelId="{04AC005B-E51B-4C67-8FDA-36535E12A6C7}">
      <dsp:nvSpPr>
        <dsp:cNvPr id="0" name=""/>
        <dsp:cNvSpPr/>
      </dsp:nvSpPr>
      <dsp:spPr>
        <a:xfrm>
          <a:off x="4298178" y="1249128"/>
          <a:ext cx="3595639" cy="3125042"/>
        </a:xfrm>
        <a:prstGeom prst="roundRect">
          <a:avLst>
            <a:gd name="adj" fmla="val 10000"/>
          </a:avLst>
        </a:prstGeom>
        <a:solidFill>
          <a:schemeClr val="lt1">
            <a:alpha val="90000"/>
            <a:hueOff val="0"/>
            <a:satOff val="0"/>
            <a:lumOff val="0"/>
            <a:alphaOff val="0"/>
          </a:schemeClr>
        </a:solidFill>
        <a:ln w="19050" cap="flat" cmpd="sng" algn="ctr">
          <a:solidFill>
            <a:srgbClr val="26267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Font typeface="Wingdings" panose="05000000000000000000" pitchFamily="2" charset="2"/>
            <a:buChar char="ü"/>
          </a:pPr>
          <a:r>
            <a:rPr lang="sk-SK" sz="2000" kern="1200" dirty="0">
              <a:solidFill>
                <a:srgbClr val="262673"/>
              </a:solidFill>
            </a:rPr>
            <a:t>Menovanie nákupného tímu</a:t>
          </a:r>
          <a:endParaRPr lang="sk-SK" sz="1600" kern="1200" dirty="0">
            <a:solidFill>
              <a:srgbClr val="262673"/>
            </a:solidFill>
          </a:endParaRPr>
        </a:p>
        <a:p>
          <a:pPr marL="228600" lvl="1" indent="-228600" algn="l" defTabSz="889000">
            <a:lnSpc>
              <a:spcPct val="90000"/>
            </a:lnSpc>
            <a:spcBef>
              <a:spcPct val="0"/>
            </a:spcBef>
            <a:spcAft>
              <a:spcPct val="15000"/>
            </a:spcAft>
            <a:buFont typeface="Wingdings" panose="05000000000000000000" pitchFamily="2" charset="2"/>
            <a:buChar char="ü"/>
          </a:pPr>
          <a:r>
            <a:rPr lang="sk-SK" sz="2000" kern="1200" dirty="0">
              <a:solidFill>
                <a:srgbClr val="262673"/>
              </a:solidFill>
            </a:rPr>
            <a:t>Určenie spoločného objemu</a:t>
          </a:r>
          <a:endParaRPr lang="sk-SK" sz="1600" kern="1200" dirty="0">
            <a:solidFill>
              <a:srgbClr val="262673"/>
            </a:solidFill>
          </a:endParaRPr>
        </a:p>
        <a:p>
          <a:pPr marL="228600" lvl="1" indent="-228600" algn="l" defTabSz="889000">
            <a:lnSpc>
              <a:spcPct val="90000"/>
            </a:lnSpc>
            <a:spcBef>
              <a:spcPct val="0"/>
            </a:spcBef>
            <a:spcAft>
              <a:spcPct val="15000"/>
            </a:spcAft>
            <a:buFont typeface="Wingdings" panose="05000000000000000000" pitchFamily="2" charset="2"/>
            <a:buChar char="ü"/>
          </a:pPr>
          <a:r>
            <a:rPr lang="sk-SK" sz="2000" kern="1200" dirty="0">
              <a:solidFill>
                <a:srgbClr val="262673"/>
              </a:solidFill>
            </a:rPr>
            <a:t>Dohoda o spôsobe nákupu   - elektronická aukcia</a:t>
          </a:r>
          <a:endParaRPr lang="sk-SK" sz="1600" kern="1200" dirty="0">
            <a:solidFill>
              <a:srgbClr val="262673"/>
            </a:solidFill>
          </a:endParaRPr>
        </a:p>
        <a:p>
          <a:pPr marL="228600" lvl="1" indent="-228600" algn="l" defTabSz="889000">
            <a:lnSpc>
              <a:spcPct val="90000"/>
            </a:lnSpc>
            <a:spcBef>
              <a:spcPct val="0"/>
            </a:spcBef>
            <a:spcAft>
              <a:spcPct val="15000"/>
            </a:spcAft>
            <a:buFont typeface="Wingdings" panose="05000000000000000000" pitchFamily="2" charset="2"/>
            <a:buChar char="ü"/>
          </a:pPr>
          <a:r>
            <a:rPr lang="sk-SK" sz="2000" kern="1200" dirty="0">
              <a:solidFill>
                <a:srgbClr val="262673"/>
              </a:solidFill>
            </a:rPr>
            <a:t>Oslovenie ďalších firiem? </a:t>
          </a:r>
          <a:endParaRPr lang="sk-SK" sz="1600" kern="1200" dirty="0">
            <a:solidFill>
              <a:srgbClr val="262673"/>
            </a:solidFill>
          </a:endParaRPr>
        </a:p>
        <a:p>
          <a:pPr marL="228600" lvl="1" indent="-228600" algn="l" defTabSz="889000">
            <a:lnSpc>
              <a:spcPct val="90000"/>
            </a:lnSpc>
            <a:spcBef>
              <a:spcPct val="0"/>
            </a:spcBef>
            <a:spcAft>
              <a:spcPct val="15000"/>
            </a:spcAft>
            <a:buFont typeface="Wingdings" panose="05000000000000000000" pitchFamily="2" charset="2"/>
            <a:buChar char="ü"/>
          </a:pPr>
          <a:r>
            <a:rPr lang="sk-SK" sz="2000" kern="1200" dirty="0">
              <a:solidFill>
                <a:srgbClr val="262673"/>
              </a:solidFill>
            </a:rPr>
            <a:t>Oslovenie dodávateľov</a:t>
          </a:r>
        </a:p>
        <a:p>
          <a:pPr marL="228600" lvl="1" indent="-228600" algn="l" defTabSz="889000">
            <a:lnSpc>
              <a:spcPct val="90000"/>
            </a:lnSpc>
            <a:spcBef>
              <a:spcPct val="0"/>
            </a:spcBef>
            <a:spcAft>
              <a:spcPct val="15000"/>
            </a:spcAft>
            <a:buNone/>
          </a:pPr>
          <a:endParaRPr lang="sk-SK" sz="1600" kern="1200" dirty="0"/>
        </a:p>
      </dsp:txBody>
      <dsp:txXfrm>
        <a:off x="4370094" y="1990696"/>
        <a:ext cx="3451807" cy="2311558"/>
      </dsp:txXfrm>
    </dsp:sp>
    <dsp:sp modelId="{1D36D8D9-8F7A-4290-9690-7D24A9B3FCF4}">
      <dsp:nvSpPr>
        <dsp:cNvPr id="0" name=""/>
        <dsp:cNvSpPr/>
      </dsp:nvSpPr>
      <dsp:spPr>
        <a:xfrm>
          <a:off x="6389673" y="-113996"/>
          <a:ext cx="3237396" cy="3955472"/>
        </a:xfrm>
        <a:prstGeom prst="circularArrow">
          <a:avLst>
            <a:gd name="adj1" fmla="val 2914"/>
            <a:gd name="adj2" fmla="val 356589"/>
            <a:gd name="adj3" fmla="val 20000946"/>
            <a:gd name="adj4" fmla="val 13108557"/>
            <a:gd name="adj5" fmla="val 3400"/>
          </a:avLst>
        </a:prstGeom>
        <a:solidFill>
          <a:srgbClr val="262673"/>
        </a:solidFill>
        <a:ln>
          <a:noFill/>
        </a:ln>
        <a:effectLst/>
      </dsp:spPr>
      <dsp:style>
        <a:lnRef idx="0">
          <a:scrgbClr r="0" g="0" b="0"/>
        </a:lnRef>
        <a:fillRef idx="1">
          <a:scrgbClr r="0" g="0" b="0"/>
        </a:fillRef>
        <a:effectRef idx="0">
          <a:scrgbClr r="0" g="0" b="0"/>
        </a:effectRef>
        <a:fontRef idx="minor">
          <a:schemeClr val="lt1"/>
        </a:fontRef>
      </dsp:style>
    </dsp:sp>
    <dsp:sp modelId="{D29E26E1-FB85-4CCC-A708-F902F2C07D58}">
      <dsp:nvSpPr>
        <dsp:cNvPr id="0" name=""/>
        <dsp:cNvSpPr/>
      </dsp:nvSpPr>
      <dsp:spPr>
        <a:xfrm>
          <a:off x="5155802" y="720444"/>
          <a:ext cx="2855849" cy="1135677"/>
        </a:xfrm>
        <a:prstGeom prst="roundRect">
          <a:avLst>
            <a:gd name="adj" fmla="val 10000"/>
          </a:avLst>
        </a:prstGeom>
        <a:solidFill>
          <a:srgbClr val="2626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sk-SK" sz="3200" kern="1200" dirty="0"/>
            <a:t>dohoda o postupe</a:t>
          </a:r>
        </a:p>
      </dsp:txBody>
      <dsp:txXfrm>
        <a:off x="5189065" y="753707"/>
        <a:ext cx="2789323" cy="1069151"/>
      </dsp:txXfrm>
    </dsp:sp>
    <dsp:sp modelId="{7C9BEF5B-B086-47D0-B32B-B88F32CAADA3}">
      <dsp:nvSpPr>
        <dsp:cNvPr id="0" name=""/>
        <dsp:cNvSpPr/>
      </dsp:nvSpPr>
      <dsp:spPr>
        <a:xfrm>
          <a:off x="8500161" y="1356173"/>
          <a:ext cx="3212830" cy="3521893"/>
        </a:xfrm>
        <a:prstGeom prst="roundRect">
          <a:avLst>
            <a:gd name="adj" fmla="val 10000"/>
          </a:avLst>
        </a:prstGeom>
        <a:solidFill>
          <a:schemeClr val="lt1">
            <a:alpha val="90000"/>
            <a:hueOff val="0"/>
            <a:satOff val="0"/>
            <a:lumOff val="0"/>
            <a:alphaOff val="0"/>
          </a:schemeClr>
        </a:solidFill>
        <a:ln w="19050" cap="flat" cmpd="sng" algn="ctr">
          <a:solidFill>
            <a:srgbClr val="26267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Font typeface="Wingdings" panose="05000000000000000000" pitchFamily="2" charset="2"/>
            <a:buChar char="ü"/>
          </a:pPr>
          <a:r>
            <a:rPr lang="sk-SK" sz="2000" kern="1200" dirty="0">
              <a:solidFill>
                <a:srgbClr val="262673"/>
              </a:solidFill>
            </a:rPr>
            <a:t>Určenie správneho termínu nákupu</a:t>
          </a:r>
          <a:endParaRPr lang="sk-SK" sz="1500" kern="1200" dirty="0">
            <a:solidFill>
              <a:srgbClr val="262673"/>
            </a:solidFill>
          </a:endParaRPr>
        </a:p>
        <a:p>
          <a:pPr marL="228600" lvl="1" indent="-228600" algn="l" defTabSz="889000">
            <a:lnSpc>
              <a:spcPct val="90000"/>
            </a:lnSpc>
            <a:spcBef>
              <a:spcPct val="0"/>
            </a:spcBef>
            <a:spcAft>
              <a:spcPct val="15000"/>
            </a:spcAft>
            <a:buFont typeface="Wingdings" panose="05000000000000000000" pitchFamily="2" charset="2"/>
            <a:buChar char="ü"/>
          </a:pPr>
          <a:r>
            <a:rPr lang="sk-SK" sz="2000" kern="1200" dirty="0">
              <a:solidFill>
                <a:srgbClr val="262673"/>
              </a:solidFill>
            </a:rPr>
            <a:t>Nákup celého objemu / dohodnutých „</a:t>
          </a:r>
          <a:r>
            <a:rPr lang="sk-SK" sz="2000" kern="1200" dirty="0" err="1">
              <a:solidFill>
                <a:srgbClr val="262673"/>
              </a:solidFill>
            </a:rPr>
            <a:t>tranží</a:t>
          </a:r>
          <a:r>
            <a:rPr lang="sk-SK" sz="2000" kern="1200" dirty="0">
              <a:solidFill>
                <a:srgbClr val="262673"/>
              </a:solidFill>
            </a:rPr>
            <a:t>“</a:t>
          </a:r>
          <a:endParaRPr lang="sk-SK" sz="1500" kern="1200" dirty="0">
            <a:solidFill>
              <a:srgbClr val="262673"/>
            </a:solidFill>
          </a:endParaRPr>
        </a:p>
        <a:p>
          <a:pPr marL="228600" lvl="1" indent="-228600" algn="l" defTabSz="889000">
            <a:lnSpc>
              <a:spcPct val="90000"/>
            </a:lnSpc>
            <a:spcBef>
              <a:spcPct val="0"/>
            </a:spcBef>
            <a:spcAft>
              <a:spcPct val="15000"/>
            </a:spcAft>
            <a:buFont typeface="Wingdings" panose="05000000000000000000" pitchFamily="2" charset="2"/>
            <a:buChar char="ü"/>
          </a:pPr>
          <a:r>
            <a:rPr lang="sk-SK" sz="2000" kern="1200" dirty="0">
              <a:solidFill>
                <a:srgbClr val="262673"/>
              </a:solidFill>
            </a:rPr>
            <a:t>Zníženie výšky koeficientu dodávateľa</a:t>
          </a:r>
          <a:endParaRPr lang="sk-SK" sz="1500" kern="1200" dirty="0">
            <a:solidFill>
              <a:srgbClr val="262673"/>
            </a:solidFill>
          </a:endParaRPr>
        </a:p>
        <a:p>
          <a:pPr marL="228600" lvl="1" indent="-228600" algn="l" defTabSz="889000">
            <a:lnSpc>
              <a:spcPct val="90000"/>
            </a:lnSpc>
            <a:spcBef>
              <a:spcPct val="0"/>
            </a:spcBef>
            <a:spcAft>
              <a:spcPct val="15000"/>
            </a:spcAft>
            <a:buFont typeface="Wingdings" panose="05000000000000000000" pitchFamily="2" charset="2"/>
            <a:buChar char="ü"/>
          </a:pPr>
          <a:r>
            <a:rPr lang="sk-SK" sz="2000" kern="1200" dirty="0">
              <a:solidFill>
                <a:srgbClr val="262673"/>
              </a:solidFill>
            </a:rPr>
            <a:t>Právne otázky a viazanosť</a:t>
          </a:r>
        </a:p>
        <a:p>
          <a:pPr marL="228600" lvl="1" indent="-228600" algn="l" defTabSz="889000">
            <a:lnSpc>
              <a:spcPct val="90000"/>
            </a:lnSpc>
            <a:spcBef>
              <a:spcPct val="0"/>
            </a:spcBef>
            <a:spcAft>
              <a:spcPct val="15000"/>
            </a:spcAft>
            <a:buFont typeface="Wingdings" panose="05000000000000000000" pitchFamily="2" charset="2"/>
            <a:buChar char="ü"/>
          </a:pPr>
          <a:endParaRPr lang="sk-SK" sz="1500" kern="1200" dirty="0">
            <a:solidFill>
              <a:srgbClr val="262673"/>
            </a:solidFill>
          </a:endParaRPr>
        </a:p>
      </dsp:txBody>
      <dsp:txXfrm>
        <a:off x="8581210" y="1437222"/>
        <a:ext cx="3050732" cy="2605104"/>
      </dsp:txXfrm>
    </dsp:sp>
    <dsp:sp modelId="{E035F72F-F534-4F50-AD31-FD3D5E40ED72}">
      <dsp:nvSpPr>
        <dsp:cNvPr id="0" name=""/>
        <dsp:cNvSpPr/>
      </dsp:nvSpPr>
      <dsp:spPr>
        <a:xfrm>
          <a:off x="9125131" y="4324083"/>
          <a:ext cx="2855849" cy="1135677"/>
        </a:xfrm>
        <a:prstGeom prst="roundRect">
          <a:avLst>
            <a:gd name="adj" fmla="val 10000"/>
          </a:avLst>
        </a:prstGeom>
        <a:solidFill>
          <a:srgbClr val="2626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sk-SK" sz="3200" kern="1200" dirty="0"/>
            <a:t>nákup komodity e - aukcia </a:t>
          </a:r>
        </a:p>
      </dsp:txBody>
      <dsp:txXfrm>
        <a:off x="9158394" y="4357346"/>
        <a:ext cx="2789323" cy="10691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72AFCE-82B6-417F-8423-E8C78183AADF}">
      <dsp:nvSpPr>
        <dsp:cNvPr id="0" name=""/>
        <dsp:cNvSpPr/>
      </dsp:nvSpPr>
      <dsp:spPr>
        <a:xfrm rot="5400000">
          <a:off x="5773767" y="-3882195"/>
          <a:ext cx="1772742" cy="971974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449263" lvl="1" indent="-182563" algn="l" defTabSz="889000">
            <a:lnSpc>
              <a:spcPct val="90000"/>
            </a:lnSpc>
            <a:spcBef>
              <a:spcPct val="0"/>
            </a:spcBef>
            <a:spcAft>
              <a:spcPct val="15000"/>
            </a:spcAft>
            <a:buFont typeface="Wingdings" panose="05000000000000000000" pitchFamily="2" charset="2"/>
            <a:buChar char="§"/>
          </a:pPr>
          <a:r>
            <a:rPr lang="sk-SK" sz="2000" kern="1200" dirty="0">
              <a:solidFill>
                <a:srgbClr val="262673"/>
              </a:solidFill>
            </a:rPr>
            <a:t> Zníženie ceny koeficientu</a:t>
          </a:r>
        </a:p>
        <a:p>
          <a:pPr marL="449263" lvl="1" indent="-182563" algn="l" defTabSz="889000">
            <a:lnSpc>
              <a:spcPct val="90000"/>
            </a:lnSpc>
            <a:spcBef>
              <a:spcPct val="0"/>
            </a:spcBef>
            <a:spcAft>
              <a:spcPct val="15000"/>
            </a:spcAft>
            <a:buFont typeface="Wingdings" panose="05000000000000000000" pitchFamily="2" charset="2"/>
            <a:buChar char="§"/>
          </a:pPr>
          <a:r>
            <a:rPr lang="sk-SK" sz="2000" kern="1200" dirty="0">
              <a:solidFill>
                <a:srgbClr val="262673"/>
              </a:solidFill>
            </a:rPr>
            <a:t> Pracovná skupina hľadajúca vhodný moment nákupu komodity</a:t>
          </a:r>
        </a:p>
        <a:p>
          <a:pPr marL="449263" lvl="1" indent="-182563" algn="l" defTabSz="889000">
            <a:lnSpc>
              <a:spcPct val="90000"/>
            </a:lnSpc>
            <a:spcBef>
              <a:spcPct val="0"/>
            </a:spcBef>
            <a:spcAft>
              <a:spcPct val="15000"/>
            </a:spcAft>
            <a:buFont typeface="Wingdings" panose="05000000000000000000" pitchFamily="2" charset="2"/>
            <a:buChar char="§"/>
          </a:pPr>
          <a:r>
            <a:rPr lang="sk-SK" sz="2000" kern="1200" dirty="0">
              <a:solidFill>
                <a:srgbClr val="262673"/>
              </a:solidFill>
            </a:rPr>
            <a:t> Zdieľané náklady na experta na burzové obchody? </a:t>
          </a:r>
        </a:p>
        <a:p>
          <a:pPr marL="449263" lvl="1" indent="-182563" algn="l" defTabSz="889000">
            <a:lnSpc>
              <a:spcPct val="90000"/>
            </a:lnSpc>
            <a:spcBef>
              <a:spcPct val="0"/>
            </a:spcBef>
            <a:spcAft>
              <a:spcPct val="15000"/>
            </a:spcAft>
            <a:buFont typeface="Wingdings" panose="05000000000000000000" pitchFamily="2" charset="2"/>
            <a:buChar char="§"/>
          </a:pPr>
          <a:r>
            <a:rPr lang="sk-SK" sz="2000" kern="1200" dirty="0">
              <a:solidFill>
                <a:srgbClr val="262673"/>
              </a:solidFill>
            </a:rPr>
            <a:t> Zdieľanie názorov a skúseností </a:t>
          </a:r>
        </a:p>
        <a:p>
          <a:pPr marL="449263" lvl="1" indent="-182563" algn="l" defTabSz="889000">
            <a:lnSpc>
              <a:spcPct val="90000"/>
            </a:lnSpc>
            <a:spcBef>
              <a:spcPct val="0"/>
            </a:spcBef>
            <a:spcAft>
              <a:spcPct val="15000"/>
            </a:spcAft>
            <a:buFont typeface="Wingdings" panose="05000000000000000000" pitchFamily="2" charset="2"/>
            <a:buChar char="§"/>
          </a:pPr>
          <a:r>
            <a:rPr lang="sk-SK" sz="2000" kern="1200" dirty="0">
              <a:solidFill>
                <a:srgbClr val="262673"/>
              </a:solidFill>
            </a:rPr>
            <a:t> Potencionálne veľké úspory, ktoré by samotná firma nedosiahla? Určite?</a:t>
          </a:r>
        </a:p>
      </dsp:txBody>
      <dsp:txXfrm rot="-5400000">
        <a:off x="1800264" y="177846"/>
        <a:ext cx="9633211" cy="1599666"/>
      </dsp:txXfrm>
    </dsp:sp>
    <dsp:sp modelId="{A46AD172-6033-4905-8E3F-5AAAD8F08CA5}">
      <dsp:nvSpPr>
        <dsp:cNvPr id="0" name=""/>
        <dsp:cNvSpPr/>
      </dsp:nvSpPr>
      <dsp:spPr>
        <a:xfrm>
          <a:off x="1831" y="330"/>
          <a:ext cx="2068897" cy="1960053"/>
        </a:xfrm>
        <a:prstGeom prst="roundRect">
          <a:avLst/>
        </a:prstGeom>
        <a:solidFill>
          <a:srgbClr val="2626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sk-SK" sz="2400" b="1" kern="1200" dirty="0">
              <a:solidFill>
                <a:schemeClr val="bg1"/>
              </a:solidFill>
            </a:rPr>
            <a:t>Výhody</a:t>
          </a:r>
        </a:p>
      </dsp:txBody>
      <dsp:txXfrm>
        <a:off x="97513" y="96012"/>
        <a:ext cx="1877533" cy="1768689"/>
      </dsp:txXfrm>
    </dsp:sp>
    <dsp:sp modelId="{CE014CB9-7B4D-4A5D-AFFF-C38B3AA2E4BF}">
      <dsp:nvSpPr>
        <dsp:cNvPr id="0" name=""/>
        <dsp:cNvSpPr/>
      </dsp:nvSpPr>
      <dsp:spPr>
        <a:xfrm rot="5400000">
          <a:off x="5770828" y="-1759245"/>
          <a:ext cx="1831438" cy="968562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361950" lvl="1" indent="-180975" algn="l" defTabSz="889000">
            <a:lnSpc>
              <a:spcPct val="90000"/>
            </a:lnSpc>
            <a:spcBef>
              <a:spcPct val="0"/>
            </a:spcBef>
            <a:spcAft>
              <a:spcPct val="15000"/>
            </a:spcAft>
            <a:buFont typeface="Wingdings" panose="05000000000000000000" pitchFamily="2" charset="2"/>
            <a:buChar char="§"/>
          </a:pPr>
          <a:r>
            <a:rPr lang="sk-SK" sz="2000" kern="1200" dirty="0">
              <a:solidFill>
                <a:srgbClr val="262673"/>
              </a:solidFill>
            </a:rPr>
            <a:t> Koeficient predstavuje iba malú časť ceny</a:t>
          </a:r>
        </a:p>
        <a:p>
          <a:pPr marL="361950" lvl="1" indent="-180975" algn="l" defTabSz="889000">
            <a:lnSpc>
              <a:spcPct val="90000"/>
            </a:lnSpc>
            <a:spcBef>
              <a:spcPct val="0"/>
            </a:spcBef>
            <a:spcAft>
              <a:spcPct val="15000"/>
            </a:spcAft>
            <a:buFont typeface="Wingdings" panose="05000000000000000000" pitchFamily="2" charset="2"/>
            <a:buChar char="§"/>
          </a:pPr>
          <a:r>
            <a:rPr lang="sk-SK" sz="2000" kern="1200" dirty="0">
              <a:solidFill>
                <a:srgbClr val="262673"/>
              </a:solidFill>
            </a:rPr>
            <a:t> Zlý odhad vývoja burzy a ceny komodity </a:t>
          </a:r>
        </a:p>
        <a:p>
          <a:pPr marL="361950" lvl="1" indent="-180975" algn="l" defTabSz="889000">
            <a:lnSpc>
              <a:spcPct val="90000"/>
            </a:lnSpc>
            <a:spcBef>
              <a:spcPct val="0"/>
            </a:spcBef>
            <a:spcAft>
              <a:spcPct val="15000"/>
            </a:spcAft>
            <a:buFont typeface="Wingdings" panose="05000000000000000000" pitchFamily="2" charset="2"/>
            <a:buChar char="§"/>
          </a:pPr>
          <a:r>
            <a:rPr lang="sk-SK" sz="2000" kern="1200" dirty="0">
              <a:solidFill>
                <a:srgbClr val="262673"/>
              </a:solidFill>
            </a:rPr>
            <a:t> Pri veľkom okruhu záujemcov nestabilita v objednávke </a:t>
          </a:r>
        </a:p>
        <a:p>
          <a:pPr marL="361950" lvl="1" indent="-180975" algn="l" defTabSz="889000">
            <a:lnSpc>
              <a:spcPct val="90000"/>
            </a:lnSpc>
            <a:spcBef>
              <a:spcPct val="0"/>
            </a:spcBef>
            <a:spcAft>
              <a:spcPct val="15000"/>
            </a:spcAft>
            <a:buFont typeface="Wingdings" panose="05000000000000000000" pitchFamily="2" charset="2"/>
            <a:buChar char="§"/>
          </a:pPr>
          <a:r>
            <a:rPr lang="sk-SK" sz="2000" kern="1200" dirty="0">
              <a:solidFill>
                <a:srgbClr val="262673"/>
              </a:solidFill>
            </a:rPr>
            <a:t> Pri elektrickej energii problém pri zlom odhade </a:t>
          </a:r>
          <a:r>
            <a:rPr lang="sk-SK" sz="2000" kern="1200" dirty="0" err="1">
              <a:solidFill>
                <a:srgbClr val="262673"/>
              </a:solidFill>
            </a:rPr>
            <a:t>priebehovej</a:t>
          </a:r>
          <a:r>
            <a:rPr lang="sk-SK" sz="2000" kern="1200" dirty="0">
              <a:solidFill>
                <a:srgbClr val="262673"/>
              </a:solidFill>
            </a:rPr>
            <a:t> krivky - vysoké pokuty  </a:t>
          </a:r>
        </a:p>
      </dsp:txBody>
      <dsp:txXfrm rot="-5400000">
        <a:off x="1843735" y="2257251"/>
        <a:ext cx="9596223" cy="1652632"/>
      </dsp:txXfrm>
    </dsp:sp>
    <dsp:sp modelId="{AE1BD015-99FB-41D1-99EE-5DEA0D84CE6D}">
      <dsp:nvSpPr>
        <dsp:cNvPr id="0" name=""/>
        <dsp:cNvSpPr/>
      </dsp:nvSpPr>
      <dsp:spPr>
        <a:xfrm>
          <a:off x="1831" y="2108545"/>
          <a:ext cx="2100648" cy="1936911"/>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sk-SK" sz="2400" b="1" kern="1200" dirty="0">
              <a:solidFill>
                <a:srgbClr val="262673"/>
              </a:solidFill>
            </a:rPr>
            <a:t>Hrozby</a:t>
          </a:r>
        </a:p>
      </dsp:txBody>
      <dsp:txXfrm>
        <a:off x="96383" y="2203097"/>
        <a:ext cx="1911544" cy="17478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0A7F4-238D-4147-8893-98C15DD2A983}">
      <dsp:nvSpPr>
        <dsp:cNvPr id="0" name=""/>
        <dsp:cNvSpPr/>
      </dsp:nvSpPr>
      <dsp:spPr>
        <a:xfrm>
          <a:off x="229018" y="289553"/>
          <a:ext cx="3269183" cy="3744968"/>
        </a:xfrm>
        <a:prstGeom prst="roundRect">
          <a:avLst>
            <a:gd name="adj" fmla="val 10000"/>
          </a:avLst>
        </a:prstGeom>
        <a:solidFill>
          <a:schemeClr val="lt1">
            <a:alpha val="90000"/>
            <a:hueOff val="0"/>
            <a:satOff val="0"/>
            <a:lumOff val="0"/>
            <a:alphaOff val="0"/>
          </a:schemeClr>
        </a:solidFill>
        <a:ln w="19050" cap="flat" cmpd="sng" algn="ctr">
          <a:solidFill>
            <a:srgbClr val="26267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0" lvl="1" indent="-228600" algn="l" defTabSz="889000">
            <a:lnSpc>
              <a:spcPct val="100000"/>
            </a:lnSpc>
            <a:spcBef>
              <a:spcPct val="0"/>
            </a:spcBef>
            <a:spcAft>
              <a:spcPts val="0"/>
            </a:spcAft>
            <a:buFont typeface="Wingdings" panose="05000000000000000000" pitchFamily="2" charset="2"/>
            <a:buNone/>
          </a:pPr>
          <a:r>
            <a:rPr lang="sk-SK" sz="2000" kern="1200" dirty="0">
              <a:solidFill>
                <a:srgbClr val="262673"/>
              </a:solidFill>
            </a:rPr>
            <a:t> </a:t>
          </a:r>
          <a:endParaRPr lang="sk-SK" sz="1300" i="1" kern="1200" dirty="0">
            <a:solidFill>
              <a:srgbClr val="FF0000"/>
            </a:solidFill>
          </a:endParaRPr>
        </a:p>
        <a:p>
          <a:pPr marL="0" lvl="1" indent="-228600" algn="l" defTabSz="889000">
            <a:lnSpc>
              <a:spcPct val="100000"/>
            </a:lnSpc>
            <a:spcBef>
              <a:spcPct val="0"/>
            </a:spcBef>
            <a:spcAft>
              <a:spcPts val="600"/>
            </a:spcAft>
            <a:buFont typeface="Wingdings" panose="05000000000000000000" pitchFamily="2" charset="2"/>
            <a:buChar char="ü"/>
          </a:pPr>
          <a:r>
            <a:rPr lang="sk-SK" sz="2000" kern="1200" dirty="0">
              <a:solidFill>
                <a:srgbClr val="262673"/>
              </a:solidFill>
            </a:rPr>
            <a:t>Importér či distribútor?</a:t>
          </a:r>
        </a:p>
        <a:p>
          <a:pPr marL="0" lvl="1" indent="-228600" algn="l" defTabSz="889000">
            <a:lnSpc>
              <a:spcPct val="100000"/>
            </a:lnSpc>
            <a:spcBef>
              <a:spcPct val="0"/>
            </a:spcBef>
            <a:spcAft>
              <a:spcPts val="600"/>
            </a:spcAft>
            <a:buFont typeface="Wingdings" panose="05000000000000000000" pitchFamily="2" charset="2"/>
            <a:buChar char="ü"/>
          </a:pPr>
          <a:r>
            <a:rPr lang="sk-SK" sz="2000" kern="1200" dirty="0">
              <a:solidFill>
                <a:srgbClr val="FF0000"/>
              </a:solidFill>
            </a:rPr>
            <a:t>PR materiály medzi zamestnancov firiem a firmy samotné </a:t>
          </a:r>
        </a:p>
        <a:p>
          <a:pPr marL="0" lvl="1" indent="-228600" algn="l" defTabSz="889000">
            <a:lnSpc>
              <a:spcPct val="100000"/>
            </a:lnSpc>
            <a:spcBef>
              <a:spcPct val="0"/>
            </a:spcBef>
            <a:spcAft>
              <a:spcPts val="0"/>
            </a:spcAft>
            <a:buFont typeface="Wingdings" panose="05000000000000000000" pitchFamily="2" charset="2"/>
            <a:buChar char="ü"/>
          </a:pPr>
          <a:r>
            <a:rPr lang="sk-SK" sz="2000" kern="1200" dirty="0">
              <a:solidFill>
                <a:srgbClr val="262673"/>
              </a:solidFill>
            </a:rPr>
            <a:t>Zistenie predbežného záujmu / stanovenie predbežných zliav</a:t>
          </a:r>
        </a:p>
        <a:p>
          <a:pPr marL="0" lvl="1" indent="-228600" algn="l" defTabSz="889000">
            <a:lnSpc>
              <a:spcPct val="100000"/>
            </a:lnSpc>
            <a:spcBef>
              <a:spcPct val="0"/>
            </a:spcBef>
            <a:spcAft>
              <a:spcPts val="0"/>
            </a:spcAft>
            <a:buFont typeface="Wingdings" panose="05000000000000000000" pitchFamily="2" charset="2"/>
            <a:buNone/>
          </a:pPr>
          <a:endParaRPr lang="sk-SK" sz="2000" kern="1200" dirty="0">
            <a:solidFill>
              <a:srgbClr val="262673"/>
            </a:solidFill>
          </a:endParaRPr>
        </a:p>
      </dsp:txBody>
      <dsp:txXfrm>
        <a:off x="315200" y="375735"/>
        <a:ext cx="3096819" cy="2770111"/>
      </dsp:txXfrm>
    </dsp:sp>
    <dsp:sp modelId="{BCF08C04-04AD-403D-9869-16984327E357}">
      <dsp:nvSpPr>
        <dsp:cNvPr id="0" name=""/>
        <dsp:cNvSpPr/>
      </dsp:nvSpPr>
      <dsp:spPr>
        <a:xfrm>
          <a:off x="1725866" y="2118758"/>
          <a:ext cx="2828872" cy="3655488"/>
        </a:xfrm>
        <a:prstGeom prst="leftCircularArrow">
          <a:avLst>
            <a:gd name="adj1" fmla="val 3225"/>
            <a:gd name="adj2" fmla="val 397543"/>
            <a:gd name="adj3" fmla="val 2337200"/>
            <a:gd name="adj4" fmla="val 9188635"/>
            <a:gd name="adj5" fmla="val 3763"/>
          </a:avLst>
        </a:prstGeom>
        <a:solidFill>
          <a:srgbClr val="262673"/>
        </a:solidFill>
        <a:ln>
          <a:noFill/>
        </a:ln>
        <a:effectLst/>
      </dsp:spPr>
      <dsp:style>
        <a:lnRef idx="0">
          <a:scrgbClr r="0" g="0" b="0"/>
        </a:lnRef>
        <a:fillRef idx="1">
          <a:scrgbClr r="0" g="0" b="0"/>
        </a:fillRef>
        <a:effectRef idx="0">
          <a:scrgbClr r="0" g="0" b="0"/>
        </a:effectRef>
        <a:fontRef idx="minor">
          <a:schemeClr val="lt1"/>
        </a:fontRef>
      </dsp:style>
    </dsp:sp>
    <dsp:sp modelId="{878BC2A1-CF87-43E7-A721-33E2E33CB3F7}">
      <dsp:nvSpPr>
        <dsp:cNvPr id="0" name=""/>
        <dsp:cNvSpPr/>
      </dsp:nvSpPr>
      <dsp:spPr>
        <a:xfrm>
          <a:off x="827641" y="3446318"/>
          <a:ext cx="2920895" cy="1161543"/>
        </a:xfrm>
        <a:prstGeom prst="roundRect">
          <a:avLst>
            <a:gd name="adj" fmla="val 10000"/>
          </a:avLst>
        </a:prstGeom>
        <a:solidFill>
          <a:srgbClr val="2626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sk-SK" sz="3300" kern="1200" dirty="0"/>
            <a:t>úvodné rokovania</a:t>
          </a:r>
        </a:p>
      </dsp:txBody>
      <dsp:txXfrm>
        <a:off x="861661" y="3480338"/>
        <a:ext cx="2852855" cy="1093503"/>
      </dsp:txXfrm>
    </dsp:sp>
    <dsp:sp modelId="{04AC005B-E51B-4C67-8FDA-36535E12A6C7}">
      <dsp:nvSpPr>
        <dsp:cNvPr id="0" name=""/>
        <dsp:cNvSpPr/>
      </dsp:nvSpPr>
      <dsp:spPr>
        <a:xfrm>
          <a:off x="4204728" y="882960"/>
          <a:ext cx="3497068" cy="3844029"/>
        </a:xfrm>
        <a:prstGeom prst="roundRect">
          <a:avLst>
            <a:gd name="adj" fmla="val 10000"/>
          </a:avLst>
        </a:prstGeom>
        <a:solidFill>
          <a:schemeClr val="lt1">
            <a:alpha val="90000"/>
            <a:hueOff val="0"/>
            <a:satOff val="0"/>
            <a:lumOff val="0"/>
            <a:alphaOff val="0"/>
          </a:schemeClr>
        </a:solidFill>
        <a:ln w="19050" cap="flat" cmpd="sng" algn="ctr">
          <a:solidFill>
            <a:srgbClr val="26267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ts val="600"/>
            </a:spcAft>
            <a:buFont typeface="Wingdings" panose="05000000000000000000" pitchFamily="2" charset="2"/>
            <a:buChar char="ü"/>
          </a:pPr>
          <a:r>
            <a:rPr lang="sk-SK" sz="2000" kern="1200" dirty="0">
              <a:solidFill>
                <a:srgbClr val="262673"/>
              </a:solidFill>
            </a:rPr>
            <a:t>Určenie doby akcie</a:t>
          </a:r>
          <a:endParaRPr lang="sk-SK" sz="1600" kern="1200" dirty="0">
            <a:solidFill>
              <a:srgbClr val="262673"/>
            </a:solidFill>
          </a:endParaRPr>
        </a:p>
        <a:p>
          <a:pPr marL="228600" lvl="1" indent="-228600" algn="l" defTabSz="889000">
            <a:lnSpc>
              <a:spcPct val="90000"/>
            </a:lnSpc>
            <a:spcBef>
              <a:spcPct val="0"/>
            </a:spcBef>
            <a:spcAft>
              <a:spcPct val="15000"/>
            </a:spcAft>
            <a:buFont typeface="Wingdings" panose="05000000000000000000" pitchFamily="2" charset="2"/>
            <a:buChar char="ü"/>
          </a:pPr>
          <a:r>
            <a:rPr lang="sk-SK" sz="2000" kern="1200" dirty="0">
              <a:solidFill>
                <a:srgbClr val="FF0000"/>
              </a:solidFill>
            </a:rPr>
            <a:t>Návšteva autosalónu</a:t>
          </a:r>
        </a:p>
        <a:p>
          <a:pPr marL="228600" lvl="1" indent="-228600" algn="l" defTabSz="889000">
            <a:lnSpc>
              <a:spcPct val="90000"/>
            </a:lnSpc>
            <a:spcBef>
              <a:spcPct val="0"/>
            </a:spcBef>
            <a:spcAft>
              <a:spcPts val="600"/>
            </a:spcAft>
            <a:buFont typeface="Wingdings" panose="05000000000000000000" pitchFamily="2" charset="2"/>
            <a:buNone/>
          </a:pPr>
          <a:r>
            <a:rPr lang="sk-SK" sz="2000" kern="1200" dirty="0">
              <a:solidFill>
                <a:srgbClr val="FF0000"/>
              </a:solidFill>
            </a:rPr>
            <a:t>    - regionálny problém</a:t>
          </a:r>
        </a:p>
        <a:p>
          <a:pPr marL="228600" lvl="1" indent="-228600" algn="l" defTabSz="889000">
            <a:lnSpc>
              <a:spcPct val="90000"/>
            </a:lnSpc>
            <a:spcBef>
              <a:spcPct val="0"/>
            </a:spcBef>
            <a:spcAft>
              <a:spcPts val="600"/>
            </a:spcAft>
            <a:buFont typeface="Wingdings" panose="05000000000000000000" pitchFamily="2" charset="2"/>
            <a:buChar char="ü"/>
          </a:pPr>
          <a:r>
            <a:rPr lang="sk-SK" sz="2000" kern="1200" dirty="0">
              <a:solidFill>
                <a:srgbClr val="262673"/>
              </a:solidFill>
            </a:rPr>
            <a:t>Finalizácia cien a maximálnych výšok zliav v spolupráci s predajcom </a:t>
          </a:r>
        </a:p>
        <a:p>
          <a:pPr marL="228600" lvl="1" indent="-228600" algn="l" defTabSz="889000">
            <a:lnSpc>
              <a:spcPct val="100000"/>
            </a:lnSpc>
            <a:spcBef>
              <a:spcPct val="0"/>
            </a:spcBef>
            <a:spcAft>
              <a:spcPts val="0"/>
            </a:spcAft>
            <a:buFont typeface="Wingdings" panose="05000000000000000000" pitchFamily="2" charset="2"/>
            <a:buChar char="ü"/>
          </a:pPr>
          <a:r>
            <a:rPr lang="pl-PL" sz="2000" kern="1200" dirty="0">
              <a:solidFill>
                <a:srgbClr val="FF0000"/>
              </a:solidFill>
            </a:rPr>
            <a:t>Hrozba vyraďovania ľudí z akcie</a:t>
          </a:r>
          <a:endParaRPr lang="sk-SK" sz="2000" kern="1200" dirty="0">
            <a:solidFill>
              <a:srgbClr val="FF0000"/>
            </a:solidFill>
          </a:endParaRPr>
        </a:p>
        <a:p>
          <a:pPr marL="228600" lvl="1" indent="-228600" algn="l" defTabSz="889000">
            <a:lnSpc>
              <a:spcPct val="90000"/>
            </a:lnSpc>
            <a:spcBef>
              <a:spcPct val="0"/>
            </a:spcBef>
            <a:spcAft>
              <a:spcPct val="15000"/>
            </a:spcAft>
            <a:buFont typeface="Wingdings" panose="05000000000000000000" pitchFamily="2" charset="2"/>
            <a:buChar char="ü"/>
          </a:pPr>
          <a:endParaRPr lang="sk-SK" sz="2000" kern="1200" dirty="0">
            <a:solidFill>
              <a:srgbClr val="262673"/>
            </a:solidFill>
          </a:endParaRPr>
        </a:p>
        <a:p>
          <a:pPr marL="171450" lvl="1" indent="-171450" algn="l" defTabSz="711200">
            <a:lnSpc>
              <a:spcPct val="90000"/>
            </a:lnSpc>
            <a:spcBef>
              <a:spcPct val="0"/>
            </a:spcBef>
            <a:spcAft>
              <a:spcPct val="15000"/>
            </a:spcAft>
            <a:buNone/>
          </a:pPr>
          <a:endParaRPr lang="sk-SK" sz="1600" kern="1200" dirty="0"/>
        </a:p>
      </dsp:txBody>
      <dsp:txXfrm>
        <a:off x="4293190" y="1795142"/>
        <a:ext cx="3320144" cy="2843384"/>
      </dsp:txXfrm>
    </dsp:sp>
    <dsp:sp modelId="{1D36D8D9-8F7A-4290-9690-7D24A9B3FCF4}">
      <dsp:nvSpPr>
        <dsp:cNvPr id="0" name=""/>
        <dsp:cNvSpPr/>
      </dsp:nvSpPr>
      <dsp:spPr>
        <a:xfrm rot="20430922">
          <a:off x="6191456" y="-177907"/>
          <a:ext cx="2793685" cy="4130409"/>
        </a:xfrm>
        <a:prstGeom prst="circularArrow">
          <a:avLst>
            <a:gd name="adj1" fmla="val 2854"/>
            <a:gd name="adj2" fmla="val 348775"/>
            <a:gd name="adj3" fmla="val 20045507"/>
            <a:gd name="adj4" fmla="val 13145303"/>
            <a:gd name="adj5" fmla="val 3330"/>
          </a:avLst>
        </a:prstGeom>
        <a:solidFill>
          <a:srgbClr val="262673"/>
        </a:solidFill>
        <a:ln>
          <a:noFill/>
        </a:ln>
        <a:effectLst/>
      </dsp:spPr>
      <dsp:style>
        <a:lnRef idx="0">
          <a:scrgbClr r="0" g="0" b="0"/>
        </a:lnRef>
        <a:fillRef idx="1">
          <a:scrgbClr r="0" g="0" b="0"/>
        </a:fillRef>
        <a:effectRef idx="0">
          <a:scrgbClr r="0" g="0" b="0"/>
        </a:effectRef>
        <a:fontRef idx="minor">
          <a:schemeClr val="lt1"/>
        </a:fontRef>
      </dsp:style>
    </dsp:sp>
    <dsp:sp modelId="{D29E26E1-FB85-4CCC-A708-F902F2C07D58}">
      <dsp:nvSpPr>
        <dsp:cNvPr id="0" name=""/>
        <dsp:cNvSpPr/>
      </dsp:nvSpPr>
      <dsp:spPr>
        <a:xfrm>
          <a:off x="4983035" y="502233"/>
          <a:ext cx="2920895" cy="1161543"/>
        </a:xfrm>
        <a:prstGeom prst="roundRect">
          <a:avLst>
            <a:gd name="adj" fmla="val 10000"/>
          </a:avLst>
        </a:prstGeom>
        <a:solidFill>
          <a:srgbClr val="2626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sk-SK" sz="3300" kern="1200" dirty="0"/>
            <a:t>obhliadky vozidiel</a:t>
          </a:r>
        </a:p>
      </dsp:txBody>
      <dsp:txXfrm>
        <a:off x="5017055" y="536253"/>
        <a:ext cx="2852855" cy="1093503"/>
      </dsp:txXfrm>
    </dsp:sp>
    <dsp:sp modelId="{7C9BEF5B-B086-47D0-B32B-B88F32CAADA3}">
      <dsp:nvSpPr>
        <dsp:cNvPr id="0" name=""/>
        <dsp:cNvSpPr/>
      </dsp:nvSpPr>
      <dsp:spPr>
        <a:xfrm>
          <a:off x="8470707" y="1013917"/>
          <a:ext cx="3286007" cy="3978431"/>
        </a:xfrm>
        <a:prstGeom prst="roundRect">
          <a:avLst>
            <a:gd name="adj" fmla="val 10000"/>
          </a:avLst>
        </a:prstGeom>
        <a:solidFill>
          <a:schemeClr val="lt1">
            <a:alpha val="90000"/>
            <a:hueOff val="0"/>
            <a:satOff val="0"/>
            <a:lumOff val="0"/>
            <a:alphaOff val="0"/>
          </a:schemeClr>
        </a:solidFill>
        <a:ln w="19050" cap="flat" cmpd="sng" algn="ctr">
          <a:solidFill>
            <a:srgbClr val="26267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Font typeface="Wingdings" panose="05000000000000000000" pitchFamily="2" charset="2"/>
            <a:buChar char="ü"/>
          </a:pPr>
          <a:r>
            <a:rPr lang="sk-SK" sz="2000" kern="1200" dirty="0">
              <a:solidFill>
                <a:srgbClr val="262673"/>
              </a:solidFill>
            </a:rPr>
            <a:t>Odberateľ uzavrie zmluvu so zľavou s distribútorom</a:t>
          </a:r>
          <a:endParaRPr lang="sk-SK" sz="1500" kern="1200" dirty="0">
            <a:solidFill>
              <a:srgbClr val="262673"/>
            </a:solidFill>
          </a:endParaRPr>
        </a:p>
        <a:p>
          <a:pPr marL="228600" lvl="1" indent="-228600" algn="l" defTabSz="889000">
            <a:lnSpc>
              <a:spcPct val="90000"/>
            </a:lnSpc>
            <a:spcBef>
              <a:spcPct val="0"/>
            </a:spcBef>
            <a:spcAft>
              <a:spcPct val="15000"/>
            </a:spcAft>
            <a:buFont typeface="Wingdings" panose="05000000000000000000" pitchFamily="2" charset="2"/>
            <a:buChar char="ü"/>
          </a:pPr>
          <a:r>
            <a:rPr lang="sk-SK" sz="2000" kern="1200" dirty="0">
              <a:solidFill>
                <a:srgbClr val="FF0000"/>
              </a:solidFill>
            </a:rPr>
            <a:t>Reálna zľava závisí od konečného počtu zmlúv  - ako na to? </a:t>
          </a:r>
        </a:p>
        <a:p>
          <a:pPr marL="228600" lvl="1" indent="-228600" algn="l" defTabSz="889000">
            <a:lnSpc>
              <a:spcPct val="90000"/>
            </a:lnSpc>
            <a:spcBef>
              <a:spcPct val="0"/>
            </a:spcBef>
            <a:spcAft>
              <a:spcPct val="15000"/>
            </a:spcAft>
            <a:buFont typeface="Wingdings" panose="05000000000000000000" pitchFamily="2" charset="2"/>
            <a:buChar char="ü"/>
          </a:pPr>
          <a:r>
            <a:rPr lang="sk-SK" sz="2000" kern="1200" dirty="0">
              <a:solidFill>
                <a:srgbClr val="262673"/>
              </a:solidFill>
            </a:rPr>
            <a:t>Ľubovoľný spôsob financovania</a:t>
          </a:r>
        </a:p>
        <a:p>
          <a:pPr marL="228600" lvl="1" indent="-228600" algn="l" defTabSz="889000">
            <a:lnSpc>
              <a:spcPct val="90000"/>
            </a:lnSpc>
            <a:spcBef>
              <a:spcPct val="0"/>
            </a:spcBef>
            <a:spcAft>
              <a:spcPct val="15000"/>
            </a:spcAft>
            <a:buFont typeface="Wingdings" panose="05000000000000000000" pitchFamily="2" charset="2"/>
            <a:buChar char="ü"/>
          </a:pPr>
          <a:r>
            <a:rPr lang="sk-SK" sz="2000" kern="1200" dirty="0">
              <a:solidFill>
                <a:srgbClr val="262673"/>
              </a:solidFill>
            </a:rPr>
            <a:t>Sprostredkovateľský poplatok pre ZEP s.r.o. k distribútorovi</a:t>
          </a:r>
        </a:p>
        <a:p>
          <a:pPr marL="228600" lvl="1" indent="-228600" algn="l" defTabSz="889000">
            <a:lnSpc>
              <a:spcPct val="90000"/>
            </a:lnSpc>
            <a:spcBef>
              <a:spcPct val="0"/>
            </a:spcBef>
            <a:spcAft>
              <a:spcPct val="15000"/>
            </a:spcAft>
            <a:buFont typeface="Wingdings" panose="05000000000000000000" pitchFamily="2" charset="2"/>
            <a:buChar char="ü"/>
          </a:pPr>
          <a:endParaRPr lang="sk-SK" sz="2000" kern="1200" dirty="0">
            <a:solidFill>
              <a:srgbClr val="262673"/>
            </a:solidFill>
          </a:endParaRPr>
        </a:p>
        <a:p>
          <a:pPr marL="114300" lvl="1" indent="-114300" algn="l" defTabSz="666750">
            <a:lnSpc>
              <a:spcPct val="90000"/>
            </a:lnSpc>
            <a:spcBef>
              <a:spcPct val="0"/>
            </a:spcBef>
            <a:spcAft>
              <a:spcPct val="15000"/>
            </a:spcAft>
            <a:buFont typeface="Wingdings" panose="05000000000000000000" pitchFamily="2" charset="2"/>
            <a:buChar char="ü"/>
          </a:pPr>
          <a:endParaRPr lang="sk-SK" sz="1500" kern="1200" dirty="0">
            <a:solidFill>
              <a:srgbClr val="262673"/>
            </a:solidFill>
          </a:endParaRPr>
        </a:p>
      </dsp:txBody>
      <dsp:txXfrm>
        <a:off x="8562262" y="1105472"/>
        <a:ext cx="3102897" cy="2942800"/>
      </dsp:txXfrm>
    </dsp:sp>
    <dsp:sp modelId="{E035F72F-F534-4F50-AD31-FD3D5E40ED72}">
      <dsp:nvSpPr>
        <dsp:cNvPr id="0" name=""/>
        <dsp:cNvSpPr/>
      </dsp:nvSpPr>
      <dsp:spPr>
        <a:xfrm>
          <a:off x="9154963" y="4558018"/>
          <a:ext cx="2920895" cy="1161543"/>
        </a:xfrm>
        <a:prstGeom prst="roundRect">
          <a:avLst>
            <a:gd name="adj" fmla="val 10000"/>
          </a:avLst>
        </a:prstGeom>
        <a:solidFill>
          <a:srgbClr val="2626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sk-SK" sz="3300" kern="1200" dirty="0"/>
            <a:t>finalizácia obchodu</a:t>
          </a:r>
        </a:p>
      </dsp:txBody>
      <dsp:txXfrm>
        <a:off x="9188983" y="4592038"/>
        <a:ext cx="2852855" cy="1093503"/>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32D0C0-ECA4-4688-B567-0C1D401BCE5A}" type="datetimeFigureOut">
              <a:rPr lang="sk-SK" smtClean="0"/>
              <a:t>27.11.2017</a:t>
            </a:fld>
            <a:endParaRPr lang="sk-SK"/>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4C2A67-3038-4E52-9EF5-5AE27AFE560C}" type="slidenum">
              <a:rPr lang="sk-SK" smtClean="0"/>
              <a:t>‹#›</a:t>
            </a:fld>
            <a:endParaRPr lang="sk-SK"/>
          </a:p>
        </p:txBody>
      </p:sp>
    </p:spTree>
    <p:extLst>
      <p:ext uri="{BB962C8B-B14F-4D97-AF65-F5344CB8AC3E}">
        <p14:creationId xmlns:p14="http://schemas.microsoft.com/office/powerpoint/2010/main" val="3811166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10"/>
          </p:nvPr>
        </p:nvSpPr>
        <p:spPr/>
        <p:txBody>
          <a:bodyPr/>
          <a:lstStyle/>
          <a:p>
            <a:fld id="{AE4C2A67-3038-4E52-9EF5-5AE27AFE560C}" type="slidenum">
              <a:rPr lang="sk-SK" smtClean="0"/>
              <a:t>1</a:t>
            </a:fld>
            <a:endParaRPr lang="sk-SK"/>
          </a:p>
        </p:txBody>
      </p:sp>
    </p:spTree>
    <p:extLst>
      <p:ext uri="{BB962C8B-B14F-4D97-AF65-F5344CB8AC3E}">
        <p14:creationId xmlns:p14="http://schemas.microsoft.com/office/powerpoint/2010/main" val="173026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3816732" y="9372003"/>
            <a:ext cx="2919031" cy="494310"/>
          </a:xfrm>
          <a:prstGeom prst="rect">
            <a:avLst/>
          </a:prstGeom>
          <a:noFill/>
          <a:ln w="9525">
            <a:noFill/>
            <a:miter lim="800000"/>
            <a:headEnd/>
            <a:tailEnd/>
          </a:ln>
        </p:spPr>
        <p:txBody>
          <a:bodyPr lIns="88122" tIns="44061" rIns="88122" bIns="44061" anchor="b"/>
          <a:lstStyle/>
          <a:p>
            <a:pPr algn="r" defTabSz="880719"/>
            <a:fld id="{91A5669D-D527-4A36-8FB6-4F17A929EE64}" type="slidenum">
              <a:rPr lang="sk-SK" sz="1200"/>
              <a:pPr algn="r" defTabSz="880719"/>
              <a:t>29</a:t>
            </a:fld>
            <a:endParaRPr lang="sk-SK" sz="1200" dirty="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p:txBody>
          <a:bodyPr/>
          <a:lstStyle/>
          <a:p>
            <a:pPr eaLnBrk="1" hangingPunct="1"/>
            <a:endParaRPr lang="en-US"/>
          </a:p>
        </p:txBody>
      </p:sp>
    </p:spTree>
    <p:extLst>
      <p:ext uri="{BB962C8B-B14F-4D97-AF65-F5344CB8AC3E}">
        <p14:creationId xmlns:p14="http://schemas.microsoft.com/office/powerpoint/2010/main" val="1814644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err="1"/>
              <a:t>aohfcoahoi</a:t>
            </a:r>
            <a:endParaRPr lang="sk-SK" dirty="0"/>
          </a:p>
        </p:txBody>
      </p:sp>
      <p:sp>
        <p:nvSpPr>
          <p:cNvPr id="4" name="Zástupný objekt pre číslo snímky 3"/>
          <p:cNvSpPr>
            <a:spLocks noGrp="1"/>
          </p:cNvSpPr>
          <p:nvPr>
            <p:ph type="sldNum" sz="quarter" idx="10"/>
          </p:nvPr>
        </p:nvSpPr>
        <p:spPr/>
        <p:txBody>
          <a:bodyPr/>
          <a:lstStyle/>
          <a:p>
            <a:fld id="{AE4C2A67-3038-4E52-9EF5-5AE27AFE560C}" type="slidenum">
              <a:rPr lang="sk-SK" smtClean="0"/>
              <a:t>47</a:t>
            </a:fld>
            <a:endParaRPr lang="sk-SK"/>
          </a:p>
        </p:txBody>
      </p:sp>
    </p:spTree>
    <p:extLst>
      <p:ext uri="{BB962C8B-B14F-4D97-AF65-F5344CB8AC3E}">
        <p14:creationId xmlns:p14="http://schemas.microsoft.com/office/powerpoint/2010/main" val="4270840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sk-SK"/>
              <a:t>Upravte štýly predlohy textu</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podnadpisov</a:t>
            </a:r>
          </a:p>
        </p:txBody>
      </p:sp>
      <p:sp>
        <p:nvSpPr>
          <p:cNvPr id="4" name="Zástupný objekt pre dátum 3"/>
          <p:cNvSpPr>
            <a:spLocks noGrp="1"/>
          </p:cNvSpPr>
          <p:nvPr>
            <p:ph type="dt" sz="half" idx="10"/>
          </p:nvPr>
        </p:nvSpPr>
        <p:spPr/>
        <p:txBody>
          <a:bodyPr/>
          <a:lstStyle/>
          <a:p>
            <a:fld id="{1927D758-CE8C-437C-AE91-14A354E28CF7}" type="datetimeFigureOut">
              <a:rPr lang="sk-SK" smtClean="0"/>
              <a:t>27.11.2017</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ED56E6A2-25CF-47A9-BCC3-7056435F6F7D}" type="slidenum">
              <a:rPr lang="sk-SK" smtClean="0"/>
              <a:t>‹#›</a:t>
            </a:fld>
            <a:endParaRPr lang="sk-SK"/>
          </a:p>
        </p:txBody>
      </p:sp>
    </p:spTree>
    <p:extLst>
      <p:ext uri="{BB962C8B-B14F-4D97-AF65-F5344CB8AC3E}">
        <p14:creationId xmlns:p14="http://schemas.microsoft.com/office/powerpoint/2010/main" val="126909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objekt pre zvislý text 2"/>
          <p:cNvSpPr>
            <a:spLocks noGrp="1"/>
          </p:cNvSpPr>
          <p:nvPr>
            <p:ph type="body" orient="vert" idx="1"/>
          </p:nvPr>
        </p:nvSpPr>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p:cNvSpPr>
            <a:spLocks noGrp="1"/>
          </p:cNvSpPr>
          <p:nvPr>
            <p:ph type="dt" sz="half" idx="10"/>
          </p:nvPr>
        </p:nvSpPr>
        <p:spPr/>
        <p:txBody>
          <a:bodyPr/>
          <a:lstStyle/>
          <a:p>
            <a:fld id="{1927D758-CE8C-437C-AE91-14A354E28CF7}" type="datetimeFigureOut">
              <a:rPr lang="sk-SK" smtClean="0"/>
              <a:t>27.11.2017</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ED56E6A2-25CF-47A9-BCC3-7056435F6F7D}" type="slidenum">
              <a:rPr lang="sk-SK" smtClean="0"/>
              <a:t>‹#›</a:t>
            </a:fld>
            <a:endParaRPr lang="sk-SK"/>
          </a:p>
        </p:txBody>
      </p:sp>
    </p:spTree>
    <p:extLst>
      <p:ext uri="{BB962C8B-B14F-4D97-AF65-F5344CB8AC3E}">
        <p14:creationId xmlns:p14="http://schemas.microsoft.com/office/powerpoint/2010/main" val="1504532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8724900" y="365125"/>
            <a:ext cx="2628900" cy="5811838"/>
          </a:xfrm>
        </p:spPr>
        <p:txBody>
          <a:bodyPr vert="eaVert"/>
          <a:lstStyle/>
          <a:p>
            <a:r>
              <a:rPr lang="sk-SK"/>
              <a:t>Upravte štýly predlohy textu</a:t>
            </a:r>
          </a:p>
        </p:txBody>
      </p:sp>
      <p:sp>
        <p:nvSpPr>
          <p:cNvPr id="3" name="Zástupný objekt pre zvislý text 2"/>
          <p:cNvSpPr>
            <a:spLocks noGrp="1"/>
          </p:cNvSpPr>
          <p:nvPr>
            <p:ph type="body" orient="vert" idx="1"/>
          </p:nvPr>
        </p:nvSpPr>
        <p:spPr>
          <a:xfrm>
            <a:off x="838200" y="365125"/>
            <a:ext cx="7734300" cy="5811838"/>
          </a:xfrm>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p:cNvSpPr>
            <a:spLocks noGrp="1"/>
          </p:cNvSpPr>
          <p:nvPr>
            <p:ph type="dt" sz="half" idx="10"/>
          </p:nvPr>
        </p:nvSpPr>
        <p:spPr/>
        <p:txBody>
          <a:bodyPr/>
          <a:lstStyle/>
          <a:p>
            <a:fld id="{1927D758-CE8C-437C-AE91-14A354E28CF7}" type="datetimeFigureOut">
              <a:rPr lang="sk-SK" smtClean="0"/>
              <a:t>27.11.2017</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ED56E6A2-25CF-47A9-BCC3-7056435F6F7D}" type="slidenum">
              <a:rPr lang="sk-SK" smtClean="0"/>
              <a:t>‹#›</a:t>
            </a:fld>
            <a:endParaRPr lang="sk-SK"/>
          </a:p>
        </p:txBody>
      </p:sp>
    </p:spTree>
    <p:extLst>
      <p:ext uri="{BB962C8B-B14F-4D97-AF65-F5344CB8AC3E}">
        <p14:creationId xmlns:p14="http://schemas.microsoft.com/office/powerpoint/2010/main" val="2305730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objekt pre obsah 2"/>
          <p:cNvSpPr>
            <a:spLocks noGrp="1"/>
          </p:cNvSpPr>
          <p:nvPr>
            <p:ph idx="1"/>
          </p:nvPr>
        </p:nvSpPr>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p:cNvSpPr>
            <a:spLocks noGrp="1"/>
          </p:cNvSpPr>
          <p:nvPr>
            <p:ph type="dt" sz="half" idx="10"/>
          </p:nvPr>
        </p:nvSpPr>
        <p:spPr/>
        <p:txBody>
          <a:bodyPr/>
          <a:lstStyle/>
          <a:p>
            <a:fld id="{1927D758-CE8C-437C-AE91-14A354E28CF7}" type="datetimeFigureOut">
              <a:rPr lang="sk-SK" smtClean="0"/>
              <a:t>27.11.2017</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ED56E6A2-25CF-47A9-BCC3-7056435F6F7D}" type="slidenum">
              <a:rPr lang="sk-SK" smtClean="0"/>
              <a:t>‹#›</a:t>
            </a:fld>
            <a:endParaRPr lang="sk-SK"/>
          </a:p>
        </p:txBody>
      </p:sp>
    </p:spTree>
    <p:extLst>
      <p:ext uri="{BB962C8B-B14F-4D97-AF65-F5344CB8AC3E}">
        <p14:creationId xmlns:p14="http://schemas.microsoft.com/office/powerpoint/2010/main" val="314129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sk-SK"/>
              <a:t>Upravte štýly predlohy textu</a:t>
            </a:r>
          </a:p>
        </p:txBody>
      </p:sp>
      <p:sp>
        <p:nvSpPr>
          <p:cNvPr id="3" name="Zástupný objekt pre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Upraviť štýly predlohy textu</a:t>
            </a:r>
          </a:p>
        </p:txBody>
      </p:sp>
      <p:sp>
        <p:nvSpPr>
          <p:cNvPr id="4" name="Zástupný objekt pre dátum 3"/>
          <p:cNvSpPr>
            <a:spLocks noGrp="1"/>
          </p:cNvSpPr>
          <p:nvPr>
            <p:ph type="dt" sz="half" idx="10"/>
          </p:nvPr>
        </p:nvSpPr>
        <p:spPr/>
        <p:txBody>
          <a:bodyPr/>
          <a:lstStyle/>
          <a:p>
            <a:fld id="{1927D758-CE8C-437C-AE91-14A354E28CF7}" type="datetimeFigureOut">
              <a:rPr lang="sk-SK" smtClean="0"/>
              <a:t>27.11.2017</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ED56E6A2-25CF-47A9-BCC3-7056435F6F7D}" type="slidenum">
              <a:rPr lang="sk-SK" smtClean="0"/>
              <a:t>‹#›</a:t>
            </a:fld>
            <a:endParaRPr lang="sk-SK"/>
          </a:p>
        </p:txBody>
      </p:sp>
    </p:spTree>
    <p:extLst>
      <p:ext uri="{BB962C8B-B14F-4D97-AF65-F5344CB8AC3E}">
        <p14:creationId xmlns:p14="http://schemas.microsoft.com/office/powerpoint/2010/main" val="3760038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objekt pre obsah 2"/>
          <p:cNvSpPr>
            <a:spLocks noGrp="1"/>
          </p:cNvSpPr>
          <p:nvPr>
            <p:ph sz="half" idx="1"/>
          </p:nvPr>
        </p:nvSpPr>
        <p:spPr>
          <a:xfrm>
            <a:off x="838200" y="1825625"/>
            <a:ext cx="5181600" cy="435133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p:cNvSpPr>
            <a:spLocks noGrp="1"/>
          </p:cNvSpPr>
          <p:nvPr>
            <p:ph sz="half" idx="2"/>
          </p:nvPr>
        </p:nvSpPr>
        <p:spPr>
          <a:xfrm>
            <a:off x="6172200" y="1825625"/>
            <a:ext cx="5181600" cy="435133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dátum 4"/>
          <p:cNvSpPr>
            <a:spLocks noGrp="1"/>
          </p:cNvSpPr>
          <p:nvPr>
            <p:ph type="dt" sz="half" idx="10"/>
          </p:nvPr>
        </p:nvSpPr>
        <p:spPr/>
        <p:txBody>
          <a:bodyPr/>
          <a:lstStyle/>
          <a:p>
            <a:fld id="{1927D758-CE8C-437C-AE91-14A354E28CF7}" type="datetimeFigureOut">
              <a:rPr lang="sk-SK" smtClean="0"/>
              <a:t>27.11.2017</a:t>
            </a:fld>
            <a:endParaRPr lang="sk-SK"/>
          </a:p>
        </p:txBody>
      </p:sp>
      <p:sp>
        <p:nvSpPr>
          <p:cNvPr id="6" name="Zástupný objekt pre pätu 5"/>
          <p:cNvSpPr>
            <a:spLocks noGrp="1"/>
          </p:cNvSpPr>
          <p:nvPr>
            <p:ph type="ftr" sz="quarter" idx="11"/>
          </p:nvPr>
        </p:nvSpPr>
        <p:spPr/>
        <p:txBody>
          <a:bodyPr/>
          <a:lstStyle/>
          <a:p>
            <a:endParaRPr lang="sk-SK"/>
          </a:p>
        </p:txBody>
      </p:sp>
      <p:sp>
        <p:nvSpPr>
          <p:cNvPr id="7" name="Zástupný objekt pre číslo snímky 6"/>
          <p:cNvSpPr>
            <a:spLocks noGrp="1"/>
          </p:cNvSpPr>
          <p:nvPr>
            <p:ph type="sldNum" sz="quarter" idx="12"/>
          </p:nvPr>
        </p:nvSpPr>
        <p:spPr/>
        <p:txBody>
          <a:bodyPr/>
          <a:lstStyle/>
          <a:p>
            <a:fld id="{ED56E6A2-25CF-47A9-BCC3-7056435F6F7D}" type="slidenum">
              <a:rPr lang="sk-SK" smtClean="0"/>
              <a:t>‹#›</a:t>
            </a:fld>
            <a:endParaRPr lang="sk-SK"/>
          </a:p>
        </p:txBody>
      </p:sp>
    </p:spTree>
    <p:extLst>
      <p:ext uri="{BB962C8B-B14F-4D97-AF65-F5344CB8AC3E}">
        <p14:creationId xmlns:p14="http://schemas.microsoft.com/office/powerpoint/2010/main" val="3706230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sk-SK"/>
              <a:t>Upravte štýly predlohy textu</a:t>
            </a:r>
          </a:p>
        </p:txBody>
      </p:sp>
      <p:sp>
        <p:nvSpPr>
          <p:cNvPr id="3" name="Zástupný objekt pre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4" name="Zástupný objekt pre obsah 3"/>
          <p:cNvSpPr>
            <a:spLocks noGrp="1"/>
          </p:cNvSpPr>
          <p:nvPr>
            <p:ph sz="half" idx="2"/>
          </p:nvPr>
        </p:nvSpPr>
        <p:spPr>
          <a:xfrm>
            <a:off x="839788" y="2505075"/>
            <a:ext cx="5157787" cy="368458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6" name="Zástupný objekt pre obsah 5"/>
          <p:cNvSpPr>
            <a:spLocks noGrp="1"/>
          </p:cNvSpPr>
          <p:nvPr>
            <p:ph sz="quarter" idx="4"/>
          </p:nvPr>
        </p:nvSpPr>
        <p:spPr>
          <a:xfrm>
            <a:off x="6172200" y="2505075"/>
            <a:ext cx="5183188" cy="368458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objekt pre dátum 6"/>
          <p:cNvSpPr>
            <a:spLocks noGrp="1"/>
          </p:cNvSpPr>
          <p:nvPr>
            <p:ph type="dt" sz="half" idx="10"/>
          </p:nvPr>
        </p:nvSpPr>
        <p:spPr/>
        <p:txBody>
          <a:bodyPr/>
          <a:lstStyle/>
          <a:p>
            <a:fld id="{1927D758-CE8C-437C-AE91-14A354E28CF7}" type="datetimeFigureOut">
              <a:rPr lang="sk-SK" smtClean="0"/>
              <a:t>27.11.2017</a:t>
            </a:fld>
            <a:endParaRPr lang="sk-SK"/>
          </a:p>
        </p:txBody>
      </p:sp>
      <p:sp>
        <p:nvSpPr>
          <p:cNvPr id="8" name="Zástupný objekt pre pätu 7"/>
          <p:cNvSpPr>
            <a:spLocks noGrp="1"/>
          </p:cNvSpPr>
          <p:nvPr>
            <p:ph type="ftr" sz="quarter" idx="11"/>
          </p:nvPr>
        </p:nvSpPr>
        <p:spPr/>
        <p:txBody>
          <a:bodyPr/>
          <a:lstStyle/>
          <a:p>
            <a:endParaRPr lang="sk-SK"/>
          </a:p>
        </p:txBody>
      </p:sp>
      <p:sp>
        <p:nvSpPr>
          <p:cNvPr id="9" name="Zástupný objekt pre číslo snímky 8"/>
          <p:cNvSpPr>
            <a:spLocks noGrp="1"/>
          </p:cNvSpPr>
          <p:nvPr>
            <p:ph type="sldNum" sz="quarter" idx="12"/>
          </p:nvPr>
        </p:nvSpPr>
        <p:spPr/>
        <p:txBody>
          <a:bodyPr/>
          <a:lstStyle/>
          <a:p>
            <a:fld id="{ED56E6A2-25CF-47A9-BCC3-7056435F6F7D}" type="slidenum">
              <a:rPr lang="sk-SK" smtClean="0"/>
              <a:t>‹#›</a:t>
            </a:fld>
            <a:endParaRPr lang="sk-SK"/>
          </a:p>
        </p:txBody>
      </p:sp>
    </p:spTree>
    <p:extLst>
      <p:ext uri="{BB962C8B-B14F-4D97-AF65-F5344CB8AC3E}">
        <p14:creationId xmlns:p14="http://schemas.microsoft.com/office/powerpoint/2010/main" val="2230260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objekt pre dátum 2"/>
          <p:cNvSpPr>
            <a:spLocks noGrp="1"/>
          </p:cNvSpPr>
          <p:nvPr>
            <p:ph type="dt" sz="half" idx="10"/>
          </p:nvPr>
        </p:nvSpPr>
        <p:spPr/>
        <p:txBody>
          <a:bodyPr/>
          <a:lstStyle/>
          <a:p>
            <a:fld id="{1927D758-CE8C-437C-AE91-14A354E28CF7}" type="datetimeFigureOut">
              <a:rPr lang="sk-SK" smtClean="0"/>
              <a:t>27.11.2017</a:t>
            </a:fld>
            <a:endParaRPr lang="sk-SK"/>
          </a:p>
        </p:txBody>
      </p:sp>
      <p:sp>
        <p:nvSpPr>
          <p:cNvPr id="4" name="Zástupný objekt pre pätu 3"/>
          <p:cNvSpPr>
            <a:spLocks noGrp="1"/>
          </p:cNvSpPr>
          <p:nvPr>
            <p:ph type="ftr" sz="quarter" idx="11"/>
          </p:nvPr>
        </p:nvSpPr>
        <p:spPr/>
        <p:txBody>
          <a:bodyPr/>
          <a:lstStyle/>
          <a:p>
            <a:endParaRPr lang="sk-SK"/>
          </a:p>
        </p:txBody>
      </p:sp>
      <p:sp>
        <p:nvSpPr>
          <p:cNvPr id="5" name="Zástupný objekt pre číslo snímky 4"/>
          <p:cNvSpPr>
            <a:spLocks noGrp="1"/>
          </p:cNvSpPr>
          <p:nvPr>
            <p:ph type="sldNum" sz="quarter" idx="12"/>
          </p:nvPr>
        </p:nvSpPr>
        <p:spPr/>
        <p:txBody>
          <a:bodyPr/>
          <a:lstStyle/>
          <a:p>
            <a:fld id="{ED56E6A2-25CF-47A9-BCC3-7056435F6F7D}" type="slidenum">
              <a:rPr lang="sk-SK" smtClean="0"/>
              <a:t>‹#›</a:t>
            </a:fld>
            <a:endParaRPr lang="sk-SK"/>
          </a:p>
        </p:txBody>
      </p:sp>
    </p:spTree>
    <p:extLst>
      <p:ext uri="{BB962C8B-B14F-4D97-AF65-F5344CB8AC3E}">
        <p14:creationId xmlns:p14="http://schemas.microsoft.com/office/powerpoint/2010/main" val="2024033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p:cNvSpPr>
            <a:spLocks noGrp="1"/>
          </p:cNvSpPr>
          <p:nvPr>
            <p:ph type="dt" sz="half" idx="10"/>
          </p:nvPr>
        </p:nvSpPr>
        <p:spPr/>
        <p:txBody>
          <a:bodyPr/>
          <a:lstStyle/>
          <a:p>
            <a:fld id="{1927D758-CE8C-437C-AE91-14A354E28CF7}" type="datetimeFigureOut">
              <a:rPr lang="sk-SK" smtClean="0"/>
              <a:t>27.11.2017</a:t>
            </a:fld>
            <a:endParaRPr lang="sk-SK"/>
          </a:p>
        </p:txBody>
      </p:sp>
      <p:sp>
        <p:nvSpPr>
          <p:cNvPr id="3" name="Zástupný objekt pre pätu 2"/>
          <p:cNvSpPr>
            <a:spLocks noGrp="1"/>
          </p:cNvSpPr>
          <p:nvPr>
            <p:ph type="ftr" sz="quarter" idx="11"/>
          </p:nvPr>
        </p:nvSpPr>
        <p:spPr/>
        <p:txBody>
          <a:bodyPr/>
          <a:lstStyle/>
          <a:p>
            <a:endParaRPr lang="sk-SK"/>
          </a:p>
        </p:txBody>
      </p:sp>
      <p:sp>
        <p:nvSpPr>
          <p:cNvPr id="4" name="Zástupný objekt pre číslo snímky 3"/>
          <p:cNvSpPr>
            <a:spLocks noGrp="1"/>
          </p:cNvSpPr>
          <p:nvPr>
            <p:ph type="sldNum" sz="quarter" idx="12"/>
          </p:nvPr>
        </p:nvSpPr>
        <p:spPr/>
        <p:txBody>
          <a:bodyPr/>
          <a:lstStyle/>
          <a:p>
            <a:fld id="{ED56E6A2-25CF-47A9-BCC3-7056435F6F7D}" type="slidenum">
              <a:rPr lang="sk-SK" smtClean="0"/>
              <a:t>‹#›</a:t>
            </a:fld>
            <a:endParaRPr lang="sk-SK"/>
          </a:p>
        </p:txBody>
      </p:sp>
    </p:spTree>
    <p:extLst>
      <p:ext uri="{BB962C8B-B14F-4D97-AF65-F5344CB8AC3E}">
        <p14:creationId xmlns:p14="http://schemas.microsoft.com/office/powerpoint/2010/main" val="4238997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a:t>Upravte štýly predlohy textu</a:t>
            </a:r>
          </a:p>
        </p:txBody>
      </p:sp>
      <p:sp>
        <p:nvSpPr>
          <p:cNvPr id="3" name="Zástupný objekt pre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Zástupný objekt pre dátum 4"/>
          <p:cNvSpPr>
            <a:spLocks noGrp="1"/>
          </p:cNvSpPr>
          <p:nvPr>
            <p:ph type="dt" sz="half" idx="10"/>
          </p:nvPr>
        </p:nvSpPr>
        <p:spPr/>
        <p:txBody>
          <a:bodyPr/>
          <a:lstStyle/>
          <a:p>
            <a:fld id="{1927D758-CE8C-437C-AE91-14A354E28CF7}" type="datetimeFigureOut">
              <a:rPr lang="sk-SK" smtClean="0"/>
              <a:t>27.11.2017</a:t>
            </a:fld>
            <a:endParaRPr lang="sk-SK"/>
          </a:p>
        </p:txBody>
      </p:sp>
      <p:sp>
        <p:nvSpPr>
          <p:cNvPr id="6" name="Zástupný objekt pre pätu 5"/>
          <p:cNvSpPr>
            <a:spLocks noGrp="1"/>
          </p:cNvSpPr>
          <p:nvPr>
            <p:ph type="ftr" sz="quarter" idx="11"/>
          </p:nvPr>
        </p:nvSpPr>
        <p:spPr/>
        <p:txBody>
          <a:bodyPr/>
          <a:lstStyle/>
          <a:p>
            <a:endParaRPr lang="sk-SK"/>
          </a:p>
        </p:txBody>
      </p:sp>
      <p:sp>
        <p:nvSpPr>
          <p:cNvPr id="7" name="Zástupný objekt pre číslo snímky 6"/>
          <p:cNvSpPr>
            <a:spLocks noGrp="1"/>
          </p:cNvSpPr>
          <p:nvPr>
            <p:ph type="sldNum" sz="quarter" idx="12"/>
          </p:nvPr>
        </p:nvSpPr>
        <p:spPr/>
        <p:txBody>
          <a:bodyPr/>
          <a:lstStyle/>
          <a:p>
            <a:fld id="{ED56E6A2-25CF-47A9-BCC3-7056435F6F7D}" type="slidenum">
              <a:rPr lang="sk-SK" smtClean="0"/>
              <a:t>‹#›</a:t>
            </a:fld>
            <a:endParaRPr lang="sk-SK"/>
          </a:p>
        </p:txBody>
      </p:sp>
    </p:spTree>
    <p:extLst>
      <p:ext uri="{BB962C8B-B14F-4D97-AF65-F5344CB8AC3E}">
        <p14:creationId xmlns:p14="http://schemas.microsoft.com/office/powerpoint/2010/main" val="3814039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a:t>Upravte štýly predlohy textu</a:t>
            </a:r>
          </a:p>
        </p:txBody>
      </p:sp>
      <p:sp>
        <p:nvSpPr>
          <p:cNvPr id="3" name="Zástupný objekt pre obrázo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objekt pre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Zástupný objekt pre dátum 4"/>
          <p:cNvSpPr>
            <a:spLocks noGrp="1"/>
          </p:cNvSpPr>
          <p:nvPr>
            <p:ph type="dt" sz="half" idx="10"/>
          </p:nvPr>
        </p:nvSpPr>
        <p:spPr/>
        <p:txBody>
          <a:bodyPr/>
          <a:lstStyle/>
          <a:p>
            <a:fld id="{1927D758-CE8C-437C-AE91-14A354E28CF7}" type="datetimeFigureOut">
              <a:rPr lang="sk-SK" smtClean="0"/>
              <a:t>27.11.2017</a:t>
            </a:fld>
            <a:endParaRPr lang="sk-SK"/>
          </a:p>
        </p:txBody>
      </p:sp>
      <p:sp>
        <p:nvSpPr>
          <p:cNvPr id="6" name="Zástupný objekt pre pätu 5"/>
          <p:cNvSpPr>
            <a:spLocks noGrp="1"/>
          </p:cNvSpPr>
          <p:nvPr>
            <p:ph type="ftr" sz="quarter" idx="11"/>
          </p:nvPr>
        </p:nvSpPr>
        <p:spPr/>
        <p:txBody>
          <a:bodyPr/>
          <a:lstStyle/>
          <a:p>
            <a:endParaRPr lang="sk-SK"/>
          </a:p>
        </p:txBody>
      </p:sp>
      <p:sp>
        <p:nvSpPr>
          <p:cNvPr id="7" name="Zástupný objekt pre číslo snímky 6"/>
          <p:cNvSpPr>
            <a:spLocks noGrp="1"/>
          </p:cNvSpPr>
          <p:nvPr>
            <p:ph type="sldNum" sz="quarter" idx="12"/>
          </p:nvPr>
        </p:nvSpPr>
        <p:spPr/>
        <p:txBody>
          <a:bodyPr/>
          <a:lstStyle/>
          <a:p>
            <a:fld id="{ED56E6A2-25CF-47A9-BCC3-7056435F6F7D}" type="slidenum">
              <a:rPr lang="sk-SK" smtClean="0"/>
              <a:t>‹#›</a:t>
            </a:fld>
            <a:endParaRPr lang="sk-SK"/>
          </a:p>
        </p:txBody>
      </p:sp>
    </p:spTree>
    <p:extLst>
      <p:ext uri="{BB962C8B-B14F-4D97-AF65-F5344CB8AC3E}">
        <p14:creationId xmlns:p14="http://schemas.microsoft.com/office/powerpoint/2010/main" val="2983976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Upravte štýly predlohy textu</a:t>
            </a:r>
          </a:p>
        </p:txBody>
      </p:sp>
      <p:sp>
        <p:nvSpPr>
          <p:cNvPr id="3" name="Zástupný objekt pre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27D758-CE8C-437C-AE91-14A354E28CF7}" type="datetimeFigureOut">
              <a:rPr lang="sk-SK" smtClean="0"/>
              <a:t>27.11.2017</a:t>
            </a:fld>
            <a:endParaRPr lang="sk-SK"/>
          </a:p>
        </p:txBody>
      </p:sp>
      <p:sp>
        <p:nvSpPr>
          <p:cNvPr id="5" name="Zástupný objekt pre pät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objekt pre číslo snímky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56E6A2-25CF-47A9-BCC3-7056435F6F7D}" type="slidenum">
              <a:rPr lang="sk-SK" smtClean="0"/>
              <a:t>‹#›</a:t>
            </a:fld>
            <a:endParaRPr lang="sk-SK"/>
          </a:p>
        </p:txBody>
      </p:sp>
    </p:spTree>
    <p:extLst>
      <p:ext uri="{BB962C8B-B14F-4D97-AF65-F5344CB8AC3E}">
        <p14:creationId xmlns:p14="http://schemas.microsoft.com/office/powerpoint/2010/main" val="3830630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39.jp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2" Type="http://schemas.openxmlformats.org/officeDocument/2006/relationships/image" Target="../media/image40.t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40.tif"/><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tif"/><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0.tif"/><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image" Target="../media/image40.tif"/><Relationship Id="rId1" Type="http://schemas.openxmlformats.org/officeDocument/2006/relationships/slideLayout" Target="../slideLayouts/slideLayout1.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0.t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emf"/><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0.emf"/><Relationship Id="rId7" Type="http://schemas.openxmlformats.org/officeDocument/2006/relationships/image" Target="../media/image55.jpe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1.jpeg"/><Relationship Id="rId7" Type="http://schemas.openxmlformats.org/officeDocument/2006/relationships/image" Target="../media/image58.jpg"/><Relationship Id="rId2" Type="http://schemas.openxmlformats.org/officeDocument/2006/relationships/image" Target="../media/image50.emf"/><Relationship Id="rId1" Type="http://schemas.openxmlformats.org/officeDocument/2006/relationships/slideLayout" Target="../slideLayouts/slideLayout1.xml"/><Relationship Id="rId6" Type="http://schemas.openxmlformats.org/officeDocument/2006/relationships/image" Target="../media/image57.jpg"/><Relationship Id="rId5" Type="http://schemas.openxmlformats.org/officeDocument/2006/relationships/image" Target="../media/image53.png"/><Relationship Id="rId10" Type="http://schemas.openxmlformats.org/officeDocument/2006/relationships/image" Target="../media/image61.jpeg"/><Relationship Id="rId4" Type="http://schemas.openxmlformats.org/officeDocument/2006/relationships/image" Target="../media/image56.png"/><Relationship Id="rId9"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76.jpg"/><Relationship Id="rId13" Type="http://schemas.openxmlformats.org/officeDocument/2006/relationships/image" Target="../media/image81.jpg"/><Relationship Id="rId18" Type="http://schemas.openxmlformats.org/officeDocument/2006/relationships/image" Target="../media/image85.png"/><Relationship Id="rId3" Type="http://schemas.openxmlformats.org/officeDocument/2006/relationships/image" Target="../media/image71.png"/><Relationship Id="rId7" Type="http://schemas.openxmlformats.org/officeDocument/2006/relationships/image" Target="../media/image75.JPG"/><Relationship Id="rId12" Type="http://schemas.openxmlformats.org/officeDocument/2006/relationships/image" Target="../media/image80.jpg"/><Relationship Id="rId17" Type="http://schemas.openxmlformats.org/officeDocument/2006/relationships/image" Target="../media/image84.jpg"/><Relationship Id="rId2" Type="http://schemas.openxmlformats.org/officeDocument/2006/relationships/image" Target="../media/image70.png"/><Relationship Id="rId16" Type="http://schemas.openxmlformats.org/officeDocument/2006/relationships/image" Target="../media/image2.png"/><Relationship Id="rId20"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74.jpg"/><Relationship Id="rId11" Type="http://schemas.openxmlformats.org/officeDocument/2006/relationships/image" Target="../media/image79.jpg"/><Relationship Id="rId5" Type="http://schemas.openxmlformats.org/officeDocument/2006/relationships/image" Target="../media/image73.png"/><Relationship Id="rId15" Type="http://schemas.openxmlformats.org/officeDocument/2006/relationships/image" Target="../media/image83.jpg"/><Relationship Id="rId10" Type="http://schemas.openxmlformats.org/officeDocument/2006/relationships/image" Target="../media/image78.jpg"/><Relationship Id="rId19" Type="http://schemas.openxmlformats.org/officeDocument/2006/relationships/image" Target="../media/image86.jpeg"/><Relationship Id="rId4" Type="http://schemas.openxmlformats.org/officeDocument/2006/relationships/image" Target="../media/image72.png"/><Relationship Id="rId9" Type="http://schemas.openxmlformats.org/officeDocument/2006/relationships/image" Target="../media/image77.jpg"/><Relationship Id="rId14" Type="http://schemas.openxmlformats.org/officeDocument/2006/relationships/image" Target="../media/image82.emf"/></Relationships>
</file>

<file path=ppt/slides/_rels/slide49.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eg"/><Relationship Id="rId10" Type="http://schemas.openxmlformats.org/officeDocument/2006/relationships/image" Target="../media/image13.JPG"/><Relationship Id="rId4" Type="http://schemas.openxmlformats.org/officeDocument/2006/relationships/image" Target="../media/image7.jpeg"/><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ĺžnik 10"/>
          <p:cNvSpPr/>
          <p:nvPr/>
        </p:nvSpPr>
        <p:spPr>
          <a:xfrm>
            <a:off x="3773602" y="6168088"/>
            <a:ext cx="7637348" cy="400110"/>
          </a:xfrm>
          <a:prstGeom prst="rect">
            <a:avLst/>
          </a:prstGeom>
        </p:spPr>
        <p:txBody>
          <a:bodyPr wrap="square">
            <a:spAutoFit/>
          </a:bodyPr>
          <a:lstStyle/>
          <a:p>
            <a:pPr marL="355600"/>
            <a:r>
              <a:rPr lang="sk-SK" sz="2000" b="1" dirty="0">
                <a:solidFill>
                  <a:srgbClr val="262673"/>
                </a:solidFill>
                <a:latin typeface="Open Sans" panose="020B0606030504020204" pitchFamily="34" charset="0"/>
                <a:ea typeface="Open Sans" panose="020B0606030504020204" pitchFamily="34" charset="0"/>
                <a:cs typeface="Open Sans" panose="020B0606030504020204" pitchFamily="34" charset="0"/>
              </a:rPr>
              <a:t>20.10.2017 </a:t>
            </a:r>
            <a:r>
              <a:rPr lang="en-US" sz="2000" b="1" dirty="0">
                <a:solidFill>
                  <a:srgbClr val="262673"/>
                </a:solidFill>
                <a:latin typeface="Open Sans" panose="020B0606030504020204" pitchFamily="34" charset="0"/>
                <a:ea typeface="Open Sans" panose="020B0606030504020204" pitchFamily="34" charset="0"/>
                <a:cs typeface="Open Sans" panose="020B0606030504020204" pitchFamily="34" charset="0"/>
              </a:rPr>
              <a:t>|</a:t>
            </a:r>
            <a:r>
              <a:rPr lang="sk-SK" sz="2000" b="1" dirty="0">
                <a:solidFill>
                  <a:srgbClr val="262673"/>
                </a:solidFill>
                <a:latin typeface="Open Sans" panose="020B0606030504020204" pitchFamily="34" charset="0"/>
                <a:ea typeface="Open Sans" panose="020B0606030504020204" pitchFamily="34" charset="0"/>
                <a:cs typeface="Open Sans" panose="020B0606030504020204" pitchFamily="34" charset="0"/>
              </a:rPr>
              <a:t> Hotel Bešeňová***</a:t>
            </a:r>
            <a:r>
              <a:rPr lang="en-US" sz="2000" b="1" dirty="0">
                <a:solidFill>
                  <a:srgbClr val="262673"/>
                </a:solidFill>
                <a:latin typeface="Open Sans" panose="020B0606030504020204" pitchFamily="34" charset="0"/>
                <a:ea typeface="Open Sans" panose="020B0606030504020204" pitchFamily="34" charset="0"/>
                <a:cs typeface="Open Sans" panose="020B0606030504020204" pitchFamily="34" charset="0"/>
              </a:rPr>
              <a:t> |</a:t>
            </a:r>
            <a:r>
              <a:rPr lang="sk-SK" sz="2000" b="1" dirty="0">
                <a:solidFill>
                  <a:srgbClr val="262673"/>
                </a:solidFill>
                <a:latin typeface="Open Sans" panose="020B0606030504020204" pitchFamily="34" charset="0"/>
                <a:ea typeface="Open Sans" panose="020B0606030504020204" pitchFamily="34" charset="0"/>
                <a:cs typeface="Open Sans" panose="020B0606030504020204" pitchFamily="34" charset="0"/>
              </a:rPr>
              <a:t> Bešeňová</a:t>
            </a:r>
          </a:p>
        </p:txBody>
      </p:sp>
      <p:grpSp>
        <p:nvGrpSpPr>
          <p:cNvPr id="21" name="Skupina 20"/>
          <p:cNvGrpSpPr/>
          <p:nvPr/>
        </p:nvGrpSpPr>
        <p:grpSpPr>
          <a:xfrm>
            <a:off x="0" y="0"/>
            <a:ext cx="2939585" cy="6858000"/>
            <a:chOff x="0" y="0"/>
            <a:chExt cx="4627756" cy="6858000"/>
          </a:xfrm>
        </p:grpSpPr>
        <p:sp>
          <p:nvSpPr>
            <p:cNvPr id="22" name="Obdĺžnik 21"/>
            <p:cNvSpPr/>
            <p:nvPr/>
          </p:nvSpPr>
          <p:spPr>
            <a:xfrm>
              <a:off x="0" y="0"/>
              <a:ext cx="3557239" cy="6858000"/>
            </a:xfrm>
            <a:prstGeom prst="rect">
              <a:avLst/>
            </a:prstGeom>
            <a:solidFill>
              <a:srgbClr val="262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3" name="Pravouhlý trojuholník 22"/>
            <p:cNvSpPr/>
            <p:nvPr/>
          </p:nvSpPr>
          <p:spPr>
            <a:xfrm flipH="1">
              <a:off x="1260086" y="1603223"/>
              <a:ext cx="2415172" cy="5254777"/>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bg1"/>
                </a:solidFill>
              </a:endParaRPr>
            </a:p>
          </p:txBody>
        </p:sp>
        <p:grpSp>
          <p:nvGrpSpPr>
            <p:cNvPr id="24" name="Skupina 23"/>
            <p:cNvGrpSpPr/>
            <p:nvPr/>
          </p:nvGrpSpPr>
          <p:grpSpPr>
            <a:xfrm>
              <a:off x="524108" y="0"/>
              <a:ext cx="4103648" cy="6858000"/>
              <a:chOff x="5269962" y="0"/>
              <a:chExt cx="3202849" cy="7083566"/>
            </a:xfrm>
          </p:grpSpPr>
          <p:pic>
            <p:nvPicPr>
              <p:cNvPr id="25" name="Obrázok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2857" y="0"/>
                <a:ext cx="1139954" cy="1011938"/>
              </a:xfrm>
              <a:prstGeom prst="rect">
                <a:avLst/>
              </a:prstGeom>
            </p:spPr>
          </p:pic>
          <p:pic>
            <p:nvPicPr>
              <p:cNvPr id="26" name="Obrázok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1150" y="1011938"/>
                <a:ext cx="1139954" cy="1011938"/>
              </a:xfrm>
              <a:prstGeom prst="rect">
                <a:avLst/>
              </a:prstGeom>
            </p:spPr>
          </p:pic>
          <p:pic>
            <p:nvPicPr>
              <p:cNvPr id="27" name="Obrázok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9444" y="2023876"/>
                <a:ext cx="1139954" cy="1011938"/>
              </a:xfrm>
              <a:prstGeom prst="rect">
                <a:avLst/>
              </a:prstGeom>
            </p:spPr>
          </p:pic>
          <p:pic>
            <p:nvPicPr>
              <p:cNvPr id="28" name="Obrázok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7398" y="3035814"/>
                <a:ext cx="1139954" cy="1011938"/>
              </a:xfrm>
              <a:prstGeom prst="rect">
                <a:avLst/>
              </a:prstGeom>
            </p:spPr>
          </p:pic>
          <p:pic>
            <p:nvPicPr>
              <p:cNvPr id="29" name="Obrázok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5353" y="4047752"/>
                <a:ext cx="1139954" cy="1011938"/>
              </a:xfrm>
              <a:prstGeom prst="rect">
                <a:avLst/>
              </a:prstGeom>
            </p:spPr>
          </p:pic>
          <p:pic>
            <p:nvPicPr>
              <p:cNvPr id="30" name="Obrázok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3308" y="5059690"/>
                <a:ext cx="1139954" cy="1011938"/>
              </a:xfrm>
              <a:prstGeom prst="rect">
                <a:avLst/>
              </a:prstGeom>
            </p:spPr>
          </p:pic>
          <p:pic>
            <p:nvPicPr>
              <p:cNvPr id="31" name="Obrázok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9962" y="6071628"/>
                <a:ext cx="1139954" cy="1011938"/>
              </a:xfrm>
              <a:prstGeom prst="rect">
                <a:avLst/>
              </a:prstGeom>
            </p:spPr>
          </p:pic>
        </p:grpSp>
      </p:grpSp>
      <p:sp>
        <p:nvSpPr>
          <p:cNvPr id="16" name="Obdĺžnik 15"/>
          <p:cNvSpPr/>
          <p:nvPr/>
        </p:nvSpPr>
        <p:spPr>
          <a:xfrm>
            <a:off x="1652004" y="2215867"/>
            <a:ext cx="10539996" cy="1446550"/>
          </a:xfrm>
          <a:prstGeom prst="rect">
            <a:avLst/>
          </a:prstGeom>
        </p:spPr>
        <p:txBody>
          <a:bodyPr wrap="square">
            <a:spAutoFit/>
          </a:bodyPr>
          <a:lstStyle/>
          <a:p>
            <a:pPr marL="355600" algn="ctr">
              <a:spcBef>
                <a:spcPts val="1800"/>
              </a:spcBef>
              <a:spcAft>
                <a:spcPts val="3000"/>
              </a:spcAft>
            </a:pPr>
            <a:r>
              <a:rPr lang="sk-SK" sz="4400" b="1" dirty="0">
                <a:solidFill>
                  <a:srgbClr val="262673"/>
                </a:solidFill>
                <a:ea typeface="Open Sans" panose="020B0606030504020204" pitchFamily="34" charset="0"/>
                <a:cs typeface="Open Sans" panose="020B0606030504020204" pitchFamily="34" charset="0"/>
              </a:rPr>
              <a:t>48. Valné zhromaždenie </a:t>
            </a:r>
            <a:br>
              <a:rPr lang="sk-SK" sz="4400" b="1" dirty="0">
                <a:solidFill>
                  <a:srgbClr val="262673"/>
                </a:solidFill>
                <a:ea typeface="Open Sans" panose="020B0606030504020204" pitchFamily="34" charset="0"/>
                <a:cs typeface="Open Sans" panose="020B0606030504020204" pitchFamily="34" charset="0"/>
              </a:rPr>
            </a:br>
            <a:r>
              <a:rPr lang="sk-SK" sz="4400" b="1" dirty="0">
                <a:solidFill>
                  <a:srgbClr val="262673"/>
                </a:solidFill>
                <a:ea typeface="Open Sans" panose="020B0606030504020204" pitchFamily="34" charset="0"/>
                <a:cs typeface="Open Sans" panose="020B0606030504020204" pitchFamily="34" charset="0"/>
              </a:rPr>
              <a:t>Zväzu elektrotechnického priemyslu</a:t>
            </a:r>
            <a:r>
              <a:rPr lang="en-US" sz="4400" b="1" dirty="0">
                <a:solidFill>
                  <a:srgbClr val="262673"/>
                </a:solidFill>
                <a:ea typeface="Open Sans" panose="020B0606030504020204" pitchFamily="34" charset="0"/>
                <a:cs typeface="Open Sans" panose="020B0606030504020204" pitchFamily="34" charset="0"/>
              </a:rPr>
              <a:t> SR</a:t>
            </a:r>
            <a:endParaRPr lang="sk-SK" sz="4400" b="1" dirty="0">
              <a:solidFill>
                <a:srgbClr val="262673"/>
              </a:solidFill>
              <a:ea typeface="Open Sans" panose="020B0606030504020204" pitchFamily="34" charset="0"/>
              <a:cs typeface="Open Sans" panose="020B0606030504020204" pitchFamily="34" charset="0"/>
            </a:endParaRPr>
          </a:p>
        </p:txBody>
      </p:sp>
      <p:pic>
        <p:nvPicPr>
          <p:cNvPr id="17" name="Obrázok 16">
            <a:extLst>
              <a:ext uri="{FF2B5EF4-FFF2-40B4-BE49-F238E27FC236}">
                <a16:creationId xmlns:a16="http://schemas.microsoft.com/office/drawing/2014/main" id="{6F7A42EF-7A10-407A-B78C-F378CDDCC1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5332" y="489857"/>
            <a:ext cx="2449360" cy="624568"/>
          </a:xfrm>
          <a:prstGeom prst="rect">
            <a:avLst/>
          </a:prstGeom>
        </p:spPr>
      </p:pic>
    </p:spTree>
    <p:extLst>
      <p:ext uri="{BB962C8B-B14F-4D97-AF65-F5344CB8AC3E}">
        <p14:creationId xmlns:p14="http://schemas.microsoft.com/office/powerpoint/2010/main" val="314959335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ľka 1"/>
          <p:cNvGraphicFramePr>
            <a:graphicFrameLocks noGrp="1"/>
          </p:cNvGraphicFramePr>
          <p:nvPr>
            <p:extLst/>
          </p:nvPr>
        </p:nvGraphicFramePr>
        <p:xfrm>
          <a:off x="180943" y="833718"/>
          <a:ext cx="10343621" cy="5440242"/>
        </p:xfrm>
        <a:graphic>
          <a:graphicData uri="http://schemas.openxmlformats.org/drawingml/2006/table">
            <a:tbl>
              <a:tblPr firstRow="1" bandRow="1">
                <a:tableStyleId>{2D5ABB26-0587-4C30-8999-92F81FD0307C}</a:tableStyleId>
              </a:tblPr>
              <a:tblGrid>
                <a:gridCol w="10343621">
                  <a:extLst>
                    <a:ext uri="{9D8B030D-6E8A-4147-A177-3AD203B41FA5}">
                      <a16:colId xmlns:a16="http://schemas.microsoft.com/office/drawing/2014/main" val="443366269"/>
                    </a:ext>
                  </a:extLst>
                </a:gridCol>
              </a:tblGrid>
              <a:tr h="5440242">
                <a:tc>
                  <a:txBody>
                    <a:bodyPr/>
                    <a:lstStyle/>
                    <a:p>
                      <a:pPr marL="342900" marR="0" lvl="0" indent="-342900" algn="l" defTabSz="914400" rtl="0" eaLnBrk="1" fontAlgn="auto" latinLnBrk="0" hangingPunct="1">
                        <a:lnSpc>
                          <a:spcPct val="150000"/>
                        </a:lnSpc>
                        <a:spcBef>
                          <a:spcPts val="0"/>
                        </a:spcBef>
                        <a:spcAft>
                          <a:spcPts val="1200"/>
                        </a:spcAft>
                        <a:buClrTx/>
                        <a:buSzTx/>
                        <a:buFont typeface="Wingdings" panose="05000000000000000000" pitchFamily="2" charset="2"/>
                        <a:buChar char="ü"/>
                        <a:tabLst/>
                        <a:defRPr/>
                      </a:pPr>
                      <a:r>
                        <a:rPr lang="sk-SK" sz="2000" b="0" i="0" kern="1200" baseline="0" dirty="0">
                          <a:solidFill>
                            <a:srgbClr val="262673"/>
                          </a:solidFill>
                          <a:latin typeface="+mn-lt"/>
                          <a:ea typeface="+mn-ea"/>
                          <a:cs typeface="+mn-cs"/>
                        </a:rPr>
                        <a:t>za ZEP SR sa zúčastnili p. </a:t>
                      </a:r>
                      <a:r>
                        <a:rPr lang="sk-SK" sz="2000" b="0" i="0" kern="1200" baseline="0" dirty="0" err="1">
                          <a:solidFill>
                            <a:srgbClr val="262673"/>
                          </a:solidFill>
                          <a:latin typeface="+mn-lt"/>
                          <a:ea typeface="+mn-ea"/>
                          <a:cs typeface="+mn-cs"/>
                        </a:rPr>
                        <a:t>Ondrovič</a:t>
                      </a:r>
                      <a:r>
                        <a:rPr lang="sk-SK" sz="2000" b="0" i="0" kern="1200" baseline="0" dirty="0">
                          <a:solidFill>
                            <a:srgbClr val="262673"/>
                          </a:solidFill>
                          <a:latin typeface="+mn-lt"/>
                          <a:ea typeface="+mn-ea"/>
                          <a:cs typeface="+mn-cs"/>
                        </a:rPr>
                        <a:t>, p. Holčík a p. Lasz</a:t>
                      </a:r>
                    </a:p>
                    <a:p>
                      <a:pPr marL="0" marR="0" lvl="0" indent="0" algn="l" defTabSz="914400" rtl="0" eaLnBrk="1" fontAlgn="auto" latinLnBrk="0" hangingPunct="1">
                        <a:lnSpc>
                          <a:spcPct val="150000"/>
                        </a:lnSpc>
                        <a:spcBef>
                          <a:spcPts val="0"/>
                        </a:spcBef>
                        <a:spcAft>
                          <a:spcPts val="600"/>
                        </a:spcAft>
                        <a:buClrTx/>
                        <a:buSzTx/>
                        <a:buFont typeface="Wingdings" panose="05000000000000000000" pitchFamily="2" charset="2"/>
                        <a:buNone/>
                        <a:tabLst/>
                        <a:defRPr/>
                      </a:pPr>
                      <a:r>
                        <a:rPr lang="sk-SK" sz="2000" b="1" i="0" kern="1200" baseline="0" dirty="0">
                          <a:solidFill>
                            <a:srgbClr val="262673"/>
                          </a:solidFill>
                          <a:latin typeface="+mn-lt"/>
                          <a:ea typeface="+mn-ea"/>
                          <a:cs typeface="+mn-cs"/>
                        </a:rPr>
                        <a:t>Diskutované témy:</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sk-SK" sz="2000" b="0" i="0" kern="1200" baseline="0" dirty="0">
                          <a:solidFill>
                            <a:srgbClr val="262673"/>
                          </a:solidFill>
                          <a:latin typeface="+mn-lt"/>
                          <a:ea typeface="+mn-ea"/>
                          <a:cs typeface="+mn-cs"/>
                        </a:rPr>
                        <a:t>podvodné konkurzné a reštrukturalizačné konania a možnosť lepšej právnej úpravy, najmä s dôrazom na zodpovednosť štatutára a rakúsky model, </a:t>
                      </a:r>
                    </a:p>
                    <a:p>
                      <a:pPr marL="342900" marR="0" lvl="0" indent="-342900" algn="l" defTabSz="914400" rtl="0" eaLnBrk="1" fontAlgn="auto" latinLnBrk="0" hangingPunct="1">
                        <a:lnSpc>
                          <a:spcPct val="150000"/>
                        </a:lnSpc>
                        <a:spcBef>
                          <a:spcPts val="0"/>
                        </a:spcBef>
                        <a:spcAft>
                          <a:spcPts val="1200"/>
                        </a:spcAft>
                        <a:buClrTx/>
                        <a:buSzTx/>
                        <a:buFont typeface="Wingdings" panose="05000000000000000000" pitchFamily="2" charset="2"/>
                        <a:buChar char="§"/>
                        <a:tabLst/>
                        <a:defRPr/>
                      </a:pPr>
                      <a:r>
                        <a:rPr lang="sk-SK" sz="2000" b="0" i="0" kern="1200" baseline="0" dirty="0">
                          <a:solidFill>
                            <a:srgbClr val="262673"/>
                          </a:solidFill>
                          <a:latin typeface="+mn-lt"/>
                          <a:ea typeface="+mn-ea"/>
                          <a:cs typeface="+mn-cs"/>
                        </a:rPr>
                        <a:t>celkový stav vymožiteľnosti práva a administratívnej zaťaženosti podnikateľov,</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sk-SK" sz="2000" b="0" i="0" kern="1200" baseline="0" dirty="0">
                          <a:solidFill>
                            <a:srgbClr val="262673"/>
                          </a:solidFill>
                          <a:latin typeface="+mn-lt"/>
                          <a:ea typeface="+mn-ea"/>
                          <a:cs typeface="+mn-cs"/>
                        </a:rPr>
                        <a:t>kondícia odvetvia a problematika nedostatku zamestnancov - reforma stredného školstva a rekvalifikačné kurzy pre potreby priemyslu,</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sk-SK" sz="2000" b="0" i="0" kern="1200" baseline="0" dirty="0">
                          <a:solidFill>
                            <a:srgbClr val="262673"/>
                          </a:solidFill>
                          <a:latin typeface="+mn-lt"/>
                          <a:ea typeface="+mn-ea"/>
                          <a:cs typeface="+mn-cs"/>
                        </a:rPr>
                        <a:t>zvýšenie odpočítateľnej položky na </a:t>
                      </a:r>
                      <a:r>
                        <a:rPr lang="sk-SK" sz="2000" b="0" i="0" kern="1200" baseline="0" dirty="0" err="1">
                          <a:solidFill>
                            <a:srgbClr val="262673"/>
                          </a:solidFill>
                          <a:latin typeface="+mn-lt"/>
                          <a:ea typeface="+mn-ea"/>
                          <a:cs typeface="+mn-cs"/>
                        </a:rPr>
                        <a:t>VaV</a:t>
                      </a:r>
                      <a:r>
                        <a:rPr lang="sk-SK" sz="2000" b="0" i="0" kern="1200" baseline="0" dirty="0">
                          <a:solidFill>
                            <a:srgbClr val="262673"/>
                          </a:solidFill>
                          <a:latin typeface="+mn-lt"/>
                          <a:ea typeface="+mn-ea"/>
                          <a:cs typeface="+mn-cs"/>
                        </a:rPr>
                        <a:t> z 25 na 100 %.</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endParaRPr lang="sk-SK" sz="2000" b="0" i="0" kern="1200" baseline="0" dirty="0">
                        <a:solidFill>
                          <a:srgbClr val="262673"/>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sk-SK" sz="2000" b="1" i="0" kern="1200" baseline="0" dirty="0">
                          <a:solidFill>
                            <a:srgbClr val="262673"/>
                          </a:solidFill>
                          <a:latin typeface="+mn-lt"/>
                          <a:ea typeface="+mn-ea"/>
                          <a:cs typeface="+mn-cs"/>
                        </a:rPr>
                        <a:t>Na stretnutie má nadviazať rokovanie </a:t>
                      </a:r>
                      <a:r>
                        <a:rPr lang="sk-SK" sz="2000" b="0" i="0" kern="1200" baseline="0" dirty="0">
                          <a:solidFill>
                            <a:srgbClr val="262673"/>
                          </a:solidFill>
                          <a:latin typeface="+mn-lt"/>
                          <a:ea typeface="+mn-ea"/>
                          <a:cs typeface="+mn-cs"/>
                        </a:rPr>
                        <a:t>ZEP SR, Legislatívnej rady vlády SR,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sk-SK" sz="2000" b="0" i="0" kern="1200" baseline="0" dirty="0">
                          <a:solidFill>
                            <a:srgbClr val="262673"/>
                          </a:solidFill>
                          <a:latin typeface="+mn-lt"/>
                          <a:ea typeface="+mn-ea"/>
                          <a:cs typeface="+mn-cs"/>
                        </a:rPr>
                        <a:t>Ministerstva spravodlivosti SR a Ministerstva financií SR.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1690301"/>
                  </a:ext>
                </a:extLst>
              </a:tr>
            </a:tbl>
          </a:graphicData>
        </a:graphic>
      </p:graphicFrame>
      <p:sp>
        <p:nvSpPr>
          <p:cNvPr id="10" name="Šípka: päťuholník 9"/>
          <p:cNvSpPr/>
          <p:nvPr/>
        </p:nvSpPr>
        <p:spPr>
          <a:xfrm>
            <a:off x="0" y="233068"/>
            <a:ext cx="10117015" cy="493296"/>
          </a:xfrm>
          <a:prstGeom prst="homePlate">
            <a:avLst/>
          </a:prstGeom>
          <a:solidFill>
            <a:srgbClr val="262673"/>
          </a:solidFill>
          <a:ln>
            <a:solidFill>
              <a:srgbClr val="26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3200" b="1" dirty="0"/>
              <a:t>    </a:t>
            </a:r>
            <a:r>
              <a:rPr lang="sk-SK" sz="2800" b="1" dirty="0"/>
              <a:t>Stretnutie s premiérom Robertom Ficom, 27.3.2017</a:t>
            </a:r>
          </a:p>
        </p:txBody>
      </p:sp>
      <p:sp>
        <p:nvSpPr>
          <p:cNvPr id="6" name="BlokTextu 5"/>
          <p:cNvSpPr txBox="1"/>
          <p:nvPr/>
        </p:nvSpPr>
        <p:spPr>
          <a:xfrm>
            <a:off x="0" y="6488668"/>
            <a:ext cx="12192000" cy="369332"/>
          </a:xfrm>
          <a:prstGeom prst="rect">
            <a:avLst/>
          </a:prstGeom>
          <a:solidFill>
            <a:srgbClr val="262673"/>
          </a:solidFill>
        </p:spPr>
        <p:txBody>
          <a:bodyPr wrap="square" rtlCol="0">
            <a:spAutoFit/>
          </a:bodyPr>
          <a:lstStyle/>
          <a:p>
            <a:endParaRPr lang="sk-SK" b="1" dirty="0">
              <a:solidFill>
                <a:schemeClr val="bg1"/>
              </a:solidFill>
            </a:endParaRPr>
          </a:p>
        </p:txBody>
      </p:sp>
      <p:pic>
        <p:nvPicPr>
          <p:cNvPr id="7" name="Obrázok 6">
            <a:extLst>
              <a:ext uri="{FF2B5EF4-FFF2-40B4-BE49-F238E27FC236}">
                <a16:creationId xmlns:a16="http://schemas.microsoft.com/office/drawing/2014/main" id="{C6756217-55DB-47E9-B495-7113ABA3B1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0856" y="220951"/>
            <a:ext cx="2029585" cy="517529"/>
          </a:xfrm>
          <a:prstGeom prst="rect">
            <a:avLst/>
          </a:prstGeom>
        </p:spPr>
      </p:pic>
    </p:spTree>
    <p:extLst>
      <p:ext uri="{BB962C8B-B14F-4D97-AF65-F5344CB8AC3E}">
        <p14:creationId xmlns:p14="http://schemas.microsoft.com/office/powerpoint/2010/main" val="2088842236"/>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Šípka: päťuholník 9"/>
          <p:cNvSpPr/>
          <p:nvPr/>
        </p:nvSpPr>
        <p:spPr>
          <a:xfrm>
            <a:off x="0" y="86230"/>
            <a:ext cx="12001500" cy="515882"/>
          </a:xfrm>
          <a:prstGeom prst="homePlate">
            <a:avLst/>
          </a:prstGeom>
          <a:solidFill>
            <a:srgbClr val="262673"/>
          </a:solidFill>
          <a:ln>
            <a:solidFill>
              <a:srgbClr val="26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3200" b="1" dirty="0"/>
              <a:t> Memorandum  - podmienky spolupráce</a:t>
            </a:r>
            <a:endParaRPr lang="sk-SK" sz="2800" b="1" dirty="0"/>
          </a:p>
        </p:txBody>
      </p:sp>
      <p:pic>
        <p:nvPicPr>
          <p:cNvPr id="9" name="Obrázo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2725" y="5807184"/>
            <a:ext cx="1819275" cy="996730"/>
          </a:xfrm>
          <a:prstGeom prst="rect">
            <a:avLst/>
          </a:prstGeom>
        </p:spPr>
      </p:pic>
      <p:pic>
        <p:nvPicPr>
          <p:cNvPr id="8" name="Obrázo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5272" y="5949116"/>
            <a:ext cx="1615125" cy="695325"/>
          </a:xfrm>
          <a:prstGeom prst="rect">
            <a:avLst/>
          </a:prstGeom>
        </p:spPr>
      </p:pic>
      <p:pic>
        <p:nvPicPr>
          <p:cNvPr id="3" name="Obrázok 2"/>
          <p:cNvPicPr>
            <a:picLocks noChangeAspect="1"/>
          </p:cNvPicPr>
          <p:nvPr/>
        </p:nvPicPr>
        <p:blipFill>
          <a:blip r:embed="rId4"/>
          <a:stretch>
            <a:fillRect/>
          </a:stretch>
        </p:blipFill>
        <p:spPr>
          <a:xfrm>
            <a:off x="9244904" y="5886450"/>
            <a:ext cx="813429" cy="813429"/>
          </a:xfrm>
          <a:prstGeom prst="rect">
            <a:avLst/>
          </a:prstGeom>
        </p:spPr>
      </p:pic>
      <p:pic>
        <p:nvPicPr>
          <p:cNvPr id="5" name="Obrázok 4"/>
          <p:cNvPicPr>
            <a:picLocks noChangeAspect="1"/>
          </p:cNvPicPr>
          <p:nvPr/>
        </p:nvPicPr>
        <p:blipFill>
          <a:blip r:embed="rId5"/>
          <a:stretch>
            <a:fillRect/>
          </a:stretch>
        </p:blipFill>
        <p:spPr>
          <a:xfrm>
            <a:off x="7431731" y="5941887"/>
            <a:ext cx="1498781" cy="702554"/>
          </a:xfrm>
          <a:prstGeom prst="rect">
            <a:avLst/>
          </a:prstGeom>
        </p:spPr>
      </p:pic>
      <p:sp>
        <p:nvSpPr>
          <p:cNvPr id="6" name="Obdĺžnik 5"/>
          <p:cNvSpPr/>
          <p:nvPr/>
        </p:nvSpPr>
        <p:spPr>
          <a:xfrm>
            <a:off x="95015" y="956677"/>
            <a:ext cx="6096000" cy="5077416"/>
          </a:xfrm>
          <a:prstGeom prst="rect">
            <a:avLst/>
          </a:prstGeom>
        </p:spPr>
        <p:txBody>
          <a:bodyPr>
            <a:spAutoFit/>
          </a:bodyPr>
          <a:lstStyle/>
          <a:p>
            <a:pPr indent="449580" algn="just">
              <a:lnSpc>
                <a:spcPct val="107000"/>
              </a:lnSpc>
              <a:spcAft>
                <a:spcPts val="800"/>
              </a:spcAft>
            </a:pPr>
            <a:r>
              <a:rPr lang="sk-SK" sz="1400" dirty="0">
                <a:latin typeface="Calibri" panose="020F0502020204030204" pitchFamily="34" charset="0"/>
                <a:ea typeface="SimSun" panose="02010600030101010101" pitchFamily="2" charset="-122"/>
                <a:cs typeface="Arial" panose="020B0604020202020204" pitchFamily="34" charset="0"/>
              </a:rPr>
              <a:t>SOPK a Zväzy sa zaväzujú rozvíjať spoluprácu za účelom Transformácie OVP a rozvoja systému duálneho vzdelávania, ktorého cieľom je vybudovať funkčný systém odborného vzdelávania a duálneho vzdelávania na Slovensku v súlade s hospodárskou stratégiou štátu. </a:t>
            </a:r>
          </a:p>
          <a:p>
            <a:pPr indent="449580" algn="just">
              <a:lnSpc>
                <a:spcPct val="107000"/>
              </a:lnSpc>
              <a:spcAft>
                <a:spcPts val="800"/>
              </a:spcAft>
            </a:pPr>
            <a:r>
              <a:rPr lang="sk-SK" sz="1400" dirty="0">
                <a:latin typeface="Calibri" panose="020F0502020204030204" pitchFamily="34" charset="0"/>
                <a:ea typeface="SimSun" panose="02010600030101010101" pitchFamily="2" charset="-122"/>
                <a:cs typeface="Arial" panose="020B0604020202020204" pitchFamily="34" charset="0"/>
              </a:rPr>
              <a:t>Uzatvorením tohto memoranda o spolupráci obidve strany prejavujú svoju slobodnú vôľu pri presadzovaní Transformácie OVP a budovaní systému duálneho vzdelávania na Slovensku.</a:t>
            </a:r>
          </a:p>
          <a:p>
            <a:pPr indent="449580" algn="just">
              <a:lnSpc>
                <a:spcPct val="107000"/>
              </a:lnSpc>
              <a:spcAft>
                <a:spcPts val="800"/>
              </a:spcAft>
            </a:pPr>
            <a:r>
              <a:rPr lang="sk-SK" sz="1400" dirty="0">
                <a:latin typeface="Calibri" panose="020F0502020204030204" pitchFamily="34" charset="0"/>
                <a:ea typeface="SimSun" panose="02010600030101010101" pitchFamily="2" charset="-122"/>
                <a:cs typeface="Arial" panose="020B0604020202020204" pitchFamily="34" charset="0"/>
              </a:rPr>
              <a:t>Memorandum o spolupráci je založené na princípoch vzájomnej dôvery a porozumenia pri presadzovaní Transformácie OVP a budovaní systému duálneho vzdelávania na Slovensku.</a:t>
            </a:r>
          </a:p>
          <a:p>
            <a:pPr algn="just">
              <a:lnSpc>
                <a:spcPct val="107000"/>
              </a:lnSpc>
              <a:spcAft>
                <a:spcPts val="800"/>
              </a:spcAft>
            </a:pPr>
            <a:r>
              <a:rPr lang="sk-SK" sz="1400" dirty="0">
                <a:latin typeface="Calibri" panose="020F0502020204030204" pitchFamily="34" charset="0"/>
                <a:ea typeface="SimSun" panose="02010600030101010101" pitchFamily="2" charset="-122"/>
                <a:cs typeface="Arial" panose="020B0604020202020204" pitchFamily="34" charset="0"/>
              </a:rPr>
              <a:t>Transformácia OVP a budovanie systému duálneho vzdelávania v sebe zahŕňa nasledujúce hlavné ciele:</a:t>
            </a:r>
          </a:p>
          <a:p>
            <a:pPr algn="just">
              <a:lnSpc>
                <a:spcPct val="107000"/>
              </a:lnSpc>
              <a:spcAft>
                <a:spcPts val="800"/>
              </a:spcAft>
            </a:pPr>
            <a:r>
              <a:rPr lang="sk-SK" sz="1400" dirty="0">
                <a:latin typeface="Calibri" panose="020F0502020204030204" pitchFamily="34" charset="0"/>
                <a:ea typeface="SimSun" panose="02010600030101010101" pitchFamily="2" charset="-122"/>
                <a:cs typeface="Arial" panose="020B0604020202020204" pitchFamily="34" charset="0"/>
              </a:rPr>
              <a:t>a/ </a:t>
            </a:r>
            <a:r>
              <a:rPr lang="sk-SK" sz="1400" b="1" dirty="0">
                <a:latin typeface="Calibri" panose="020F0502020204030204" pitchFamily="34" charset="0"/>
                <a:ea typeface="SimSun" panose="02010600030101010101" pitchFamily="2" charset="-122"/>
                <a:cs typeface="Arial" panose="020B0604020202020204" pitchFamily="34" charset="0"/>
              </a:rPr>
              <a:t>nová sústava študijných a učebných odborov </a:t>
            </a:r>
            <a:r>
              <a:rPr lang="sk-SK" sz="1400" dirty="0">
                <a:latin typeface="Calibri" panose="020F0502020204030204" pitchFamily="34" charset="0"/>
                <a:ea typeface="SimSun" panose="02010600030101010101" pitchFamily="2" charset="-122"/>
                <a:cs typeface="Arial" panose="020B0604020202020204" pitchFamily="34" charset="0"/>
              </a:rPr>
              <a:t>v súlade s Národnou sústavou povolaní, Národnou sústavou kvalifikácií a potrebami trhu práce,</a:t>
            </a:r>
          </a:p>
          <a:p>
            <a:pPr algn="just">
              <a:lnSpc>
                <a:spcPct val="107000"/>
              </a:lnSpc>
              <a:spcAft>
                <a:spcPts val="800"/>
              </a:spcAft>
            </a:pPr>
            <a:r>
              <a:rPr lang="sk-SK" sz="1400" dirty="0">
                <a:latin typeface="Calibri" panose="020F0502020204030204" pitchFamily="34" charset="0"/>
                <a:ea typeface="SimSun" panose="02010600030101010101" pitchFamily="2" charset="-122"/>
                <a:cs typeface="Arial" panose="020B0604020202020204" pitchFamily="34" charset="0"/>
              </a:rPr>
              <a:t>b/ </a:t>
            </a:r>
            <a:r>
              <a:rPr lang="sk-SK" sz="1400" b="1" dirty="0">
                <a:latin typeface="Calibri" panose="020F0502020204030204" pitchFamily="34" charset="0"/>
                <a:ea typeface="SimSun" panose="02010600030101010101" pitchFamily="2" charset="-122"/>
                <a:cs typeface="Arial" panose="020B0604020202020204" pitchFamily="34" charset="0"/>
              </a:rPr>
              <a:t>nové profily absolventov </a:t>
            </a:r>
            <a:r>
              <a:rPr lang="sk-SK" sz="1400" dirty="0">
                <a:latin typeface="Calibri" panose="020F0502020204030204" pitchFamily="34" charset="0"/>
                <a:ea typeface="SimSun" panose="02010600030101010101" pitchFamily="2" charset="-122"/>
                <a:cs typeface="Arial" panose="020B0604020202020204" pitchFamily="34" charset="0"/>
              </a:rPr>
              <a:t>podľa požiadaviek zamestnávateľov, pravidelne aktualizované kurikulá, jednotné záverečné skúšky v gescii zamestnávateľov a majstrovské skúšky, </a:t>
            </a:r>
          </a:p>
          <a:p>
            <a:pPr algn="just">
              <a:lnSpc>
                <a:spcPct val="107000"/>
              </a:lnSpc>
              <a:spcAft>
                <a:spcPts val="800"/>
              </a:spcAft>
            </a:pPr>
            <a:r>
              <a:rPr lang="sk-SK" sz="1400" dirty="0">
                <a:latin typeface="Calibri" panose="020F0502020204030204" pitchFamily="34" charset="0"/>
                <a:ea typeface="SimSun" panose="02010600030101010101" pitchFamily="2" charset="-122"/>
                <a:cs typeface="Arial" panose="020B0604020202020204" pitchFamily="34" charset="0"/>
              </a:rPr>
              <a:t>c/ </a:t>
            </a:r>
            <a:r>
              <a:rPr lang="sk-SK" sz="1400" b="1" dirty="0">
                <a:latin typeface="Calibri" panose="020F0502020204030204" pitchFamily="34" charset="0"/>
                <a:ea typeface="SimSun" panose="02010600030101010101" pitchFamily="2" charset="-122"/>
                <a:cs typeface="Arial" panose="020B0604020202020204" pitchFamily="34" charset="0"/>
              </a:rPr>
              <a:t>plány výkonov škôl a sieť škôl </a:t>
            </a:r>
            <a:r>
              <a:rPr lang="sk-SK" sz="1400" dirty="0">
                <a:latin typeface="Calibri" panose="020F0502020204030204" pitchFamily="34" charset="0"/>
                <a:ea typeface="SimSun" panose="02010600030101010101" pitchFamily="2" charset="-122"/>
                <a:cs typeface="Arial" panose="020B0604020202020204" pitchFamily="34" charset="0"/>
              </a:rPr>
              <a:t>reflektujúca regionálne požiadavky trhu práce a kvalitatívne požiadavky na vzdelávanie a prípravu na povolanie, </a:t>
            </a:r>
          </a:p>
        </p:txBody>
      </p:sp>
      <p:sp>
        <p:nvSpPr>
          <p:cNvPr id="11" name="Obdĺžnik 10"/>
          <p:cNvSpPr/>
          <p:nvPr/>
        </p:nvSpPr>
        <p:spPr>
          <a:xfrm>
            <a:off x="6325839" y="808739"/>
            <a:ext cx="5743575" cy="4411208"/>
          </a:xfrm>
          <a:prstGeom prst="rect">
            <a:avLst/>
          </a:prstGeom>
        </p:spPr>
        <p:txBody>
          <a:bodyPr wrap="square">
            <a:spAutoFit/>
          </a:bodyPr>
          <a:lstStyle/>
          <a:p>
            <a:pPr algn="just">
              <a:lnSpc>
                <a:spcPct val="107000"/>
              </a:lnSpc>
              <a:spcAft>
                <a:spcPts val="800"/>
              </a:spcAft>
            </a:pPr>
            <a:r>
              <a:rPr lang="sk-SK" sz="1400" dirty="0">
                <a:latin typeface="Calibri" panose="020F0502020204030204" pitchFamily="34" charset="0"/>
                <a:ea typeface="SimSun" panose="02010600030101010101" pitchFamily="2" charset="-122"/>
                <a:cs typeface="Arial" panose="020B0604020202020204" pitchFamily="34" charset="0"/>
              </a:rPr>
              <a:t>d/ </a:t>
            </a:r>
            <a:r>
              <a:rPr lang="sk-SK" sz="1400" b="1" dirty="0">
                <a:latin typeface="Calibri" panose="020F0502020204030204" pitchFamily="34" charset="0"/>
                <a:ea typeface="SimSun" panose="02010600030101010101" pitchFamily="2" charset="-122"/>
                <a:cs typeface="Arial" panose="020B0604020202020204" pitchFamily="34" charset="0"/>
              </a:rPr>
              <a:t>centrá orientácie pre žiakov Základných škôl </a:t>
            </a:r>
            <a:r>
              <a:rPr lang="sk-SK" sz="1400" dirty="0">
                <a:latin typeface="Calibri" panose="020F0502020204030204" pitchFamily="34" charset="0"/>
                <a:ea typeface="SimSun" panose="02010600030101010101" pitchFamily="2" charset="-122"/>
                <a:cs typeface="Arial" panose="020B0604020202020204" pitchFamily="34" charset="0"/>
              </a:rPr>
              <a:t>v gescii zamestnávateľov vo všetkých regiónoch Slovenska a profesionálny systém smerovania žiaka k povolaniu na Základných školách, ktorého základom bude zosúladenie jeho predpokladov s požiadavkami trhu práce,</a:t>
            </a:r>
          </a:p>
          <a:p>
            <a:pPr algn="just">
              <a:lnSpc>
                <a:spcPct val="107000"/>
              </a:lnSpc>
              <a:spcAft>
                <a:spcPts val="800"/>
              </a:spcAft>
            </a:pPr>
            <a:r>
              <a:rPr lang="sk-SK" sz="1400" dirty="0">
                <a:latin typeface="Calibri" panose="020F0502020204030204" pitchFamily="34" charset="0"/>
                <a:ea typeface="SimSun" panose="02010600030101010101" pitchFamily="2" charset="-122"/>
                <a:cs typeface="Arial" panose="020B0604020202020204" pitchFamily="34" charset="0"/>
              </a:rPr>
              <a:t>e/ </a:t>
            </a:r>
            <a:r>
              <a:rPr lang="sk-SK" sz="1400" b="1" dirty="0">
                <a:latin typeface="Calibri" panose="020F0502020204030204" pitchFamily="34" charset="0"/>
                <a:ea typeface="SimSun" panose="02010600030101010101" pitchFamily="2" charset="-122"/>
                <a:cs typeface="Arial" panose="020B0604020202020204" pitchFamily="34" charset="0"/>
              </a:rPr>
              <a:t>odvetvové </a:t>
            </a:r>
            <a:r>
              <a:rPr lang="sk-SK" sz="1400" b="1" dirty="0" err="1">
                <a:latin typeface="Calibri" panose="020F0502020204030204" pitchFamily="34" charset="0"/>
                <a:ea typeface="SimSun" panose="02010600030101010101" pitchFamily="2" charset="-122"/>
                <a:cs typeface="Arial" panose="020B0604020202020204" pitchFamily="34" charset="0"/>
              </a:rPr>
              <a:t>nadpodnikové</a:t>
            </a:r>
            <a:r>
              <a:rPr lang="sk-SK" sz="1400" b="1" dirty="0">
                <a:latin typeface="Calibri" panose="020F0502020204030204" pitchFamily="34" charset="0"/>
                <a:ea typeface="SimSun" panose="02010600030101010101" pitchFamily="2" charset="-122"/>
                <a:cs typeface="Arial" panose="020B0604020202020204" pitchFamily="34" charset="0"/>
              </a:rPr>
              <a:t> centrá </a:t>
            </a:r>
            <a:r>
              <a:rPr lang="sk-SK" sz="1400" dirty="0">
                <a:latin typeface="Calibri" panose="020F0502020204030204" pitchFamily="34" charset="0"/>
                <a:ea typeface="SimSun" panose="02010600030101010101" pitchFamily="2" charset="-122"/>
                <a:cs typeface="Arial" panose="020B0604020202020204" pitchFamily="34" charset="0"/>
              </a:rPr>
              <a:t>pre automobilový, strojársky a elektrotechnický priemysel, ktorých úlohou bude vytvorenie podmienok vzdelávania v systéme duálneho vzdelávania (ďalej len „SDV“) pre malých a stredných podnikateľov, zároveň bude miestom pre výkon záverečných skúšok, ako aj zabezpečenie prípravy inštruktorov a odborných pedagogických zamestnancov,</a:t>
            </a:r>
          </a:p>
          <a:p>
            <a:pPr algn="just">
              <a:lnSpc>
                <a:spcPct val="107000"/>
              </a:lnSpc>
              <a:spcAft>
                <a:spcPts val="800"/>
              </a:spcAft>
            </a:pPr>
            <a:r>
              <a:rPr lang="sk-SK" sz="1400" dirty="0">
                <a:latin typeface="Calibri" panose="020F0502020204030204" pitchFamily="34" charset="0"/>
                <a:ea typeface="SimSun" panose="02010600030101010101" pitchFamily="2" charset="-122"/>
                <a:cs typeface="Arial" panose="020B0604020202020204" pitchFamily="34" charset="0"/>
              </a:rPr>
              <a:t>f/  </a:t>
            </a:r>
            <a:r>
              <a:rPr lang="sk-SK" sz="1400" b="1" dirty="0">
                <a:latin typeface="Calibri" panose="020F0502020204030204" pitchFamily="34" charset="0"/>
                <a:ea typeface="SimSun" panose="02010600030101010101" pitchFamily="2" charset="-122"/>
                <a:cs typeface="Arial" panose="020B0604020202020204" pitchFamily="34" charset="0"/>
              </a:rPr>
              <a:t>funkčné regionálne štruktúry </a:t>
            </a:r>
            <a:r>
              <a:rPr lang="sk-SK" sz="1400" dirty="0">
                <a:latin typeface="Calibri" panose="020F0502020204030204" pitchFamily="34" charset="0"/>
                <a:ea typeface="SimSun" panose="02010600030101010101" pitchFamily="2" charset="-122"/>
                <a:cs typeface="Arial" panose="020B0604020202020204" pitchFamily="34" charset="0"/>
              </a:rPr>
              <a:t>na podporu zamestnávateľov v regiónoch,</a:t>
            </a:r>
          </a:p>
          <a:p>
            <a:pPr algn="just">
              <a:lnSpc>
                <a:spcPct val="107000"/>
              </a:lnSpc>
              <a:spcAft>
                <a:spcPts val="800"/>
              </a:spcAft>
            </a:pPr>
            <a:r>
              <a:rPr lang="sk-SK" sz="1400" dirty="0">
                <a:latin typeface="Calibri" panose="020F0502020204030204" pitchFamily="34" charset="0"/>
                <a:ea typeface="SimSun" panose="02010600030101010101" pitchFamily="2" charset="-122"/>
                <a:cs typeface="Arial" panose="020B0604020202020204" pitchFamily="34" charset="0"/>
              </a:rPr>
              <a:t>g/ </a:t>
            </a:r>
            <a:r>
              <a:rPr lang="sk-SK" sz="1400" b="1" dirty="0">
                <a:latin typeface="Calibri" panose="020F0502020204030204" pitchFamily="34" charset="0"/>
                <a:ea typeface="SimSun" panose="02010600030101010101" pitchFamily="2" charset="-122"/>
                <a:cs typeface="Arial" panose="020B0604020202020204" pitchFamily="34" charset="0"/>
              </a:rPr>
              <a:t>funkčný systém propagácie potrebných povolaní </a:t>
            </a:r>
            <a:r>
              <a:rPr lang="sk-SK" sz="1400" dirty="0">
                <a:latin typeface="Calibri" panose="020F0502020204030204" pitchFamily="34" charset="0"/>
                <a:ea typeface="SimSun" panose="02010600030101010101" pitchFamily="2" charset="-122"/>
                <a:cs typeface="Arial" panose="020B0604020202020204" pitchFamily="34" charset="0"/>
              </a:rPr>
              <a:t>s cieľom, aby sa každý žiak Základnej školy mohol kvalifikovane rozhodnúť pre svoje budúce povolanie,</a:t>
            </a:r>
          </a:p>
          <a:p>
            <a:pPr algn="just">
              <a:lnSpc>
                <a:spcPct val="107000"/>
              </a:lnSpc>
              <a:spcAft>
                <a:spcPts val="800"/>
              </a:spcAft>
            </a:pPr>
            <a:r>
              <a:rPr lang="sk-SK" sz="1400" dirty="0">
                <a:latin typeface="Calibri" panose="020F0502020204030204" pitchFamily="34" charset="0"/>
                <a:ea typeface="SimSun" panose="02010600030101010101" pitchFamily="2" charset="-122"/>
                <a:cs typeface="Arial" panose="020B0604020202020204" pitchFamily="34" charset="0"/>
              </a:rPr>
              <a:t>h/ </a:t>
            </a:r>
            <a:r>
              <a:rPr lang="sk-SK" sz="1400" b="1" dirty="0">
                <a:latin typeface="Calibri" panose="020F0502020204030204" pitchFamily="34" charset="0"/>
                <a:ea typeface="SimSun" panose="02010600030101010101" pitchFamily="2" charset="-122"/>
                <a:cs typeface="Arial" panose="020B0604020202020204" pitchFamily="34" charset="0"/>
              </a:rPr>
              <a:t>uplatnenie absolventa ako kľúčový indikátor </a:t>
            </a:r>
            <a:r>
              <a:rPr lang="sk-SK" sz="1400" dirty="0">
                <a:latin typeface="Calibri" panose="020F0502020204030204" pitchFamily="34" charset="0"/>
                <a:ea typeface="SimSun" panose="02010600030101010101" pitchFamily="2" charset="-122"/>
                <a:cs typeface="Arial" panose="020B0604020202020204" pitchFamily="34" charset="0"/>
              </a:rPr>
              <a:t>kvality vzdelávacieho procesu a vyvodzovania nápravných opatrení smerom k aktérom zapojených do odborného vzdelávania a prípravy.</a:t>
            </a:r>
          </a:p>
        </p:txBody>
      </p:sp>
    </p:spTree>
    <p:extLst>
      <p:ext uri="{BB962C8B-B14F-4D97-AF65-F5344CB8AC3E}">
        <p14:creationId xmlns:p14="http://schemas.microsoft.com/office/powerpoint/2010/main" val="1599025513"/>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Šípka: päťuholník 9"/>
          <p:cNvSpPr/>
          <p:nvPr/>
        </p:nvSpPr>
        <p:spPr>
          <a:xfrm>
            <a:off x="-1" y="344865"/>
            <a:ext cx="10245969" cy="515882"/>
          </a:xfrm>
          <a:prstGeom prst="homePlate">
            <a:avLst/>
          </a:prstGeom>
          <a:solidFill>
            <a:srgbClr val="262673"/>
          </a:solidFill>
          <a:ln>
            <a:solidFill>
              <a:srgbClr val="26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3200" b="1" dirty="0"/>
              <a:t>  </a:t>
            </a:r>
            <a:r>
              <a:rPr lang="sk-SK" sz="2800" b="1" dirty="0"/>
              <a:t>Projekt Duálne vzdelávanie a dotácia z MŠVVaŠ SR  </a:t>
            </a:r>
          </a:p>
        </p:txBody>
      </p:sp>
      <p:sp>
        <p:nvSpPr>
          <p:cNvPr id="3" name="Obdĺžnik 2"/>
          <p:cNvSpPr/>
          <p:nvPr/>
        </p:nvSpPr>
        <p:spPr>
          <a:xfrm>
            <a:off x="224288" y="1228515"/>
            <a:ext cx="11574854" cy="2246769"/>
          </a:xfrm>
          <a:prstGeom prst="rect">
            <a:avLst/>
          </a:prstGeom>
        </p:spPr>
        <p:txBody>
          <a:bodyPr wrap="square">
            <a:spAutoFit/>
          </a:bodyPr>
          <a:lstStyle/>
          <a:p>
            <a:r>
              <a:rPr lang="sk-SK" sz="2000" dirty="0">
                <a:solidFill>
                  <a:srgbClr val="262673"/>
                </a:solidFill>
                <a:latin typeface="Arial" pitchFamily="34" charset="0"/>
                <a:cs typeface="Arial" pitchFamily="34" charset="0"/>
              </a:rPr>
              <a:t>Štátny inštitút odborného vzdelávania spustil </a:t>
            </a:r>
            <a:r>
              <a:rPr lang="sk-SK" sz="2000" b="1" dirty="0">
                <a:solidFill>
                  <a:srgbClr val="262673"/>
                </a:solidFill>
                <a:latin typeface="Arial" pitchFamily="34" charset="0"/>
                <a:cs typeface="Arial" pitchFamily="34" charset="0"/>
              </a:rPr>
              <a:t>projekt Duálne vzdelávanie </a:t>
            </a:r>
            <a:r>
              <a:rPr lang="sk-SK" sz="2000" dirty="0">
                <a:solidFill>
                  <a:srgbClr val="262673"/>
                </a:solidFill>
                <a:latin typeface="Arial" pitchFamily="34" charset="0"/>
                <a:cs typeface="Arial" pitchFamily="34" charset="0"/>
              </a:rPr>
              <a:t>(2017 - 2020) </a:t>
            </a:r>
          </a:p>
          <a:p>
            <a:endParaRPr lang="sk-SK" sz="2000" dirty="0">
              <a:solidFill>
                <a:srgbClr val="262673"/>
              </a:solidFill>
              <a:latin typeface="Arial" pitchFamily="34" charset="0"/>
              <a:cs typeface="Arial" pitchFamily="34" charset="0"/>
            </a:endParaRPr>
          </a:p>
          <a:p>
            <a:r>
              <a:rPr lang="sk-SK" sz="2000" b="1" dirty="0">
                <a:solidFill>
                  <a:srgbClr val="262673"/>
                </a:solidFill>
                <a:latin typeface="Arial" pitchFamily="34" charset="0"/>
                <a:cs typeface="Arial" pitchFamily="34" charset="0"/>
              </a:rPr>
              <a:t>Základné ciele projektu: </a:t>
            </a:r>
          </a:p>
          <a:p>
            <a:pPr marL="342900" indent="-342900">
              <a:buFont typeface="Wingdings" panose="05000000000000000000" pitchFamily="2" charset="2"/>
              <a:buChar char="§"/>
            </a:pPr>
            <a:r>
              <a:rPr lang="sk-SK" sz="2000" dirty="0">
                <a:solidFill>
                  <a:srgbClr val="262673"/>
                </a:solidFill>
                <a:latin typeface="Arial" pitchFamily="34" charset="0"/>
                <a:cs typeface="Arial" pitchFamily="34" charset="0"/>
              </a:rPr>
              <a:t>posúdiť skupinu odborov elektrotechnika</a:t>
            </a:r>
          </a:p>
          <a:p>
            <a:pPr marL="342900" indent="-342900">
              <a:buFont typeface="Wingdings" panose="05000000000000000000" pitchFamily="2" charset="2"/>
              <a:buChar char="§"/>
            </a:pPr>
            <a:r>
              <a:rPr lang="sk-SK" sz="2000" dirty="0">
                <a:solidFill>
                  <a:srgbClr val="262673"/>
                </a:solidFill>
                <a:latin typeface="Arial" pitchFamily="34" charset="0"/>
                <a:cs typeface="Arial" pitchFamily="34" charset="0"/>
              </a:rPr>
              <a:t>navrhnúť aktualizáciu siete - zaradenie a vyradenie odborov</a:t>
            </a:r>
          </a:p>
          <a:p>
            <a:pPr marL="342900" indent="-342900">
              <a:buFont typeface="Wingdings" panose="05000000000000000000" pitchFamily="2" charset="2"/>
              <a:buChar char="§"/>
            </a:pPr>
            <a:r>
              <a:rPr lang="sk-SK" sz="2000" dirty="0">
                <a:solidFill>
                  <a:srgbClr val="262673"/>
                </a:solidFill>
                <a:latin typeface="Arial" pitchFamily="34" charset="0"/>
                <a:cs typeface="Arial" pitchFamily="34" charset="0"/>
              </a:rPr>
              <a:t>určiť, ktoré odbory sú vhodné na duálny systém vzdelávania</a:t>
            </a:r>
          </a:p>
          <a:p>
            <a:r>
              <a:rPr lang="sk-SK" sz="2000" dirty="0">
                <a:solidFill>
                  <a:srgbClr val="262673"/>
                </a:solidFill>
                <a:latin typeface="Arial" pitchFamily="34" charset="0"/>
                <a:cs typeface="Arial" pitchFamily="34" charset="0"/>
              </a:rPr>
              <a:t>	</a:t>
            </a:r>
          </a:p>
        </p:txBody>
      </p:sp>
      <p:sp>
        <p:nvSpPr>
          <p:cNvPr id="5" name="BlokTextu 4"/>
          <p:cNvSpPr txBox="1"/>
          <p:nvPr/>
        </p:nvSpPr>
        <p:spPr>
          <a:xfrm>
            <a:off x="0" y="6488668"/>
            <a:ext cx="12192000" cy="369332"/>
          </a:xfrm>
          <a:prstGeom prst="rect">
            <a:avLst/>
          </a:prstGeom>
          <a:solidFill>
            <a:srgbClr val="262673"/>
          </a:solidFill>
        </p:spPr>
        <p:txBody>
          <a:bodyPr wrap="square" rtlCol="0">
            <a:spAutoFit/>
          </a:bodyPr>
          <a:lstStyle/>
          <a:p>
            <a:endParaRPr lang="sk-SK" b="1" dirty="0">
              <a:solidFill>
                <a:schemeClr val="bg1"/>
              </a:solidFill>
            </a:endParaRPr>
          </a:p>
        </p:txBody>
      </p:sp>
      <p:sp>
        <p:nvSpPr>
          <p:cNvPr id="14" name="Obdĺžnik 13"/>
          <p:cNvSpPr/>
          <p:nvPr/>
        </p:nvSpPr>
        <p:spPr>
          <a:xfrm>
            <a:off x="224288" y="3506363"/>
            <a:ext cx="11574854" cy="2554545"/>
          </a:xfrm>
          <a:prstGeom prst="rect">
            <a:avLst/>
          </a:prstGeom>
        </p:spPr>
        <p:txBody>
          <a:bodyPr wrap="square">
            <a:spAutoFit/>
          </a:bodyPr>
          <a:lstStyle/>
          <a:p>
            <a:pPr>
              <a:spcAft>
                <a:spcPts val="600"/>
              </a:spcAft>
            </a:pPr>
            <a:r>
              <a:rPr lang="sk-SK" sz="2000" b="1" dirty="0">
                <a:solidFill>
                  <a:srgbClr val="262673"/>
                </a:solidFill>
                <a:latin typeface="Arial" pitchFamily="34" charset="0"/>
                <a:cs typeface="Arial" pitchFamily="34" charset="0"/>
              </a:rPr>
              <a:t>Výhody pre ZEP SR: </a:t>
            </a:r>
          </a:p>
          <a:p>
            <a:pPr marL="342900" indent="-342900">
              <a:spcAft>
                <a:spcPts val="600"/>
              </a:spcAft>
              <a:buFont typeface="Wingdings" panose="05000000000000000000" pitchFamily="2" charset="2"/>
              <a:buChar char="ü"/>
            </a:pPr>
            <a:r>
              <a:rPr lang="sk-SK" sz="2000" b="1" dirty="0">
                <a:solidFill>
                  <a:srgbClr val="262673"/>
                </a:solidFill>
                <a:latin typeface="Arial" pitchFamily="34" charset="0"/>
                <a:cs typeface="Arial" pitchFamily="34" charset="0"/>
              </a:rPr>
              <a:t>možnosť vplývať na novelu zákon o OVP </a:t>
            </a:r>
            <a:r>
              <a:rPr lang="sk-SK" sz="2000" dirty="0">
                <a:solidFill>
                  <a:srgbClr val="262673"/>
                </a:solidFill>
                <a:latin typeface="Arial" pitchFamily="34" charset="0"/>
                <a:cs typeface="Arial" pitchFamily="34" charset="0"/>
              </a:rPr>
              <a:t>s cieľom zatraktívniť ho pre školy a zamestnávateľov</a:t>
            </a:r>
          </a:p>
          <a:p>
            <a:pPr marL="342900" indent="-342900">
              <a:spcAft>
                <a:spcPts val="600"/>
              </a:spcAft>
              <a:buFont typeface="Wingdings" panose="05000000000000000000" pitchFamily="2" charset="2"/>
              <a:buChar char="ü"/>
            </a:pPr>
            <a:r>
              <a:rPr lang="sk-SK" sz="2000" dirty="0">
                <a:solidFill>
                  <a:srgbClr val="262673"/>
                </a:solidFill>
                <a:latin typeface="Arial" pitchFamily="34" charset="0"/>
                <a:cs typeface="Arial" pitchFamily="34" charset="0"/>
              </a:rPr>
              <a:t>pokúsiť sa pomocou projektu </a:t>
            </a:r>
            <a:r>
              <a:rPr lang="sk-SK" sz="2000" b="1" dirty="0">
                <a:solidFill>
                  <a:srgbClr val="262673"/>
                </a:solidFill>
                <a:latin typeface="Arial" pitchFamily="34" charset="0"/>
                <a:cs typeface="Arial" pitchFamily="34" charset="0"/>
              </a:rPr>
              <a:t>zvýšiť počet študentov </a:t>
            </a:r>
            <a:r>
              <a:rPr lang="sk-SK" sz="2000" dirty="0">
                <a:solidFill>
                  <a:srgbClr val="262673"/>
                </a:solidFill>
                <a:latin typeface="Arial" pitchFamily="34" charset="0"/>
                <a:cs typeface="Arial" pitchFamily="34" charset="0"/>
              </a:rPr>
              <a:t>na elektrotechnických školách</a:t>
            </a:r>
          </a:p>
          <a:p>
            <a:pPr marL="342900" indent="-342900">
              <a:buFont typeface="Wingdings" panose="05000000000000000000" pitchFamily="2" charset="2"/>
              <a:buChar char="ü"/>
            </a:pPr>
            <a:r>
              <a:rPr lang="sk-SK" sz="2000" dirty="0">
                <a:solidFill>
                  <a:srgbClr val="262673"/>
                </a:solidFill>
                <a:latin typeface="Arial" pitchFamily="34" charset="0"/>
                <a:cs typeface="Arial" pitchFamily="34" charset="0"/>
              </a:rPr>
              <a:t>možnosť </a:t>
            </a:r>
            <a:r>
              <a:rPr lang="sk-SK" sz="2000" b="1" dirty="0">
                <a:solidFill>
                  <a:srgbClr val="262673"/>
                </a:solidFill>
                <a:latin typeface="Arial" pitchFamily="34" charset="0"/>
                <a:cs typeface="Arial" pitchFamily="34" charset="0"/>
              </a:rPr>
              <a:t>prijať zamestnanca </a:t>
            </a:r>
            <a:r>
              <a:rPr lang="sk-SK" sz="2000" dirty="0">
                <a:solidFill>
                  <a:srgbClr val="262673"/>
                </a:solidFill>
                <a:latin typeface="Arial" pitchFamily="34" charset="0"/>
                <a:cs typeface="Arial" pitchFamily="34" charset="0"/>
              </a:rPr>
              <a:t>na ZEP SR, plateného zo ŠIOV (1200 - 1550 EUR/mes.), </a:t>
            </a:r>
          </a:p>
          <a:p>
            <a:pPr>
              <a:spcAft>
                <a:spcPts val="600"/>
              </a:spcAft>
            </a:pPr>
            <a:r>
              <a:rPr lang="sk-SK" sz="2000" dirty="0">
                <a:solidFill>
                  <a:srgbClr val="262673"/>
                </a:solidFill>
                <a:latin typeface="Arial" pitchFamily="34" charset="0"/>
                <a:cs typeface="Arial" pitchFamily="34" charset="0"/>
              </a:rPr>
              <a:t>     ktorého špecializujeme na problematiku stredného, vysokoškolského a celoživotného vzdelávania</a:t>
            </a:r>
          </a:p>
          <a:p>
            <a:pPr marL="342900" indent="-342900">
              <a:buFont typeface="Wingdings" panose="05000000000000000000" pitchFamily="2" charset="2"/>
              <a:buChar char="ü"/>
            </a:pPr>
            <a:r>
              <a:rPr lang="sk-SK" sz="2000" b="1" dirty="0">
                <a:solidFill>
                  <a:srgbClr val="262673"/>
                </a:solidFill>
                <a:latin typeface="Arial" pitchFamily="34" charset="0"/>
                <a:cs typeface="Arial" pitchFamily="34" charset="0"/>
              </a:rPr>
              <a:t>možnosť čerpať dotáciu </a:t>
            </a:r>
            <a:r>
              <a:rPr lang="sk-SK" sz="2000" dirty="0">
                <a:solidFill>
                  <a:srgbClr val="262673"/>
                </a:solidFill>
                <a:latin typeface="Arial" pitchFamily="34" charset="0"/>
                <a:cs typeface="Arial" pitchFamily="34" charset="0"/>
              </a:rPr>
              <a:t>z MŠVVaŠ SR na výkon pôsobnosti stavovských organizácií v OVP (mnohé kopírujú projekt Duálneho vzdelávania)</a:t>
            </a:r>
            <a:endParaRPr lang="sk-SK" sz="2000" b="1" dirty="0">
              <a:solidFill>
                <a:srgbClr val="262673"/>
              </a:solidFill>
              <a:latin typeface="Arial" pitchFamily="34" charset="0"/>
              <a:cs typeface="Arial" pitchFamily="34" charset="0"/>
            </a:endParaRPr>
          </a:p>
        </p:txBody>
      </p:sp>
      <p:pic>
        <p:nvPicPr>
          <p:cNvPr id="8" name="Obrázok 7">
            <a:extLst>
              <a:ext uri="{FF2B5EF4-FFF2-40B4-BE49-F238E27FC236}">
                <a16:creationId xmlns:a16="http://schemas.microsoft.com/office/drawing/2014/main" id="{A7F8580E-8A2A-45C8-9B22-1E044EF26A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5065" y="344865"/>
            <a:ext cx="2029585" cy="517529"/>
          </a:xfrm>
          <a:prstGeom prst="rect">
            <a:avLst/>
          </a:prstGeom>
        </p:spPr>
      </p:pic>
    </p:spTree>
    <p:extLst>
      <p:ext uri="{BB962C8B-B14F-4D97-AF65-F5344CB8AC3E}">
        <p14:creationId xmlns:p14="http://schemas.microsoft.com/office/powerpoint/2010/main" val="582319879"/>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BlokTextu 15"/>
          <p:cNvSpPr txBox="1"/>
          <p:nvPr/>
        </p:nvSpPr>
        <p:spPr>
          <a:xfrm>
            <a:off x="6861313" y="1985234"/>
            <a:ext cx="5310530" cy="3785652"/>
          </a:xfrm>
          <a:prstGeom prst="rect">
            <a:avLst/>
          </a:prstGeom>
          <a:noFill/>
        </p:spPr>
        <p:txBody>
          <a:bodyPr wrap="square" rtlCol="0">
            <a:spAutoFit/>
          </a:bodyPr>
          <a:lstStyle/>
          <a:p>
            <a:pPr marL="285750" indent="-285750">
              <a:spcAft>
                <a:spcPts val="1200"/>
              </a:spcAft>
              <a:buFont typeface="Wingdings" panose="05000000000000000000" pitchFamily="2" charset="2"/>
              <a:buChar char="§"/>
            </a:pPr>
            <a:r>
              <a:rPr lang="sk-SK" sz="2000" b="1" dirty="0">
                <a:solidFill>
                  <a:srgbClr val="262673"/>
                </a:solidFill>
              </a:rPr>
              <a:t>portál pracovných ponúk, študentských záverečných prác a učebných miest v </a:t>
            </a:r>
            <a:r>
              <a:rPr lang="sk-SK" sz="2000" b="1" dirty="0" err="1">
                <a:solidFill>
                  <a:srgbClr val="262673"/>
                </a:solidFill>
              </a:rPr>
              <a:t>duále</a:t>
            </a:r>
            <a:endParaRPr lang="sk-SK" sz="2000" b="1" dirty="0">
              <a:solidFill>
                <a:srgbClr val="262673"/>
              </a:solidFill>
            </a:endParaRPr>
          </a:p>
          <a:p>
            <a:pPr marL="285750" indent="-285750">
              <a:spcAft>
                <a:spcPts val="1200"/>
              </a:spcAft>
              <a:buFont typeface="Wingdings" panose="05000000000000000000" pitchFamily="2" charset="2"/>
              <a:buChar char="§"/>
            </a:pPr>
            <a:r>
              <a:rPr lang="sk-SK" sz="2000" dirty="0">
                <a:solidFill>
                  <a:srgbClr val="262673"/>
                </a:solidFill>
              </a:rPr>
              <a:t>bezplatná inzercia pre členov ZEP SR</a:t>
            </a:r>
          </a:p>
          <a:p>
            <a:pPr marL="285750" indent="-285750">
              <a:spcAft>
                <a:spcPts val="1200"/>
              </a:spcAft>
              <a:buFont typeface="Wingdings" panose="05000000000000000000" pitchFamily="2" charset="2"/>
              <a:buChar char="§"/>
            </a:pPr>
            <a:r>
              <a:rPr lang="sk-SK" sz="2000" dirty="0">
                <a:solidFill>
                  <a:srgbClr val="262673"/>
                </a:solidFill>
              </a:rPr>
              <a:t>spolupráca so školami a univerzitami na základe memoránd o vzájomnej spolupráci</a:t>
            </a:r>
          </a:p>
          <a:p>
            <a:pPr marL="285750" indent="-285750">
              <a:spcAft>
                <a:spcPts val="1200"/>
              </a:spcAft>
              <a:buFont typeface="Wingdings" panose="05000000000000000000" pitchFamily="2" charset="2"/>
              <a:buChar char="§"/>
            </a:pPr>
            <a:r>
              <a:rPr lang="sk-SK" sz="2000" dirty="0">
                <a:solidFill>
                  <a:srgbClr val="262673"/>
                </a:solidFill>
              </a:rPr>
              <a:t>aktívny a cielený marketing na stredných odborných školách, univerzitách a úradoch práce</a:t>
            </a:r>
          </a:p>
          <a:p>
            <a:pPr marL="285750" indent="-285750">
              <a:buFont typeface="Wingdings" panose="05000000000000000000" pitchFamily="2" charset="2"/>
              <a:buChar char="§"/>
            </a:pPr>
            <a:r>
              <a:rPr lang="sk-SK" sz="2000" dirty="0">
                <a:solidFill>
                  <a:srgbClr val="262673"/>
                </a:solidFill>
              </a:rPr>
              <a:t>prepojenie vzdelávania so svetom práce v priemysle</a:t>
            </a:r>
          </a:p>
        </p:txBody>
      </p:sp>
      <p:cxnSp>
        <p:nvCxnSpPr>
          <p:cNvPr id="18" name="Rovná spojnica 17"/>
          <p:cNvCxnSpPr>
            <a:cxnSpLocks/>
          </p:cNvCxnSpPr>
          <p:nvPr/>
        </p:nvCxnSpPr>
        <p:spPr>
          <a:xfrm>
            <a:off x="6738637" y="2014734"/>
            <a:ext cx="0" cy="4134227"/>
          </a:xfrm>
          <a:prstGeom prst="line">
            <a:avLst/>
          </a:prstGeom>
          <a:ln w="9525">
            <a:solidFill>
              <a:srgbClr val="262673"/>
            </a:solidFill>
          </a:ln>
        </p:spPr>
        <p:style>
          <a:lnRef idx="1">
            <a:schemeClr val="accent1"/>
          </a:lnRef>
          <a:fillRef idx="0">
            <a:schemeClr val="accent1"/>
          </a:fillRef>
          <a:effectRef idx="0">
            <a:schemeClr val="accent1"/>
          </a:effectRef>
          <a:fontRef idx="minor">
            <a:schemeClr val="tx1"/>
          </a:fontRef>
        </p:style>
      </p:cxnSp>
      <p:sp>
        <p:nvSpPr>
          <p:cNvPr id="20" name="BlokTextu 19"/>
          <p:cNvSpPr txBox="1"/>
          <p:nvPr/>
        </p:nvSpPr>
        <p:spPr>
          <a:xfrm>
            <a:off x="6982548" y="5825796"/>
            <a:ext cx="4337517" cy="646331"/>
          </a:xfrm>
          <a:prstGeom prst="rect">
            <a:avLst/>
          </a:prstGeom>
          <a:noFill/>
        </p:spPr>
        <p:txBody>
          <a:bodyPr wrap="square" rtlCol="0">
            <a:spAutoFit/>
          </a:bodyPr>
          <a:lstStyle/>
          <a:p>
            <a:r>
              <a:rPr lang="sk-SK" sz="3600" b="1" dirty="0">
                <a:solidFill>
                  <a:srgbClr val="262673"/>
                </a:solidFill>
              </a:rPr>
              <a:t>www.industryjobs.sk</a:t>
            </a:r>
          </a:p>
        </p:txBody>
      </p:sp>
      <p:pic>
        <p:nvPicPr>
          <p:cNvPr id="13" name="Picture 4" descr="logo">
            <a:extLst>
              <a:ext uri="{FF2B5EF4-FFF2-40B4-BE49-F238E27FC236}">
                <a16:creationId xmlns:a16="http://schemas.microsoft.com/office/drawing/2014/main" id="{57FFD9F9-FEEE-4D7E-B8F7-C89F3D078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377" y="269682"/>
            <a:ext cx="3414697" cy="11285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uľka 13">
            <a:extLst>
              <a:ext uri="{FF2B5EF4-FFF2-40B4-BE49-F238E27FC236}">
                <a16:creationId xmlns:a16="http://schemas.microsoft.com/office/drawing/2014/main" id="{90704418-7622-4A7A-BC4B-B0BD9CC8C2D9}"/>
              </a:ext>
            </a:extLst>
          </p:cNvPr>
          <p:cNvGraphicFramePr>
            <a:graphicFrameLocks noGrp="1"/>
          </p:cNvGraphicFramePr>
          <p:nvPr>
            <p:extLst/>
          </p:nvPr>
        </p:nvGraphicFramePr>
        <p:xfrm>
          <a:off x="140200" y="4968762"/>
          <a:ext cx="2019758" cy="554337"/>
        </p:xfrm>
        <a:graphic>
          <a:graphicData uri="http://schemas.openxmlformats.org/drawingml/2006/table">
            <a:tbl>
              <a:tblPr firstRow="1" bandRow="1">
                <a:tableStyleId>{2D5ABB26-0587-4C30-8999-92F81FD0307C}</a:tableStyleId>
              </a:tblPr>
              <a:tblGrid>
                <a:gridCol w="2019758">
                  <a:extLst>
                    <a:ext uri="{9D8B030D-6E8A-4147-A177-3AD203B41FA5}">
                      <a16:colId xmlns:a16="http://schemas.microsoft.com/office/drawing/2014/main" val="443366269"/>
                    </a:ext>
                  </a:extLst>
                </a:gridCol>
              </a:tblGrid>
              <a:tr h="554337">
                <a:tc>
                  <a:txBody>
                    <a:bodyPr/>
                    <a:lstStyle/>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sk-SK" sz="1800" b="0" i="1" kern="1200" baseline="0" dirty="0">
                          <a:solidFill>
                            <a:srgbClr val="262673"/>
                          </a:solidFill>
                          <a:latin typeface="+mn-lt"/>
                          <a:ea typeface="+mn-ea"/>
                          <a:cs typeface="+mn-cs"/>
                        </a:rPr>
                        <a:t>Generálni partneri: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1690301"/>
                  </a:ext>
                </a:extLst>
              </a:tr>
            </a:tbl>
          </a:graphicData>
        </a:graphic>
      </p:graphicFrame>
      <p:pic>
        <p:nvPicPr>
          <p:cNvPr id="15" name="Obrázok 14">
            <a:extLst>
              <a:ext uri="{FF2B5EF4-FFF2-40B4-BE49-F238E27FC236}">
                <a16:creationId xmlns:a16="http://schemas.microsoft.com/office/drawing/2014/main" id="{FA402197-9E39-48FC-884E-B5ABC6761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1205" y="5097158"/>
            <a:ext cx="1148819" cy="297544"/>
          </a:xfrm>
          <a:prstGeom prst="rect">
            <a:avLst/>
          </a:prstGeom>
        </p:spPr>
      </p:pic>
      <p:pic>
        <p:nvPicPr>
          <p:cNvPr id="17" name="Obrázok 16">
            <a:extLst>
              <a:ext uri="{FF2B5EF4-FFF2-40B4-BE49-F238E27FC236}">
                <a16:creationId xmlns:a16="http://schemas.microsoft.com/office/drawing/2014/main" id="{C17FF741-E9F2-43A1-BAE2-8FD5DCC52BB8}"/>
              </a:ext>
            </a:extLst>
          </p:cNvPr>
          <p:cNvPicPr>
            <a:picLocks noChangeAspect="1"/>
          </p:cNvPicPr>
          <p:nvPr/>
        </p:nvPicPr>
        <p:blipFill rotWithShape="1">
          <a:blip r:embed="rId4">
            <a:extLst>
              <a:ext uri="{28A0092B-C50C-407E-A947-70E740481C1C}">
                <a14:useLocalDpi xmlns:a14="http://schemas.microsoft.com/office/drawing/2010/main" val="0"/>
              </a:ext>
            </a:extLst>
          </a:blip>
          <a:srcRect t="31671" b="30234"/>
          <a:stretch/>
        </p:blipFill>
        <p:spPr>
          <a:xfrm>
            <a:off x="4111253" y="5078123"/>
            <a:ext cx="1505479" cy="301096"/>
          </a:xfrm>
          <a:prstGeom prst="rect">
            <a:avLst/>
          </a:prstGeom>
        </p:spPr>
      </p:pic>
      <p:graphicFrame>
        <p:nvGraphicFramePr>
          <p:cNvPr id="19" name="Tabuľka 18">
            <a:extLst>
              <a:ext uri="{FF2B5EF4-FFF2-40B4-BE49-F238E27FC236}">
                <a16:creationId xmlns:a16="http://schemas.microsoft.com/office/drawing/2014/main" id="{69869AF5-E50F-4A3C-933F-62E3F3743094}"/>
              </a:ext>
            </a:extLst>
          </p:cNvPr>
          <p:cNvGraphicFramePr>
            <a:graphicFrameLocks noGrp="1"/>
          </p:cNvGraphicFramePr>
          <p:nvPr>
            <p:extLst/>
          </p:nvPr>
        </p:nvGraphicFramePr>
        <p:xfrm>
          <a:off x="140200" y="5842293"/>
          <a:ext cx="2019758" cy="554337"/>
        </p:xfrm>
        <a:graphic>
          <a:graphicData uri="http://schemas.openxmlformats.org/drawingml/2006/table">
            <a:tbl>
              <a:tblPr firstRow="1" bandRow="1">
                <a:tableStyleId>{2D5ABB26-0587-4C30-8999-92F81FD0307C}</a:tableStyleId>
              </a:tblPr>
              <a:tblGrid>
                <a:gridCol w="2019758">
                  <a:extLst>
                    <a:ext uri="{9D8B030D-6E8A-4147-A177-3AD203B41FA5}">
                      <a16:colId xmlns:a16="http://schemas.microsoft.com/office/drawing/2014/main" val="443366269"/>
                    </a:ext>
                  </a:extLst>
                </a:gridCol>
              </a:tblGrid>
              <a:tr h="554337">
                <a:tc>
                  <a:txBody>
                    <a:bodyPr/>
                    <a:lstStyle/>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sk-SK" sz="1800" b="0" i="1" kern="1200" baseline="0" dirty="0">
                          <a:solidFill>
                            <a:srgbClr val="262673"/>
                          </a:solidFill>
                          <a:latin typeface="+mn-lt"/>
                          <a:ea typeface="+mn-ea"/>
                          <a:cs typeface="+mn-cs"/>
                        </a:rPr>
                        <a:t>Hlavný partner: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1690301"/>
                  </a:ext>
                </a:extLst>
              </a:tr>
            </a:tbl>
          </a:graphicData>
        </a:graphic>
      </p:graphicFrame>
      <p:pic>
        <p:nvPicPr>
          <p:cNvPr id="22" name="Obrázok 21">
            <a:extLst>
              <a:ext uri="{FF2B5EF4-FFF2-40B4-BE49-F238E27FC236}">
                <a16:creationId xmlns:a16="http://schemas.microsoft.com/office/drawing/2014/main" id="{145CB01B-4940-4DD1-87D3-DF3754E362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9853" y="5842293"/>
            <a:ext cx="1902755" cy="475688"/>
          </a:xfrm>
          <a:prstGeom prst="rect">
            <a:avLst/>
          </a:prstGeom>
        </p:spPr>
      </p:pic>
      <p:sp>
        <p:nvSpPr>
          <p:cNvPr id="24" name="Obdĺžnik 23">
            <a:extLst>
              <a:ext uri="{FF2B5EF4-FFF2-40B4-BE49-F238E27FC236}">
                <a16:creationId xmlns:a16="http://schemas.microsoft.com/office/drawing/2014/main" id="{CF4D5AD1-DEA3-4068-8CB1-5A5A7FA4B996}"/>
              </a:ext>
            </a:extLst>
          </p:cNvPr>
          <p:cNvSpPr/>
          <p:nvPr/>
        </p:nvSpPr>
        <p:spPr>
          <a:xfrm rot="570675">
            <a:off x="-2103965" y="-374714"/>
            <a:ext cx="6619566" cy="4738954"/>
          </a:xfrm>
          <a:prstGeom prst="rect">
            <a:avLst/>
          </a:prstGeom>
          <a:solidFill>
            <a:schemeClr val="accent5">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sk-SK"/>
          </a:p>
        </p:txBody>
      </p:sp>
      <p:pic>
        <p:nvPicPr>
          <p:cNvPr id="23" name="Obrázok 22">
            <a:extLst>
              <a:ext uri="{FF2B5EF4-FFF2-40B4-BE49-F238E27FC236}">
                <a16:creationId xmlns:a16="http://schemas.microsoft.com/office/drawing/2014/main" id="{5254AC61-0D85-4918-8144-16B5B08E4706}"/>
              </a:ext>
            </a:extLst>
          </p:cNvPr>
          <p:cNvPicPr/>
          <p:nvPr/>
        </p:nvPicPr>
        <p:blipFill rotWithShape="1">
          <a:blip r:embed="rId6" cstate="print">
            <a:extLst>
              <a:ext uri="{28A0092B-C50C-407E-A947-70E740481C1C}">
                <a14:useLocalDpi xmlns:a14="http://schemas.microsoft.com/office/drawing/2010/main" val="0"/>
              </a:ext>
            </a:extLst>
          </a:blip>
          <a:srcRect l="205" t="-1255" r="-730" b="1255"/>
          <a:stretch/>
        </p:blipFill>
        <p:spPr bwMode="auto">
          <a:xfrm rot="21091148">
            <a:off x="-412870" y="826656"/>
            <a:ext cx="5074774" cy="3741001"/>
          </a:xfrm>
          <a:prstGeom prst="rect">
            <a:avLst/>
          </a:prstGeom>
          <a:ln>
            <a:noFill/>
          </a:ln>
          <a:extLst>
            <a:ext uri="{53640926-AAD7-44D8-BBD7-CCE9431645EC}">
              <a14:shadowObscured xmlns:a14="http://schemas.microsoft.com/office/drawing/2010/main"/>
            </a:ext>
          </a:extLst>
        </p:spPr>
      </p:pic>
      <p:sp>
        <p:nvSpPr>
          <p:cNvPr id="12" name="Textové pole 9">
            <a:extLst>
              <a:ext uri="{FF2B5EF4-FFF2-40B4-BE49-F238E27FC236}">
                <a16:creationId xmlns:a16="http://schemas.microsoft.com/office/drawing/2014/main" id="{1874A16A-F535-4E2B-AED6-4BA577850D63}"/>
              </a:ext>
            </a:extLst>
          </p:cNvPr>
          <p:cNvSpPr txBox="1"/>
          <p:nvPr/>
        </p:nvSpPr>
        <p:spPr>
          <a:xfrm rot="21371419">
            <a:off x="56668" y="350569"/>
            <a:ext cx="6017895" cy="4889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sk-SK" sz="2400" b="1" dirty="0">
                <a:solidFill>
                  <a:srgbClr val="262673"/>
                </a:solidFill>
                <a:effectLst/>
                <a:latin typeface="Open Sans" panose="020B0606030504020204" pitchFamily="34" charset="0"/>
                <a:ea typeface="Calibri" panose="020F0502020204030204" pitchFamily="34" charset="0"/>
                <a:cs typeface="Times New Roman" panose="02020603050405020304" pitchFamily="18" charset="0"/>
              </a:rPr>
              <a:t>Hľadáš si perspektívne zamestnanie?</a:t>
            </a:r>
            <a:endParaRPr lang="sk-SK"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ové pole 5">
            <a:extLst>
              <a:ext uri="{FF2B5EF4-FFF2-40B4-BE49-F238E27FC236}">
                <a16:creationId xmlns:a16="http://schemas.microsoft.com/office/drawing/2014/main" id="{2065A368-C9B6-4E6E-9A86-CDAD59986697}"/>
              </a:ext>
            </a:extLst>
          </p:cNvPr>
          <p:cNvSpPr txBox="1"/>
          <p:nvPr/>
        </p:nvSpPr>
        <p:spPr>
          <a:xfrm rot="21195934">
            <a:off x="2507154" y="860504"/>
            <a:ext cx="4119245" cy="5143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sk-SK" sz="2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Poď objaviť svet priemyslu!</a:t>
            </a:r>
            <a:endParaRPr lang="sk-SK"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ové pole 15">
            <a:extLst>
              <a:ext uri="{FF2B5EF4-FFF2-40B4-BE49-F238E27FC236}">
                <a16:creationId xmlns:a16="http://schemas.microsoft.com/office/drawing/2014/main" id="{50C9E02E-065A-4036-9FB8-BFD43CABFA90}"/>
              </a:ext>
            </a:extLst>
          </p:cNvPr>
          <p:cNvSpPr txBox="1"/>
          <p:nvPr/>
        </p:nvSpPr>
        <p:spPr>
          <a:xfrm rot="21398301">
            <a:off x="3176091" y="1549019"/>
            <a:ext cx="3493770" cy="128451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0"/>
              </a:spcAft>
            </a:pPr>
            <a:r>
              <a:rPr lang="sk-SK" sz="1400" b="1" dirty="0">
                <a:solidFill>
                  <a:srgbClr val="262673"/>
                </a:solidFill>
                <a:effectLst/>
                <a:latin typeface="Open Sans" panose="020B0606030504020204" pitchFamily="34" charset="0"/>
                <a:ea typeface="Calibri" panose="020F0502020204030204" pitchFamily="34" charset="0"/>
                <a:cs typeface="Times New Roman" panose="02020603050405020304" pitchFamily="18" charset="0"/>
              </a:rPr>
              <a:t>Pracovné ponuky </a:t>
            </a:r>
            <a:endParaRPr lang="sk-SK"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sk-SK" sz="1400" b="1" dirty="0">
                <a:solidFill>
                  <a:srgbClr val="262673"/>
                </a:solidFill>
                <a:effectLst/>
                <a:latin typeface="Open Sans" panose="020B0606030504020204" pitchFamily="34" charset="0"/>
                <a:ea typeface="Calibri" panose="020F0502020204030204" pitchFamily="34" charset="0"/>
                <a:cs typeface="Times New Roman" panose="02020603050405020304" pitchFamily="18" charset="0"/>
              </a:rPr>
              <a:t>úspešných firiem z rôznych </a:t>
            </a:r>
            <a:endParaRPr lang="sk-SK"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sk-SK" sz="1400" b="1" dirty="0">
                <a:solidFill>
                  <a:srgbClr val="262673"/>
                </a:solidFill>
                <a:effectLst/>
                <a:latin typeface="Open Sans" panose="020B0606030504020204" pitchFamily="34" charset="0"/>
                <a:ea typeface="Calibri" panose="020F0502020204030204" pitchFamily="34" charset="0"/>
                <a:cs typeface="Times New Roman" panose="02020603050405020304" pitchFamily="18" charset="0"/>
              </a:rPr>
              <a:t>oblastí priemyslu</a:t>
            </a:r>
            <a:endParaRPr lang="sk-SK"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sk-SK" sz="1400" dirty="0">
                <a:solidFill>
                  <a:srgbClr val="262673"/>
                </a:solidFill>
                <a:effectLst/>
                <a:latin typeface="Open Sans" panose="020B0606030504020204" pitchFamily="34" charset="0"/>
                <a:ea typeface="Calibri" panose="020F0502020204030204" pitchFamily="34" charset="0"/>
                <a:cs typeface="Times New Roman" panose="02020603050405020304" pitchFamily="18" charset="0"/>
              </a:rPr>
              <a:t>(elektrotechnický, strojársky, automobilový, stavebný, hutnícky a i.)</a:t>
            </a:r>
            <a:endParaRPr lang="sk-SK"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ové pole 13">
            <a:extLst>
              <a:ext uri="{FF2B5EF4-FFF2-40B4-BE49-F238E27FC236}">
                <a16:creationId xmlns:a16="http://schemas.microsoft.com/office/drawing/2014/main" id="{21E37FFC-1BAF-4130-A599-BE3F1614AF9D}"/>
              </a:ext>
            </a:extLst>
          </p:cNvPr>
          <p:cNvSpPr txBox="1"/>
          <p:nvPr/>
        </p:nvSpPr>
        <p:spPr>
          <a:xfrm rot="442772">
            <a:off x="2974789" y="3198753"/>
            <a:ext cx="3451926" cy="124243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sk-SK" sz="1400" b="1" dirty="0">
                <a:solidFill>
                  <a:srgbClr val="262673"/>
                </a:solidFill>
                <a:effectLst/>
                <a:latin typeface="Open Sans" panose="020B0606030504020204" pitchFamily="34" charset="0"/>
                <a:ea typeface="Calibri" panose="020F0502020204030204" pitchFamily="34" charset="0"/>
                <a:cs typeface="Times New Roman" panose="02020603050405020304" pitchFamily="18" charset="0"/>
              </a:rPr>
              <a:t>Ponuky firiem na spoluprácu so študentami</a:t>
            </a:r>
            <a:r>
              <a:rPr lang="sk-SK" sz="1400" dirty="0">
                <a:solidFill>
                  <a:srgbClr val="262673"/>
                </a:solidFill>
                <a:effectLst/>
                <a:latin typeface="Open Sans" panose="020B0606030504020204" pitchFamily="34" charset="0"/>
                <a:ea typeface="Calibri" panose="020F0502020204030204" pitchFamily="34" charset="0"/>
                <a:cs typeface="Times New Roman" panose="02020603050405020304" pitchFamily="18" charset="0"/>
              </a:rPr>
              <a:t> v rámci viacerých typov študentských záverečných prác na súčasné témy a taktiež aktuálne </a:t>
            </a:r>
            <a:r>
              <a:rPr lang="sk-SK" sz="1400" b="1" dirty="0">
                <a:solidFill>
                  <a:srgbClr val="262673"/>
                </a:solidFill>
                <a:effectLst/>
                <a:latin typeface="Open Sans" panose="020B0606030504020204" pitchFamily="34" charset="0"/>
                <a:ea typeface="Calibri" panose="020F0502020204030204" pitchFamily="34" charset="0"/>
                <a:cs typeface="Times New Roman" panose="02020603050405020304" pitchFamily="18" charset="0"/>
              </a:rPr>
              <a:t>učebné miesta v </a:t>
            </a:r>
            <a:r>
              <a:rPr lang="sk-SK" sz="1400" b="1" dirty="0" err="1">
                <a:solidFill>
                  <a:srgbClr val="262673"/>
                </a:solidFill>
                <a:effectLst/>
                <a:latin typeface="Open Sans" panose="020B0606030504020204" pitchFamily="34" charset="0"/>
                <a:ea typeface="Calibri" panose="020F0502020204030204" pitchFamily="34" charset="0"/>
                <a:cs typeface="Times New Roman" panose="02020603050405020304" pitchFamily="18" charset="0"/>
              </a:rPr>
              <a:t>duále</a:t>
            </a:r>
            <a:r>
              <a:rPr lang="sk-SK" sz="1400" b="1" dirty="0">
                <a:solidFill>
                  <a:srgbClr val="262673"/>
                </a:solidFill>
                <a:effectLst/>
                <a:latin typeface="Open Sans" panose="020B0606030504020204" pitchFamily="34" charset="0"/>
                <a:ea typeface="Calibri" panose="020F0502020204030204" pitchFamily="34" charset="0"/>
                <a:cs typeface="Times New Roman" panose="02020603050405020304" pitchFamily="18" charset="0"/>
              </a:rPr>
              <a:t>.</a:t>
            </a:r>
            <a:endParaRPr lang="sk-SK"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18839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1000"/>
                                        <p:tgtEl>
                                          <p:spTgt spid="14"/>
                                        </p:tgtEl>
                                      </p:cBhvr>
                                    </p:animEffect>
                                  </p:childTnLst>
                                </p:cTn>
                              </p:par>
                              <p:par>
                                <p:cTn id="12" presetID="14" presetClass="entr" presetSubtype="1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1000"/>
                                        <p:tgtEl>
                                          <p:spTgt spid="15"/>
                                        </p:tgtEl>
                                      </p:cBhvr>
                                    </p:animEffect>
                                  </p:childTnLst>
                                </p:cTn>
                              </p:par>
                              <p:par>
                                <p:cTn id="15" presetID="14" presetClass="entr" presetSubtype="1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1000"/>
                                        <p:tgtEl>
                                          <p:spTgt spid="17"/>
                                        </p:tgtEl>
                                      </p:cBhvr>
                                    </p:animEffect>
                                  </p:childTnLst>
                                </p:cTn>
                              </p:par>
                            </p:childTnLst>
                          </p:cTn>
                        </p:par>
                        <p:par>
                          <p:cTn id="18" fill="hold">
                            <p:stCondLst>
                              <p:cond delay="2000"/>
                            </p:stCondLst>
                            <p:childTnLst>
                              <p:par>
                                <p:cTn id="19" presetID="14" presetClass="entr" presetSubtype="10" fill="hold" nodeType="afterEffect">
                                  <p:stCondLst>
                                    <p:cond delay="50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1000"/>
                                        <p:tgtEl>
                                          <p:spTgt spid="19"/>
                                        </p:tgtEl>
                                      </p:cBhvr>
                                    </p:animEffect>
                                  </p:childTnLst>
                                </p:cTn>
                              </p:par>
                              <p:par>
                                <p:cTn id="22" presetID="14" presetClass="entr" presetSubtype="10" fill="hold" nodeType="withEffect">
                                  <p:stCondLst>
                                    <p:cond delay="50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1000"/>
                                        <p:tgtEl>
                                          <p:spTgt spid="22"/>
                                        </p:tgtEl>
                                      </p:cBhvr>
                                    </p:animEffect>
                                  </p:childTnLst>
                                </p:cTn>
                              </p:par>
                            </p:childTnLst>
                          </p:cTn>
                        </p:par>
                        <p:par>
                          <p:cTn id="25" fill="hold">
                            <p:stCondLst>
                              <p:cond delay="3500"/>
                            </p:stCondLst>
                            <p:childTnLst>
                              <p:par>
                                <p:cTn id="26" presetID="26" presetClass="emph" presetSubtype="0" fill="hold" grpId="0" nodeType="afterEffect">
                                  <p:stCondLst>
                                    <p:cond delay="500"/>
                                  </p:stCondLst>
                                  <p:childTnLst>
                                    <p:animEffect transition="out" filter="fade">
                                      <p:cBhvr>
                                        <p:cTn id="27" dur="1500" tmFilter="0, 0; .2, .5; .8, .5; 1, 0"/>
                                        <p:tgtEl>
                                          <p:spTgt spid="20"/>
                                        </p:tgtEl>
                                      </p:cBhvr>
                                    </p:animEffect>
                                    <p:animScale>
                                      <p:cBhvr>
                                        <p:cTn id="28" dur="7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p:cNvPicPr>
            <a:picLocks noChangeAspect="1"/>
          </p:cNvPicPr>
          <p:nvPr/>
        </p:nvPicPr>
        <p:blipFill>
          <a:blip r:embed="rId3"/>
          <a:stretch>
            <a:fillRect/>
          </a:stretch>
        </p:blipFill>
        <p:spPr>
          <a:xfrm>
            <a:off x="680057" y="91712"/>
            <a:ext cx="3991984" cy="1316857"/>
          </a:xfrm>
          <a:prstGeom prst="rect">
            <a:avLst/>
          </a:prstGeom>
        </p:spPr>
      </p:pic>
      <p:sp>
        <p:nvSpPr>
          <p:cNvPr id="10" name="Obdĺžnik 9">
            <a:extLst>
              <a:ext uri="{FF2B5EF4-FFF2-40B4-BE49-F238E27FC236}">
                <a16:creationId xmlns:a16="http://schemas.microsoft.com/office/drawing/2014/main" id="{804D5383-6D38-4FA9-B353-DF32D5662158}"/>
              </a:ext>
            </a:extLst>
          </p:cNvPr>
          <p:cNvSpPr/>
          <p:nvPr/>
        </p:nvSpPr>
        <p:spPr>
          <a:xfrm>
            <a:off x="5939303" y="1229247"/>
            <a:ext cx="6031166" cy="4401205"/>
          </a:xfrm>
          <a:prstGeom prst="rect">
            <a:avLst/>
          </a:prstGeom>
        </p:spPr>
        <p:txBody>
          <a:bodyPr wrap="square">
            <a:spAutoFit/>
          </a:bodyPr>
          <a:lstStyle/>
          <a:p>
            <a:pPr marL="342900" lvl="0" indent="192088">
              <a:buFont typeface="Wingdings" panose="05000000000000000000" pitchFamily="2" charset="2"/>
              <a:buChar char="§"/>
            </a:pPr>
            <a:r>
              <a:rPr lang="sk-SK" sz="2000" b="1" dirty="0">
                <a:solidFill>
                  <a:srgbClr val="262673"/>
                </a:solidFill>
              </a:rPr>
              <a:t>Hromadené nákupy</a:t>
            </a:r>
          </a:p>
          <a:p>
            <a:pPr marL="342900" indent="192088"/>
            <a:r>
              <a:rPr lang="sk-SK" sz="2000" dirty="0">
                <a:solidFill>
                  <a:srgbClr val="262673"/>
                </a:solidFill>
              </a:rPr>
              <a:t>- telekomunikačné služby</a:t>
            </a:r>
          </a:p>
          <a:p>
            <a:pPr marL="342900" indent="192088"/>
            <a:r>
              <a:rPr lang="sk-SK" sz="2000" dirty="0">
                <a:solidFill>
                  <a:srgbClr val="262673"/>
                </a:solidFill>
              </a:rPr>
              <a:t>- logistické služby </a:t>
            </a:r>
          </a:p>
          <a:p>
            <a:pPr marL="342900" indent="192088"/>
            <a:r>
              <a:rPr lang="sk-SK" sz="2000" dirty="0">
                <a:solidFill>
                  <a:srgbClr val="262673"/>
                </a:solidFill>
              </a:rPr>
              <a:t>- automobily</a:t>
            </a:r>
          </a:p>
          <a:p>
            <a:pPr marL="342900" indent="192088"/>
            <a:r>
              <a:rPr lang="sk-SK" sz="2000" dirty="0">
                <a:solidFill>
                  <a:srgbClr val="262673"/>
                </a:solidFill>
              </a:rPr>
              <a:t> </a:t>
            </a:r>
          </a:p>
          <a:p>
            <a:pPr marL="342900" lvl="0" indent="192088">
              <a:buFont typeface="Wingdings" panose="05000000000000000000" pitchFamily="2" charset="2"/>
              <a:buChar char="§"/>
            </a:pPr>
            <a:r>
              <a:rPr lang="sk-SK" sz="2000" b="1" dirty="0">
                <a:solidFill>
                  <a:srgbClr val="262673"/>
                </a:solidFill>
              </a:rPr>
              <a:t>Inteligentné plnenie zákonných povinností </a:t>
            </a:r>
          </a:p>
          <a:p>
            <a:pPr marL="342900" indent="192088"/>
            <a:r>
              <a:rPr lang="sk-SK" sz="2000" dirty="0">
                <a:solidFill>
                  <a:srgbClr val="262673"/>
                </a:solidFill>
              </a:rPr>
              <a:t>- rámcové dohody, </a:t>
            </a:r>
            <a:r>
              <a:rPr lang="sk-SK" sz="2000" dirty="0" err="1">
                <a:solidFill>
                  <a:srgbClr val="262673"/>
                </a:solidFill>
              </a:rPr>
              <a:t>infoservis</a:t>
            </a:r>
            <a:r>
              <a:rPr lang="sk-SK" sz="2000" dirty="0">
                <a:solidFill>
                  <a:srgbClr val="262673"/>
                </a:solidFill>
              </a:rPr>
              <a:t> pre členov</a:t>
            </a:r>
          </a:p>
          <a:p>
            <a:pPr marL="342900" indent="192088"/>
            <a:r>
              <a:rPr lang="sk-SK" sz="2000" dirty="0">
                <a:solidFill>
                  <a:srgbClr val="262673"/>
                </a:solidFill>
              </a:rPr>
              <a:t>- dodanie služieb za zaujímavé ceny  </a:t>
            </a:r>
          </a:p>
          <a:p>
            <a:pPr marL="342900" indent="192088"/>
            <a:r>
              <a:rPr lang="sk-SK" sz="2000" dirty="0">
                <a:solidFill>
                  <a:srgbClr val="262673"/>
                </a:solidFill>
              </a:rPr>
              <a:t> </a:t>
            </a:r>
          </a:p>
          <a:p>
            <a:pPr marL="342900" lvl="0" indent="192088">
              <a:buFont typeface="Wingdings" panose="05000000000000000000" pitchFamily="2" charset="2"/>
              <a:buChar char="§"/>
            </a:pPr>
            <a:r>
              <a:rPr lang="sk-SK" sz="2000" b="1" dirty="0">
                <a:solidFill>
                  <a:srgbClr val="262673"/>
                </a:solidFill>
              </a:rPr>
              <a:t>Odborné školenia a kurzy</a:t>
            </a:r>
          </a:p>
          <a:p>
            <a:pPr marL="342900" indent="192088"/>
            <a:r>
              <a:rPr lang="sk-SK" sz="2000" dirty="0">
                <a:solidFill>
                  <a:srgbClr val="262673"/>
                </a:solidFill>
              </a:rPr>
              <a:t>- </a:t>
            </a:r>
            <a:r>
              <a:rPr lang="sk-SK" sz="2000" dirty="0" err="1">
                <a:solidFill>
                  <a:srgbClr val="262673"/>
                </a:solidFill>
              </a:rPr>
              <a:t>softskillové</a:t>
            </a:r>
            <a:r>
              <a:rPr lang="sk-SK" sz="2000" dirty="0">
                <a:solidFill>
                  <a:srgbClr val="262673"/>
                </a:solidFill>
              </a:rPr>
              <a:t> pre manažment i pracovníkov</a:t>
            </a:r>
          </a:p>
          <a:p>
            <a:pPr marL="342900" indent="192088"/>
            <a:r>
              <a:rPr lang="sk-SK" sz="2000" dirty="0">
                <a:solidFill>
                  <a:srgbClr val="262673"/>
                </a:solidFill>
              </a:rPr>
              <a:t>- elektrotechnické (v spolupráci so SEZ-KES)</a:t>
            </a:r>
          </a:p>
          <a:p>
            <a:pPr marL="342900" indent="192088"/>
            <a:r>
              <a:rPr lang="sk-SK" sz="2000" dirty="0">
                <a:solidFill>
                  <a:srgbClr val="262673"/>
                </a:solidFill>
              </a:rPr>
              <a:t> </a:t>
            </a:r>
          </a:p>
          <a:p>
            <a:pPr marL="342900" lvl="0" indent="192088">
              <a:buFont typeface="Wingdings" panose="05000000000000000000" pitchFamily="2" charset="2"/>
              <a:buChar char="§"/>
            </a:pPr>
            <a:r>
              <a:rPr lang="sk-SK" sz="2000" b="1" dirty="0" err="1">
                <a:solidFill>
                  <a:srgbClr val="262673"/>
                </a:solidFill>
              </a:rPr>
              <a:t>Networking</a:t>
            </a:r>
            <a:r>
              <a:rPr lang="sk-SK" sz="2000" dirty="0">
                <a:solidFill>
                  <a:srgbClr val="262673"/>
                </a:solidFill>
              </a:rPr>
              <a:t> - </a:t>
            </a:r>
            <a:r>
              <a:rPr lang="sk-SK" sz="2000" b="1" dirty="0">
                <a:solidFill>
                  <a:srgbClr val="262673"/>
                </a:solidFill>
              </a:rPr>
              <a:t>konferencie - portál Industry </a:t>
            </a:r>
            <a:r>
              <a:rPr lang="sk-SK" sz="2000" b="1" dirty="0" err="1">
                <a:solidFill>
                  <a:srgbClr val="262673"/>
                </a:solidFill>
              </a:rPr>
              <a:t>Jobs</a:t>
            </a:r>
            <a:endParaRPr lang="sk-SK" sz="2000" b="1" dirty="0">
              <a:solidFill>
                <a:srgbClr val="262673"/>
              </a:solidFill>
            </a:endParaRPr>
          </a:p>
        </p:txBody>
      </p:sp>
      <p:pic>
        <p:nvPicPr>
          <p:cNvPr id="5" name="Obrázok 4" descr="C:\Users\Firemný PC\AppData\Local\Microsoft\Windows\INetCache\Content.Word\connect-316638.jpg">
            <a:extLst>
              <a:ext uri="{FF2B5EF4-FFF2-40B4-BE49-F238E27FC236}">
                <a16:creationId xmlns:a16="http://schemas.microsoft.com/office/drawing/2014/main" id="{38CA5638-0E6D-480D-A0F3-32B57D618643}"/>
              </a:ext>
            </a:extLst>
          </p:cNvPr>
          <p:cNvPicPr/>
          <p:nvPr/>
        </p:nvPicPr>
        <p:blipFill rotWithShape="1">
          <a:blip r:embed="rId4" cstate="print">
            <a:extLst>
              <a:ext uri="{28A0092B-C50C-407E-A947-70E740481C1C}">
                <a14:useLocalDpi xmlns:a14="http://schemas.microsoft.com/office/drawing/2010/main" val="0"/>
              </a:ext>
            </a:extLst>
          </a:blip>
          <a:srcRect t="14976" b="13672"/>
          <a:stretch/>
        </p:blipFill>
        <p:spPr bwMode="auto">
          <a:xfrm>
            <a:off x="64340" y="1992732"/>
            <a:ext cx="5352098" cy="2770823"/>
          </a:xfrm>
          <a:prstGeom prst="rect">
            <a:avLst/>
          </a:prstGeom>
          <a:noFill/>
          <a:ln>
            <a:noFill/>
          </a:ln>
          <a:extLst>
            <a:ext uri="{53640926-AAD7-44D8-BBD7-CCE9431645EC}">
              <a14:shadowObscured xmlns:a14="http://schemas.microsoft.com/office/drawing/2010/main"/>
            </a:ext>
          </a:extLst>
        </p:spPr>
      </p:pic>
      <p:sp>
        <p:nvSpPr>
          <p:cNvPr id="6" name="Textové pole 15">
            <a:extLst>
              <a:ext uri="{FF2B5EF4-FFF2-40B4-BE49-F238E27FC236}">
                <a16:creationId xmlns:a16="http://schemas.microsoft.com/office/drawing/2014/main" id="{04659DC5-FB7D-4E60-BE24-5126AAF82B20}"/>
              </a:ext>
            </a:extLst>
          </p:cNvPr>
          <p:cNvSpPr txBox="1"/>
          <p:nvPr/>
        </p:nvSpPr>
        <p:spPr>
          <a:xfrm>
            <a:off x="157192" y="1267777"/>
            <a:ext cx="4514849" cy="847725"/>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ctr">
              <a:lnSpc>
                <a:spcPct val="107000"/>
              </a:lnSpc>
              <a:spcAft>
                <a:spcPts val="0"/>
              </a:spcAft>
            </a:pPr>
            <a:r>
              <a:rPr lang="sk-SK" b="1" dirty="0">
                <a:solidFill>
                  <a:srgbClr val="262673"/>
                </a:solidFill>
                <a:effectLst/>
                <a:latin typeface="Calibri" panose="020F0502020204030204" pitchFamily="34" charset="0"/>
                <a:ea typeface="Calibri" panose="020F0502020204030204" pitchFamily="34" charset="0"/>
                <a:cs typeface="Calibri" panose="020F0502020204030204" pitchFamily="34" charset="0"/>
              </a:rPr>
              <a:t>100% dcéra občianskeho združenia</a:t>
            </a:r>
            <a:endParaRPr lang="sk-SK"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sk-SK" b="1" dirty="0">
                <a:solidFill>
                  <a:srgbClr val="262673"/>
                </a:solidFill>
                <a:effectLst/>
                <a:latin typeface="Calibri" panose="020F0502020204030204" pitchFamily="34" charset="0"/>
                <a:ea typeface="Calibri" panose="020F0502020204030204" pitchFamily="34" charset="0"/>
                <a:cs typeface="Calibri" panose="020F0502020204030204" pitchFamily="34" charset="0"/>
              </a:rPr>
              <a:t>Zväz elektrotechnického priemyslu SR</a:t>
            </a:r>
            <a:endParaRPr lang="sk-SK"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ové pole 18">
            <a:extLst>
              <a:ext uri="{FF2B5EF4-FFF2-40B4-BE49-F238E27FC236}">
                <a16:creationId xmlns:a16="http://schemas.microsoft.com/office/drawing/2014/main" id="{8CC61C62-75FE-4ABC-8E08-D0BFE261A78E}"/>
              </a:ext>
            </a:extLst>
          </p:cNvPr>
          <p:cNvSpPr txBox="1"/>
          <p:nvPr/>
        </p:nvSpPr>
        <p:spPr>
          <a:xfrm>
            <a:off x="341690" y="4821940"/>
            <a:ext cx="4420171" cy="99568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0"/>
              </a:spcAft>
            </a:pPr>
            <a:r>
              <a:rPr lang="sk-SK" sz="20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Obchodné aktivity zamerané na pomoc </a:t>
            </a:r>
          </a:p>
          <a:p>
            <a:pPr algn="ctr">
              <a:lnSpc>
                <a:spcPct val="107000"/>
              </a:lnSpc>
              <a:spcAft>
                <a:spcPts val="0"/>
              </a:spcAft>
            </a:pPr>
            <a:r>
              <a:rPr lang="sk-SK" sz="20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 úsporu nákladov členských firiem.</a:t>
            </a:r>
            <a:endParaRPr lang="sk-SK"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Obdĺžnik 10">
            <a:extLst>
              <a:ext uri="{FF2B5EF4-FFF2-40B4-BE49-F238E27FC236}">
                <a16:creationId xmlns:a16="http://schemas.microsoft.com/office/drawing/2014/main" id="{1A2AEE62-E007-45A6-B296-89776C515EEA}"/>
              </a:ext>
            </a:extLst>
          </p:cNvPr>
          <p:cNvSpPr/>
          <p:nvPr/>
        </p:nvSpPr>
        <p:spPr>
          <a:xfrm>
            <a:off x="0" y="5997855"/>
            <a:ext cx="12192000" cy="428944"/>
          </a:xfrm>
          <a:prstGeom prst="rect">
            <a:avLst/>
          </a:prstGeom>
          <a:solidFill>
            <a:srgbClr val="262673"/>
          </a:solidFill>
          <a:ln>
            <a:solidFill>
              <a:srgbClr val="26267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sk-SK"/>
          </a:p>
        </p:txBody>
      </p:sp>
      <p:sp>
        <p:nvSpPr>
          <p:cNvPr id="12" name="Obdĺžnik 11">
            <a:extLst>
              <a:ext uri="{FF2B5EF4-FFF2-40B4-BE49-F238E27FC236}">
                <a16:creationId xmlns:a16="http://schemas.microsoft.com/office/drawing/2014/main" id="{84985110-8C4C-49AB-A4D1-D7A45542FF4E}"/>
              </a:ext>
            </a:extLst>
          </p:cNvPr>
          <p:cNvSpPr/>
          <p:nvPr/>
        </p:nvSpPr>
        <p:spPr>
          <a:xfrm>
            <a:off x="0" y="6426800"/>
            <a:ext cx="12192000" cy="43119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sk-SK"/>
          </a:p>
        </p:txBody>
      </p:sp>
      <p:sp>
        <p:nvSpPr>
          <p:cNvPr id="9" name="Textové pole 1">
            <a:extLst>
              <a:ext uri="{FF2B5EF4-FFF2-40B4-BE49-F238E27FC236}">
                <a16:creationId xmlns:a16="http://schemas.microsoft.com/office/drawing/2014/main" id="{B5EA27E9-AA31-4B8B-B3B6-51B6CD51E577}"/>
              </a:ext>
            </a:extLst>
          </p:cNvPr>
          <p:cNvSpPr txBox="1"/>
          <p:nvPr/>
        </p:nvSpPr>
        <p:spPr>
          <a:xfrm>
            <a:off x="1796446" y="5930260"/>
            <a:ext cx="7964773" cy="57123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0"/>
              </a:spcAft>
            </a:pPr>
            <a:r>
              <a:rPr lang="sk-SK" sz="2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Pridajte svoj dopyt k ostatným firmám a UŠETRITE!</a:t>
            </a:r>
            <a:endParaRPr lang="sk-SK"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Obrázok 14">
            <a:extLst>
              <a:ext uri="{FF2B5EF4-FFF2-40B4-BE49-F238E27FC236}">
                <a16:creationId xmlns:a16="http://schemas.microsoft.com/office/drawing/2014/main" id="{6BDC2075-87B4-4E49-A4E0-0ECFA5EC5826}"/>
              </a:ext>
            </a:extLst>
          </p:cNvPr>
          <p:cNvPicPr>
            <a:picLocks noChangeAspect="1"/>
          </p:cNvPicPr>
          <p:nvPr/>
        </p:nvPicPr>
        <p:blipFill rotWithShape="1">
          <a:blip r:embed="rId5">
            <a:extLst>
              <a:ext uri="{28A0092B-C50C-407E-A947-70E740481C1C}">
                <a14:useLocalDpi xmlns:a14="http://schemas.microsoft.com/office/drawing/2010/main" val="0"/>
              </a:ext>
            </a:extLst>
          </a:blip>
          <a:srcRect r="1" b="4956"/>
          <a:stretch/>
        </p:blipFill>
        <p:spPr>
          <a:xfrm>
            <a:off x="10078367" y="172534"/>
            <a:ext cx="2002302" cy="1022915"/>
          </a:xfrm>
          <a:prstGeom prst="rect">
            <a:avLst/>
          </a:prstGeom>
        </p:spPr>
      </p:pic>
    </p:spTree>
    <p:custDataLst>
      <p:tags r:id="rId1"/>
    </p:custDataLst>
    <p:extLst>
      <p:ext uri="{BB962C8B-B14F-4D97-AF65-F5344CB8AC3E}">
        <p14:creationId xmlns:p14="http://schemas.microsoft.com/office/powerpoint/2010/main" val="643361866"/>
      </p:ext>
    </p:extLst>
  </p:cSld>
  <p:clrMapOvr>
    <a:masterClrMapping/>
  </p:clrMapOvr>
  <p:transition spd="slow" advClick="0" advTm="23736">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072" y="4861889"/>
            <a:ext cx="3796334" cy="1346926"/>
          </a:xfrm>
          <a:prstGeom prst="rect">
            <a:avLst/>
          </a:prstGeom>
        </p:spPr>
      </p:pic>
      <p:sp>
        <p:nvSpPr>
          <p:cNvPr id="2" name="BlokTextu 1"/>
          <p:cNvSpPr txBox="1"/>
          <p:nvPr/>
        </p:nvSpPr>
        <p:spPr>
          <a:xfrm>
            <a:off x="196072" y="1256198"/>
            <a:ext cx="5943061" cy="3539430"/>
          </a:xfrm>
          <a:prstGeom prst="rect">
            <a:avLst/>
          </a:prstGeom>
          <a:noFill/>
        </p:spPr>
        <p:txBody>
          <a:bodyPr wrap="square" rtlCol="0">
            <a:spAutoFit/>
          </a:bodyPr>
          <a:lstStyle/>
          <a:p>
            <a:pPr marL="342900" indent="-342900">
              <a:lnSpc>
                <a:spcPct val="150000"/>
              </a:lnSpc>
              <a:spcAft>
                <a:spcPts val="1200"/>
              </a:spcAft>
              <a:buFont typeface="Wingdings" panose="05000000000000000000" pitchFamily="2" charset="2"/>
              <a:buChar char="ü"/>
            </a:pPr>
            <a:r>
              <a:rPr lang="sk-SK" sz="2200" b="1" dirty="0">
                <a:solidFill>
                  <a:srgbClr val="262673"/>
                </a:solidFill>
              </a:rPr>
              <a:t>ZEP s. r. o. zapísaná do OR SR dňa 28.2.2017</a:t>
            </a:r>
          </a:p>
          <a:p>
            <a:pPr marL="342900" indent="-342900">
              <a:spcAft>
                <a:spcPts val="1200"/>
              </a:spcAft>
              <a:buFont typeface="Wingdings" panose="05000000000000000000" pitchFamily="2" charset="2"/>
              <a:buChar char="ü"/>
            </a:pPr>
            <a:r>
              <a:rPr lang="sk-SK" sz="2200" b="1" dirty="0">
                <a:solidFill>
                  <a:srgbClr val="262673"/>
                </a:solidFill>
              </a:rPr>
              <a:t>Získané IČO a DIČ </a:t>
            </a:r>
            <a:r>
              <a:rPr lang="sk-SK" sz="2200" dirty="0">
                <a:solidFill>
                  <a:srgbClr val="262673"/>
                </a:solidFill>
              </a:rPr>
              <a:t>- konanie o registrácii IČ DPH máme naplánované na 3. apríla 2017</a:t>
            </a:r>
          </a:p>
          <a:p>
            <a:pPr marL="342900" indent="-342900">
              <a:lnSpc>
                <a:spcPct val="150000"/>
              </a:lnSpc>
              <a:spcAft>
                <a:spcPts val="1200"/>
              </a:spcAft>
              <a:buFont typeface="Wingdings" panose="05000000000000000000" pitchFamily="2" charset="2"/>
              <a:buChar char="ü"/>
            </a:pPr>
            <a:r>
              <a:rPr lang="sk-SK" sz="2200" b="1" dirty="0">
                <a:solidFill>
                  <a:srgbClr val="262673"/>
                </a:solidFill>
              </a:rPr>
              <a:t>Založený účet </a:t>
            </a:r>
            <a:r>
              <a:rPr lang="sk-SK" sz="2200" dirty="0">
                <a:solidFill>
                  <a:srgbClr val="262673"/>
                </a:solidFill>
              </a:rPr>
              <a:t>vo VÚB banke </a:t>
            </a:r>
          </a:p>
          <a:p>
            <a:pPr marL="342900" indent="-342900">
              <a:buFont typeface="Wingdings" panose="05000000000000000000" pitchFamily="2" charset="2"/>
              <a:buChar char="ü"/>
            </a:pPr>
            <a:r>
              <a:rPr lang="sk-SK" sz="2200" b="1" dirty="0">
                <a:solidFill>
                  <a:srgbClr val="262673"/>
                </a:solidFill>
              </a:rPr>
              <a:t>splatené základné imanie </a:t>
            </a:r>
            <a:br>
              <a:rPr lang="sk-SK" sz="2200" b="1" dirty="0">
                <a:solidFill>
                  <a:srgbClr val="262673"/>
                </a:solidFill>
              </a:rPr>
            </a:br>
            <a:r>
              <a:rPr lang="sk-SK" sz="2200" dirty="0">
                <a:solidFill>
                  <a:srgbClr val="262673"/>
                </a:solidFill>
              </a:rPr>
              <a:t>v celej výške 5 000 EUR</a:t>
            </a:r>
          </a:p>
          <a:p>
            <a:r>
              <a:rPr lang="sk-SK" sz="2200" dirty="0">
                <a:solidFill>
                  <a:srgbClr val="262673"/>
                </a:solidFill>
              </a:rPr>
              <a:t> </a:t>
            </a:r>
          </a:p>
          <a:p>
            <a:endParaRPr lang="sk-SK" dirty="0"/>
          </a:p>
        </p:txBody>
      </p:sp>
      <p:sp>
        <p:nvSpPr>
          <p:cNvPr id="10" name="Šípka: päťuholník 9"/>
          <p:cNvSpPr/>
          <p:nvPr/>
        </p:nvSpPr>
        <p:spPr>
          <a:xfrm>
            <a:off x="0" y="207393"/>
            <a:ext cx="7178040" cy="584416"/>
          </a:xfrm>
          <a:prstGeom prst="homePlate">
            <a:avLst/>
          </a:prstGeom>
          <a:solidFill>
            <a:srgbClr val="262673"/>
          </a:solidFill>
          <a:ln>
            <a:solidFill>
              <a:srgbClr val="26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3200" b="1" dirty="0"/>
              <a:t>  </a:t>
            </a:r>
            <a:r>
              <a:rPr lang="sk-SK" sz="2800" b="1" dirty="0"/>
              <a:t>ZEP s. r. o.  - založená v zmysle Uznesenia VZ</a:t>
            </a:r>
          </a:p>
        </p:txBody>
      </p:sp>
    </p:spTree>
    <p:extLst>
      <p:ext uri="{BB962C8B-B14F-4D97-AF65-F5344CB8AC3E}">
        <p14:creationId xmlns:p14="http://schemas.microsoft.com/office/powerpoint/2010/main" val="3547837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Šípka: päťuholník 9"/>
          <p:cNvSpPr/>
          <p:nvPr/>
        </p:nvSpPr>
        <p:spPr>
          <a:xfrm>
            <a:off x="0" y="153325"/>
            <a:ext cx="8943278" cy="510909"/>
          </a:xfrm>
          <a:prstGeom prst="homePlate">
            <a:avLst/>
          </a:prstGeom>
          <a:solidFill>
            <a:srgbClr val="262673"/>
          </a:solidFill>
          <a:ln>
            <a:solidFill>
              <a:srgbClr val="26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3200" b="1" dirty="0"/>
              <a:t> </a:t>
            </a:r>
            <a:r>
              <a:rPr lang="sk-SK" sz="2800" b="1" dirty="0"/>
              <a:t>ZEP s. r. o.  - spoločný nákup plynu </a:t>
            </a:r>
          </a:p>
        </p:txBody>
      </p:sp>
      <p:pic>
        <p:nvPicPr>
          <p:cNvPr id="3" name="Obrázok 2"/>
          <p:cNvPicPr>
            <a:picLocks noChangeAspect="1"/>
          </p:cNvPicPr>
          <p:nvPr/>
        </p:nvPicPr>
        <p:blipFill rotWithShape="1">
          <a:blip r:embed="rId2">
            <a:extLst>
              <a:ext uri="{28A0092B-C50C-407E-A947-70E740481C1C}">
                <a14:useLocalDpi xmlns:a14="http://schemas.microsoft.com/office/drawing/2010/main" val="0"/>
              </a:ext>
            </a:extLst>
          </a:blip>
          <a:srcRect t="17778"/>
          <a:stretch/>
        </p:blipFill>
        <p:spPr>
          <a:xfrm>
            <a:off x="9048636" y="110296"/>
            <a:ext cx="2932336" cy="855428"/>
          </a:xfrm>
          <a:prstGeom prst="rect">
            <a:avLst/>
          </a:prstGeom>
        </p:spPr>
      </p:pic>
      <p:graphicFrame>
        <p:nvGraphicFramePr>
          <p:cNvPr id="9" name="Diagram 8"/>
          <p:cNvGraphicFramePr/>
          <p:nvPr/>
        </p:nvGraphicFramePr>
        <p:xfrm>
          <a:off x="0" y="1079716"/>
          <a:ext cx="12192000" cy="57782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8" name="Diagram 27"/>
          <p:cNvGraphicFramePr/>
          <p:nvPr>
            <p:extLst/>
          </p:nvPr>
        </p:nvGraphicFramePr>
        <p:xfrm>
          <a:off x="0" y="965724"/>
          <a:ext cx="12192000" cy="60062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116433924"/>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af 5"/>
          <p:cNvGraphicFramePr/>
          <p:nvPr>
            <p:extLst/>
          </p:nvPr>
        </p:nvGraphicFramePr>
        <p:xfrm>
          <a:off x="208947" y="1043355"/>
          <a:ext cx="7596554" cy="5485036"/>
        </p:xfrm>
        <a:graphic>
          <a:graphicData uri="http://schemas.openxmlformats.org/drawingml/2006/chart">
            <c:chart xmlns:c="http://schemas.openxmlformats.org/drawingml/2006/chart" xmlns:r="http://schemas.openxmlformats.org/officeDocument/2006/relationships" r:id="rId2"/>
          </a:graphicData>
        </a:graphic>
      </p:graphicFrame>
      <p:sp>
        <p:nvSpPr>
          <p:cNvPr id="5" name="Šípka: päťuholník 4"/>
          <p:cNvSpPr/>
          <p:nvPr/>
        </p:nvSpPr>
        <p:spPr>
          <a:xfrm>
            <a:off x="0" y="153325"/>
            <a:ext cx="8943278" cy="510909"/>
          </a:xfrm>
          <a:prstGeom prst="homePlate">
            <a:avLst/>
          </a:prstGeom>
          <a:solidFill>
            <a:srgbClr val="262673"/>
          </a:solidFill>
          <a:ln>
            <a:solidFill>
              <a:srgbClr val="26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3200" b="1" dirty="0"/>
              <a:t> </a:t>
            </a:r>
            <a:r>
              <a:rPr lang="sk-SK" sz="2800" b="1" dirty="0"/>
              <a:t>Modelový príklad štruktúry ceny plynu </a:t>
            </a:r>
          </a:p>
        </p:txBody>
      </p:sp>
      <p:pic>
        <p:nvPicPr>
          <p:cNvPr id="8" name="Obrázo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9506" y="0"/>
            <a:ext cx="2638056" cy="935973"/>
          </a:xfrm>
          <a:prstGeom prst="rect">
            <a:avLst/>
          </a:prstGeom>
        </p:spPr>
      </p:pic>
      <p:sp>
        <p:nvSpPr>
          <p:cNvPr id="9" name="BlokTextu 8"/>
          <p:cNvSpPr txBox="1"/>
          <p:nvPr/>
        </p:nvSpPr>
        <p:spPr>
          <a:xfrm>
            <a:off x="8051686" y="1581591"/>
            <a:ext cx="4140314" cy="1429622"/>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sk-SK" sz="2000" b="1" dirty="0">
                <a:solidFill>
                  <a:srgbClr val="262673"/>
                </a:solidFill>
              </a:rPr>
              <a:t>spoločnosť s 10 000 MWh/ročne  </a:t>
            </a:r>
          </a:p>
          <a:p>
            <a:pPr marL="342900" indent="-342900">
              <a:lnSpc>
                <a:spcPct val="150000"/>
              </a:lnSpc>
              <a:buFont typeface="Wingdings" panose="05000000000000000000" pitchFamily="2" charset="2"/>
              <a:buChar char="§"/>
            </a:pPr>
            <a:r>
              <a:rPr lang="sk-SK" sz="2000" b="1" dirty="0">
                <a:solidFill>
                  <a:srgbClr val="262673"/>
                </a:solidFill>
              </a:rPr>
              <a:t>cena plynu podľa burzy 29.3.2017 </a:t>
            </a:r>
          </a:p>
          <a:p>
            <a:pPr marL="342900" indent="-342900">
              <a:lnSpc>
                <a:spcPct val="150000"/>
              </a:lnSpc>
              <a:buFont typeface="Wingdings" panose="05000000000000000000" pitchFamily="2" charset="2"/>
              <a:buChar char="§"/>
            </a:pPr>
            <a:r>
              <a:rPr lang="sk-SK" sz="2000" b="1" dirty="0">
                <a:solidFill>
                  <a:srgbClr val="262673"/>
                </a:solidFill>
              </a:rPr>
              <a:t>distribútor ČEZ </a:t>
            </a:r>
            <a:r>
              <a:rPr lang="sk-SK" sz="2000" b="1" dirty="0" err="1">
                <a:solidFill>
                  <a:srgbClr val="262673"/>
                </a:solidFill>
              </a:rPr>
              <a:t>a.s</a:t>
            </a:r>
            <a:r>
              <a:rPr lang="sk-SK" sz="2000" b="1" dirty="0">
                <a:solidFill>
                  <a:srgbClr val="262673"/>
                </a:solidFill>
              </a:rPr>
              <a:t>.</a:t>
            </a:r>
          </a:p>
        </p:txBody>
      </p:sp>
    </p:spTree>
    <p:extLst>
      <p:ext uri="{BB962C8B-B14F-4D97-AF65-F5344CB8AC3E}">
        <p14:creationId xmlns:p14="http://schemas.microsoft.com/office/powerpoint/2010/main" val="2830663800"/>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Šípka: päťuholník 9"/>
          <p:cNvSpPr/>
          <p:nvPr/>
        </p:nvSpPr>
        <p:spPr>
          <a:xfrm>
            <a:off x="0" y="379922"/>
            <a:ext cx="8943278" cy="584416"/>
          </a:xfrm>
          <a:prstGeom prst="homePlate">
            <a:avLst/>
          </a:prstGeom>
          <a:solidFill>
            <a:srgbClr val="262673"/>
          </a:solidFill>
          <a:ln>
            <a:solidFill>
              <a:srgbClr val="26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3200" b="1" dirty="0"/>
              <a:t> </a:t>
            </a:r>
            <a:r>
              <a:rPr lang="sk-SK" sz="2800" b="1" dirty="0"/>
              <a:t>ZEP s. r. o.  - spoločný nákup energií - výhody a hrozby</a:t>
            </a:r>
          </a:p>
        </p:txBody>
      </p:sp>
      <p:pic>
        <p:nvPicPr>
          <p:cNvPr id="3" name="Obrázo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1767" y="151939"/>
            <a:ext cx="2932336" cy="1040382"/>
          </a:xfrm>
          <a:prstGeom prst="rect">
            <a:avLst/>
          </a:prstGeom>
        </p:spPr>
      </p:pic>
      <p:graphicFrame>
        <p:nvGraphicFramePr>
          <p:cNvPr id="2" name="Diagram 1"/>
          <p:cNvGraphicFramePr/>
          <p:nvPr>
            <p:extLst/>
          </p:nvPr>
        </p:nvGraphicFramePr>
        <p:xfrm>
          <a:off x="336430" y="1777043"/>
          <a:ext cx="11792309" cy="4045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lokTextu 6"/>
          <p:cNvSpPr txBox="1"/>
          <p:nvPr/>
        </p:nvSpPr>
        <p:spPr>
          <a:xfrm>
            <a:off x="0" y="6488668"/>
            <a:ext cx="12192000" cy="369332"/>
          </a:xfrm>
          <a:prstGeom prst="rect">
            <a:avLst/>
          </a:prstGeom>
          <a:solidFill>
            <a:srgbClr val="262673"/>
          </a:solidFill>
        </p:spPr>
        <p:txBody>
          <a:bodyPr wrap="square" rtlCol="0">
            <a:spAutoFit/>
          </a:bodyPr>
          <a:lstStyle/>
          <a:p>
            <a:endParaRPr lang="sk-SK" b="1" dirty="0">
              <a:solidFill>
                <a:schemeClr val="bg1"/>
              </a:solidFill>
            </a:endParaRPr>
          </a:p>
        </p:txBody>
      </p:sp>
    </p:spTree>
    <p:extLst>
      <p:ext uri="{BB962C8B-B14F-4D97-AF65-F5344CB8AC3E}">
        <p14:creationId xmlns:p14="http://schemas.microsoft.com/office/powerpoint/2010/main" val="1805195804"/>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Šípka: päťuholník 9"/>
          <p:cNvSpPr/>
          <p:nvPr/>
        </p:nvSpPr>
        <p:spPr>
          <a:xfrm>
            <a:off x="0" y="153325"/>
            <a:ext cx="8943278" cy="510909"/>
          </a:xfrm>
          <a:prstGeom prst="homePlate">
            <a:avLst/>
          </a:prstGeom>
          <a:solidFill>
            <a:srgbClr val="262673"/>
          </a:solidFill>
          <a:ln>
            <a:solidFill>
              <a:srgbClr val="26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3200" b="1" dirty="0"/>
              <a:t> </a:t>
            </a:r>
            <a:r>
              <a:rPr lang="sk-SK" sz="2800" b="1" dirty="0"/>
              <a:t>ZEP s. r. o.  - spoločný nákup automobilov</a:t>
            </a:r>
          </a:p>
        </p:txBody>
      </p:sp>
      <p:pic>
        <p:nvPicPr>
          <p:cNvPr id="3" name="Obrázok 2"/>
          <p:cNvPicPr>
            <a:picLocks noChangeAspect="1"/>
          </p:cNvPicPr>
          <p:nvPr/>
        </p:nvPicPr>
        <p:blipFill rotWithShape="1">
          <a:blip r:embed="rId2">
            <a:extLst>
              <a:ext uri="{28A0092B-C50C-407E-A947-70E740481C1C}">
                <a14:useLocalDpi xmlns:a14="http://schemas.microsoft.com/office/drawing/2010/main" val="0"/>
              </a:ext>
            </a:extLst>
          </a:blip>
          <a:srcRect t="17778"/>
          <a:stretch/>
        </p:blipFill>
        <p:spPr>
          <a:xfrm>
            <a:off x="9048636" y="110296"/>
            <a:ext cx="2932336" cy="855428"/>
          </a:xfrm>
          <a:prstGeom prst="rect">
            <a:avLst/>
          </a:prstGeom>
        </p:spPr>
      </p:pic>
      <p:graphicFrame>
        <p:nvGraphicFramePr>
          <p:cNvPr id="9" name="Diagram 8"/>
          <p:cNvGraphicFramePr/>
          <p:nvPr/>
        </p:nvGraphicFramePr>
        <p:xfrm>
          <a:off x="0" y="1079716"/>
          <a:ext cx="12192000" cy="57782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8" name="Diagram 27"/>
          <p:cNvGraphicFramePr/>
          <p:nvPr>
            <p:extLst/>
          </p:nvPr>
        </p:nvGraphicFramePr>
        <p:xfrm>
          <a:off x="0" y="965724"/>
          <a:ext cx="12192000" cy="60062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668188691"/>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Šípka: päťuholník 9"/>
          <p:cNvSpPr/>
          <p:nvPr/>
        </p:nvSpPr>
        <p:spPr>
          <a:xfrm>
            <a:off x="-1" y="408043"/>
            <a:ext cx="10222523" cy="493296"/>
          </a:xfrm>
          <a:prstGeom prst="homePlate">
            <a:avLst/>
          </a:prstGeom>
          <a:solidFill>
            <a:srgbClr val="262673"/>
          </a:solidFill>
          <a:ln>
            <a:solidFill>
              <a:srgbClr val="26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3200" b="1" dirty="0"/>
              <a:t>     </a:t>
            </a:r>
            <a:r>
              <a:rPr lang="sk-SK" sz="2800" b="1" dirty="0"/>
              <a:t>Program valného zhromaždenia</a:t>
            </a:r>
          </a:p>
        </p:txBody>
      </p:sp>
      <p:sp>
        <p:nvSpPr>
          <p:cNvPr id="4" name="BlokTextu 3"/>
          <p:cNvSpPr txBox="1"/>
          <p:nvPr/>
        </p:nvSpPr>
        <p:spPr>
          <a:xfrm>
            <a:off x="434898" y="1379574"/>
            <a:ext cx="11418848" cy="4247317"/>
          </a:xfrm>
          <a:prstGeom prst="rect">
            <a:avLst/>
          </a:prstGeom>
          <a:noFill/>
        </p:spPr>
        <p:txBody>
          <a:bodyPr wrap="square" rtlCol="0">
            <a:spAutoFit/>
          </a:bodyPr>
          <a:lstStyle/>
          <a:p>
            <a:pPr marL="285750" indent="-285750">
              <a:lnSpc>
                <a:spcPct val="150000"/>
              </a:lnSpc>
              <a:buClr>
                <a:srgbClr val="262673"/>
              </a:buClr>
              <a:buSzPct val="120000"/>
              <a:buFont typeface="Wingdings" panose="05000000000000000000" pitchFamily="2" charset="2"/>
              <a:buChar char="§"/>
            </a:pPr>
            <a:r>
              <a:rPr lang="sk-SK" sz="2400" b="1" dirty="0">
                <a:solidFill>
                  <a:srgbClr val="262673"/>
                </a:solidFill>
              </a:rPr>
              <a:t>Najvýznamnejšie zväzové aktivity od VZ 201</a:t>
            </a:r>
            <a:r>
              <a:rPr lang="en-US" sz="2400" b="1" dirty="0">
                <a:solidFill>
                  <a:srgbClr val="262673"/>
                </a:solidFill>
              </a:rPr>
              <a:t>6</a:t>
            </a:r>
            <a:endParaRPr lang="sk-SK" sz="2400" b="1" dirty="0">
              <a:solidFill>
                <a:srgbClr val="262673"/>
              </a:solidFill>
            </a:endParaRPr>
          </a:p>
          <a:p>
            <a:pPr marL="285750" indent="-285750">
              <a:lnSpc>
                <a:spcPct val="150000"/>
              </a:lnSpc>
              <a:buClr>
                <a:srgbClr val="262673"/>
              </a:buClr>
              <a:buSzPct val="120000"/>
              <a:buFont typeface="Wingdings" panose="05000000000000000000" pitchFamily="2" charset="2"/>
              <a:buChar char="§"/>
            </a:pPr>
            <a:r>
              <a:rPr lang="sk-SK" sz="2400" b="1" dirty="0">
                <a:solidFill>
                  <a:srgbClr val="262673"/>
                </a:solidFill>
              </a:rPr>
              <a:t>Doplnkové voľby členov Predstavenstva ZEP SR</a:t>
            </a:r>
          </a:p>
          <a:p>
            <a:pPr marL="285750" indent="-285750">
              <a:lnSpc>
                <a:spcPct val="150000"/>
              </a:lnSpc>
              <a:buClr>
                <a:srgbClr val="262673"/>
              </a:buClr>
              <a:buSzPct val="120000"/>
              <a:buFont typeface="Wingdings" panose="05000000000000000000" pitchFamily="2" charset="2"/>
              <a:buChar char="§"/>
            </a:pPr>
            <a:r>
              <a:rPr lang="sk-SK" sz="2400" b="1" dirty="0">
                <a:solidFill>
                  <a:srgbClr val="262673"/>
                </a:solidFill>
              </a:rPr>
              <a:t>Vyhlásenie výsledkov doplnkových volieb Predstavenstva ZEP SR</a:t>
            </a:r>
          </a:p>
          <a:p>
            <a:pPr marL="285750" indent="-285750">
              <a:lnSpc>
                <a:spcPct val="150000"/>
              </a:lnSpc>
              <a:buClr>
                <a:srgbClr val="262673"/>
              </a:buClr>
              <a:buSzPct val="120000"/>
              <a:buFont typeface="Wingdings" panose="05000000000000000000" pitchFamily="2" charset="2"/>
              <a:buChar char="§"/>
            </a:pPr>
            <a:r>
              <a:rPr lang="sk-SK" sz="2400" b="1" dirty="0">
                <a:solidFill>
                  <a:srgbClr val="262673"/>
                </a:solidFill>
              </a:rPr>
              <a:t>Pripravujeme pre vás</a:t>
            </a:r>
          </a:p>
          <a:p>
            <a:pPr marL="285750" indent="-285750">
              <a:lnSpc>
                <a:spcPct val="150000"/>
              </a:lnSpc>
              <a:buClr>
                <a:srgbClr val="262673"/>
              </a:buClr>
              <a:buSzPct val="120000"/>
              <a:buFont typeface="Wingdings" panose="05000000000000000000" pitchFamily="2" charset="2"/>
              <a:buChar char="§"/>
            </a:pPr>
            <a:r>
              <a:rPr lang="sk-SK" sz="2400" b="1" dirty="0">
                <a:solidFill>
                  <a:srgbClr val="262673"/>
                </a:solidFill>
              </a:rPr>
              <a:t>Pohyb v členskej základni ZEP SR</a:t>
            </a:r>
          </a:p>
          <a:p>
            <a:pPr marL="285750" indent="-285750">
              <a:lnSpc>
                <a:spcPct val="150000"/>
              </a:lnSpc>
              <a:buClr>
                <a:srgbClr val="262673"/>
              </a:buClr>
              <a:buSzPct val="120000"/>
              <a:buFont typeface="Wingdings" panose="05000000000000000000" pitchFamily="2" charset="2"/>
              <a:buChar char="§"/>
            </a:pPr>
            <a:r>
              <a:rPr lang="sk-SK" sz="2400" b="1" dirty="0">
                <a:solidFill>
                  <a:srgbClr val="262673"/>
                </a:solidFill>
              </a:rPr>
              <a:t>Uznesenia Valného zhromaždenia 201</a:t>
            </a:r>
            <a:r>
              <a:rPr lang="en-US" sz="2400" b="1" dirty="0">
                <a:solidFill>
                  <a:srgbClr val="262673"/>
                </a:solidFill>
              </a:rPr>
              <a:t>7</a:t>
            </a:r>
            <a:endParaRPr lang="sk-SK" sz="2400" b="1" dirty="0">
              <a:solidFill>
                <a:srgbClr val="262673"/>
              </a:solidFill>
            </a:endParaRPr>
          </a:p>
          <a:p>
            <a:pPr marL="285750" indent="-285750">
              <a:lnSpc>
                <a:spcPct val="150000"/>
              </a:lnSpc>
              <a:buClr>
                <a:srgbClr val="262673"/>
              </a:buClr>
              <a:buSzPct val="120000"/>
              <a:buFont typeface="Wingdings" panose="05000000000000000000" pitchFamily="2" charset="2"/>
              <a:buChar char="§"/>
            </a:pPr>
            <a:r>
              <a:rPr lang="sk-SK" sz="2400" b="1" dirty="0">
                <a:solidFill>
                  <a:srgbClr val="262673"/>
                </a:solidFill>
              </a:rPr>
              <a:t>Diskusia</a:t>
            </a:r>
          </a:p>
          <a:p>
            <a:pPr marL="285750" indent="-285750">
              <a:buClr>
                <a:srgbClr val="262673"/>
              </a:buClr>
              <a:buSzPct val="120000"/>
              <a:buFont typeface="Wingdings" panose="05000000000000000000" pitchFamily="2" charset="2"/>
              <a:buChar char="§"/>
            </a:pPr>
            <a:endParaRPr lang="sk-SK" dirty="0">
              <a:solidFill>
                <a:srgbClr val="262673"/>
              </a:solidFill>
            </a:endParaRPr>
          </a:p>
        </p:txBody>
      </p:sp>
      <p:pic>
        <p:nvPicPr>
          <p:cNvPr id="5" name="Obrázok 4">
            <a:extLst>
              <a:ext uri="{FF2B5EF4-FFF2-40B4-BE49-F238E27FC236}">
                <a16:creationId xmlns:a16="http://schemas.microsoft.com/office/drawing/2014/main" id="{944ADA24-9C8A-42C2-9DAE-96AF86EA4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0378" y="408043"/>
            <a:ext cx="1983368" cy="505744"/>
          </a:xfrm>
          <a:prstGeom prst="rect">
            <a:avLst/>
          </a:prstGeom>
        </p:spPr>
      </p:pic>
    </p:spTree>
    <p:extLst>
      <p:ext uri="{BB962C8B-B14F-4D97-AF65-F5344CB8AC3E}">
        <p14:creationId xmlns:p14="http://schemas.microsoft.com/office/powerpoint/2010/main" val="3612102726"/>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Šípka: päťuholník 9"/>
          <p:cNvSpPr/>
          <p:nvPr/>
        </p:nvSpPr>
        <p:spPr>
          <a:xfrm>
            <a:off x="0" y="495300"/>
            <a:ext cx="8943278" cy="584416"/>
          </a:xfrm>
          <a:prstGeom prst="homePlate">
            <a:avLst/>
          </a:prstGeom>
          <a:solidFill>
            <a:srgbClr val="262673"/>
          </a:solidFill>
          <a:ln>
            <a:solidFill>
              <a:srgbClr val="26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3200" b="1" dirty="0"/>
              <a:t>    </a:t>
            </a:r>
            <a:r>
              <a:rPr lang="sk-SK" sz="2800" b="1" dirty="0"/>
              <a:t>ZEP s. r. o.  - ďalšie aktivity </a:t>
            </a:r>
          </a:p>
        </p:txBody>
      </p:sp>
      <p:pic>
        <p:nvPicPr>
          <p:cNvPr id="3" name="Obrázo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1382" y="267317"/>
            <a:ext cx="2932336" cy="1040382"/>
          </a:xfrm>
          <a:prstGeom prst="rect">
            <a:avLst/>
          </a:prstGeom>
        </p:spPr>
      </p:pic>
      <p:sp>
        <p:nvSpPr>
          <p:cNvPr id="4" name="BlokTextu 3"/>
          <p:cNvSpPr txBox="1"/>
          <p:nvPr/>
        </p:nvSpPr>
        <p:spPr>
          <a:xfrm>
            <a:off x="476220" y="1641186"/>
            <a:ext cx="8351986" cy="2215991"/>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sk-SK" sz="2000" dirty="0">
                <a:solidFill>
                  <a:srgbClr val="262673"/>
                </a:solidFill>
              </a:rPr>
              <a:t>Spoločný nákup </a:t>
            </a:r>
            <a:r>
              <a:rPr lang="sk-SK" sz="2000" b="1" dirty="0">
                <a:solidFill>
                  <a:srgbClr val="262673"/>
                </a:solidFill>
              </a:rPr>
              <a:t>poistiek </a:t>
            </a:r>
            <a:r>
              <a:rPr lang="sk-SK" sz="2000" dirty="0">
                <a:solidFill>
                  <a:srgbClr val="262673"/>
                </a:solidFill>
              </a:rPr>
              <a:t>(najmä PZP po nákupe vozidiel alebo majetku?)</a:t>
            </a:r>
          </a:p>
          <a:p>
            <a:pPr marL="342900" indent="-342900">
              <a:lnSpc>
                <a:spcPct val="150000"/>
              </a:lnSpc>
              <a:buFont typeface="Wingdings" panose="05000000000000000000" pitchFamily="2" charset="2"/>
              <a:buChar char="§"/>
            </a:pPr>
            <a:r>
              <a:rPr lang="sk-SK" sz="2000" dirty="0">
                <a:solidFill>
                  <a:srgbClr val="262673"/>
                </a:solidFill>
              </a:rPr>
              <a:t>Spoločný nákup </a:t>
            </a:r>
            <a:r>
              <a:rPr lang="sk-SK" sz="2000" b="1" dirty="0">
                <a:solidFill>
                  <a:srgbClr val="262673"/>
                </a:solidFill>
              </a:rPr>
              <a:t>logistických služieb</a:t>
            </a:r>
            <a:r>
              <a:rPr lang="sk-SK" sz="2000" dirty="0">
                <a:solidFill>
                  <a:srgbClr val="262673"/>
                </a:solidFill>
              </a:rPr>
              <a:t>, zdieľanie prepravnej trasy v regióne </a:t>
            </a:r>
          </a:p>
          <a:p>
            <a:pPr marL="342900" indent="-342900">
              <a:lnSpc>
                <a:spcPct val="150000"/>
              </a:lnSpc>
              <a:buFont typeface="Wingdings" panose="05000000000000000000" pitchFamily="2" charset="2"/>
              <a:buChar char="§"/>
            </a:pPr>
            <a:r>
              <a:rPr lang="sk-SK" sz="2000" dirty="0">
                <a:solidFill>
                  <a:srgbClr val="262673"/>
                </a:solidFill>
              </a:rPr>
              <a:t>Spoločný nákup </a:t>
            </a:r>
            <a:r>
              <a:rPr lang="sk-SK" sz="2000" b="1" dirty="0">
                <a:solidFill>
                  <a:srgbClr val="262673"/>
                </a:solidFill>
              </a:rPr>
              <a:t>telekomunikačných služieb</a:t>
            </a:r>
          </a:p>
          <a:p>
            <a:pPr marL="342900" indent="-342900">
              <a:lnSpc>
                <a:spcPct val="150000"/>
              </a:lnSpc>
              <a:buFont typeface="Wingdings" panose="05000000000000000000" pitchFamily="2" charset="2"/>
              <a:buChar char="§"/>
            </a:pPr>
            <a:r>
              <a:rPr lang="sk-SK" sz="2000" dirty="0">
                <a:solidFill>
                  <a:srgbClr val="262673"/>
                </a:solidFill>
              </a:rPr>
              <a:t>Spoločný nákup </a:t>
            </a:r>
            <a:r>
              <a:rPr lang="sk-SK" sz="2000" b="1" dirty="0">
                <a:solidFill>
                  <a:srgbClr val="262673"/>
                </a:solidFill>
              </a:rPr>
              <a:t>obalového materiálu </a:t>
            </a:r>
            <a:r>
              <a:rPr lang="sk-SK" sz="2000" dirty="0">
                <a:solidFill>
                  <a:srgbClr val="262673"/>
                </a:solidFill>
              </a:rPr>
              <a:t>či „igelitiek“ </a:t>
            </a:r>
          </a:p>
          <a:p>
            <a:endParaRPr lang="sk-SK" dirty="0"/>
          </a:p>
        </p:txBody>
      </p:sp>
      <p:sp>
        <p:nvSpPr>
          <p:cNvPr id="5" name="BlokTextu 4"/>
          <p:cNvSpPr txBox="1"/>
          <p:nvPr/>
        </p:nvSpPr>
        <p:spPr>
          <a:xfrm>
            <a:off x="0" y="6488668"/>
            <a:ext cx="12192000" cy="369332"/>
          </a:xfrm>
          <a:prstGeom prst="rect">
            <a:avLst/>
          </a:prstGeom>
          <a:solidFill>
            <a:srgbClr val="262673"/>
          </a:solidFill>
        </p:spPr>
        <p:txBody>
          <a:bodyPr wrap="square" rtlCol="0">
            <a:spAutoFit/>
          </a:bodyPr>
          <a:lstStyle/>
          <a:p>
            <a:endParaRPr lang="sk-SK" b="1" dirty="0">
              <a:solidFill>
                <a:schemeClr val="bg1"/>
              </a:solidFill>
            </a:endParaRPr>
          </a:p>
        </p:txBody>
      </p:sp>
      <p:sp>
        <p:nvSpPr>
          <p:cNvPr id="12" name="BlokTextu 11"/>
          <p:cNvSpPr txBox="1"/>
          <p:nvPr/>
        </p:nvSpPr>
        <p:spPr>
          <a:xfrm>
            <a:off x="476220" y="4501367"/>
            <a:ext cx="8351986" cy="923330"/>
          </a:xfrm>
          <a:prstGeom prst="rect">
            <a:avLst/>
          </a:prstGeom>
          <a:noFill/>
        </p:spPr>
        <p:txBody>
          <a:bodyPr wrap="square" rtlCol="0">
            <a:spAutoFit/>
          </a:bodyPr>
          <a:lstStyle/>
          <a:p>
            <a:pPr>
              <a:lnSpc>
                <a:spcPct val="150000"/>
              </a:lnSpc>
              <a:spcBef>
                <a:spcPts val="1200"/>
              </a:spcBef>
            </a:pPr>
            <a:r>
              <a:rPr lang="sk-SK" sz="2400" b="1" dirty="0">
                <a:solidFill>
                  <a:srgbClr val="262673"/>
                </a:solidFill>
              </a:rPr>
              <a:t>Ďalšie návrhy zo strany členov Valného zhromaždenia? </a:t>
            </a:r>
          </a:p>
          <a:p>
            <a:endParaRPr lang="sk-SK" dirty="0"/>
          </a:p>
        </p:txBody>
      </p:sp>
    </p:spTree>
    <p:extLst>
      <p:ext uri="{BB962C8B-B14F-4D97-AF65-F5344CB8AC3E}">
        <p14:creationId xmlns:p14="http://schemas.microsoft.com/office/powerpoint/2010/main" val="20887156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750"/>
                                  </p:stCondLst>
                                  <p:childTnLst>
                                    <p:animRot by="120000">
                                      <p:cBhvr>
                                        <p:cTn id="6" dur="200" fill="hold">
                                          <p:stCondLst>
                                            <p:cond delay="0"/>
                                          </p:stCondLst>
                                        </p:cTn>
                                        <p:tgtEl>
                                          <p:spTgt spid="12"/>
                                        </p:tgtEl>
                                        <p:attrNameLst>
                                          <p:attrName>r</p:attrName>
                                        </p:attrNameLst>
                                      </p:cBhvr>
                                    </p:animRot>
                                    <p:animRot by="-240000">
                                      <p:cBhvr>
                                        <p:cTn id="7" dur="400" fill="hold">
                                          <p:stCondLst>
                                            <p:cond delay="400"/>
                                          </p:stCondLst>
                                        </p:cTn>
                                        <p:tgtEl>
                                          <p:spTgt spid="12"/>
                                        </p:tgtEl>
                                        <p:attrNameLst>
                                          <p:attrName>r</p:attrName>
                                        </p:attrNameLst>
                                      </p:cBhvr>
                                    </p:animRot>
                                    <p:animRot by="240000">
                                      <p:cBhvr>
                                        <p:cTn id="8" dur="400" fill="hold">
                                          <p:stCondLst>
                                            <p:cond delay="800"/>
                                          </p:stCondLst>
                                        </p:cTn>
                                        <p:tgtEl>
                                          <p:spTgt spid="12"/>
                                        </p:tgtEl>
                                        <p:attrNameLst>
                                          <p:attrName>r</p:attrName>
                                        </p:attrNameLst>
                                      </p:cBhvr>
                                    </p:animRot>
                                    <p:animRot by="-240000">
                                      <p:cBhvr>
                                        <p:cTn id="9" dur="400" fill="hold">
                                          <p:stCondLst>
                                            <p:cond delay="1200"/>
                                          </p:stCondLst>
                                        </p:cTn>
                                        <p:tgtEl>
                                          <p:spTgt spid="12"/>
                                        </p:tgtEl>
                                        <p:attrNameLst>
                                          <p:attrName>r</p:attrName>
                                        </p:attrNameLst>
                                      </p:cBhvr>
                                    </p:animRot>
                                    <p:animRot by="120000">
                                      <p:cBhvr>
                                        <p:cTn id="10" dur="400" fill="hold">
                                          <p:stCondLst>
                                            <p:cond delay="16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ok 10">
            <a:extLst>
              <a:ext uri="{FF2B5EF4-FFF2-40B4-BE49-F238E27FC236}">
                <a16:creationId xmlns:a16="http://schemas.microsoft.com/office/drawing/2014/main" id="{E9D94632-2B08-4171-96DC-D11B4932EC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4278" y="266487"/>
            <a:ext cx="1695156" cy="432252"/>
          </a:xfrm>
          <a:prstGeom prst="rect">
            <a:avLst/>
          </a:prstGeom>
        </p:spPr>
      </p:pic>
      <p:pic>
        <p:nvPicPr>
          <p:cNvPr id="3" name="Obrázok 2">
            <a:extLst>
              <a:ext uri="{FF2B5EF4-FFF2-40B4-BE49-F238E27FC236}">
                <a16:creationId xmlns:a16="http://schemas.microsoft.com/office/drawing/2014/main" id="{52697BDD-9B3B-4608-B87E-129052C227DC}"/>
              </a:ext>
            </a:extLst>
          </p:cNvPr>
          <p:cNvPicPr>
            <a:picLocks noChangeAspect="1"/>
          </p:cNvPicPr>
          <p:nvPr/>
        </p:nvPicPr>
        <p:blipFill rotWithShape="1">
          <a:blip r:embed="rId3">
            <a:extLst>
              <a:ext uri="{28A0092B-C50C-407E-A947-70E740481C1C}">
                <a14:useLocalDpi xmlns:a14="http://schemas.microsoft.com/office/drawing/2010/main" val="0"/>
              </a:ext>
            </a:extLst>
          </a:blip>
          <a:srcRect l="2384" t="3373" r="4132" b="3614"/>
          <a:stretch/>
        </p:blipFill>
        <p:spPr>
          <a:xfrm rot="16200000">
            <a:off x="1600254" y="-1406509"/>
            <a:ext cx="6868650" cy="9660367"/>
          </a:xfrm>
          <a:prstGeom prst="rect">
            <a:avLst/>
          </a:prstGeom>
        </p:spPr>
      </p:pic>
    </p:spTree>
    <p:extLst>
      <p:ext uri="{BB962C8B-B14F-4D97-AF65-F5344CB8AC3E}">
        <p14:creationId xmlns:p14="http://schemas.microsoft.com/office/powerpoint/2010/main" val="3318487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p:cNvSpPr/>
          <p:nvPr/>
        </p:nvSpPr>
        <p:spPr>
          <a:xfrm>
            <a:off x="-1" y="0"/>
            <a:ext cx="12192001" cy="1308614"/>
          </a:xfrm>
          <a:prstGeom prst="rect">
            <a:avLst/>
          </a:prstGeom>
          <a:solidFill>
            <a:srgbClr val="262673"/>
          </a:solidFill>
          <a:ln>
            <a:solidFill>
              <a:srgbClr val="26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 name="BlokTextu 2"/>
          <p:cNvSpPr txBox="1"/>
          <p:nvPr/>
        </p:nvSpPr>
        <p:spPr>
          <a:xfrm>
            <a:off x="311254" y="266997"/>
            <a:ext cx="6739270" cy="892552"/>
          </a:xfrm>
          <a:prstGeom prst="rect">
            <a:avLst/>
          </a:prstGeom>
          <a:noFill/>
        </p:spPr>
        <p:txBody>
          <a:bodyPr wrap="square" rtlCol="0">
            <a:spAutoFit/>
          </a:bodyPr>
          <a:lstStyle/>
          <a:p>
            <a:r>
              <a:rPr lang="sk-SK" sz="2800" b="1" dirty="0">
                <a:solidFill>
                  <a:schemeClr val="bg1"/>
                </a:solidFill>
              </a:rPr>
              <a:t>ZEP SR člen Asociácie priemyselných zväzov</a:t>
            </a:r>
            <a:br>
              <a:rPr lang="sk-SK" sz="2400" b="1" dirty="0">
                <a:solidFill>
                  <a:schemeClr val="bg1"/>
                </a:solidFill>
              </a:rPr>
            </a:br>
            <a:r>
              <a:rPr lang="sk-SK" sz="2400" dirty="0">
                <a:solidFill>
                  <a:schemeClr val="bg1"/>
                </a:solidFill>
              </a:rPr>
              <a:t>od 14. apríla 2016</a:t>
            </a:r>
          </a:p>
        </p:txBody>
      </p:sp>
      <p:pic>
        <p:nvPicPr>
          <p:cNvPr id="1026" name="Picture 2" descr="Výsledok vyh&amp;lcaron;adávania obrázkov pre dopyt apz logo"/>
          <p:cNvPicPr>
            <a:picLocks noChangeAspect="1" noChangeArrowheads="1"/>
          </p:cNvPicPr>
          <p:nvPr/>
        </p:nvPicPr>
        <p:blipFill rotWithShape="1">
          <a:blip r:embed="rId2">
            <a:extLst>
              <a:ext uri="{28A0092B-C50C-407E-A947-70E740481C1C}">
                <a14:useLocalDpi xmlns:a14="http://schemas.microsoft.com/office/drawing/2010/main" val="0"/>
              </a:ext>
            </a:extLst>
          </a:blip>
          <a:srcRect t="8565" b="14230"/>
          <a:stretch/>
        </p:blipFill>
        <p:spPr bwMode="auto">
          <a:xfrm>
            <a:off x="40312" y="1599473"/>
            <a:ext cx="2062670" cy="15924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zapsr.sk/wp-content/uploads/2014/11/logo_new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0142" y="6016284"/>
            <a:ext cx="3798040" cy="6608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218ef967-a-fe487436-s-sites.googlegroups.com/a/asociaciapz.sk/asociacia-pz/event-calendar/clenske-zvaezy/Screenshot_1.png?attachauth=ANoY7cra-RGwQWn8HQrK0cCWPcEzwSKV7SzRSh6CXE7f3MbVyn6pOGKwhSskEMbwE2PT17O1uTValZ-3dGuUlc40iKamma7vqNAhDjGeKNe6K9L_MxIke211Ty6VC2N68sU1KbEtN_Aggi61AR1HLdrPYOGlfeTNfMWkCkO_XRFqcKmpBvm2DYGdITKUs0_2YNFRczKaE42TPr2CmlhFAQcxkjomjcF1KqyFKR_UddRkFn-e2bg8fuRAXF6ZKCbPj0koM938fvWV&amp;attredirects=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7685" y="5403498"/>
            <a:ext cx="3049654" cy="4398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ýsledok vyh&amp;lcaron;adávania obrázkov pre dopyt Zväz hutníctva, &amp;tcaron;a&amp;zcaron;obného priemyslu a geológie SR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9619" y="4607039"/>
            <a:ext cx="796425" cy="530950"/>
          </a:xfrm>
          <a:prstGeom prst="rect">
            <a:avLst/>
          </a:prstGeom>
          <a:noFill/>
          <a:extLst>
            <a:ext uri="{909E8E84-426E-40DD-AFC4-6F175D3DCCD1}">
              <a14:hiddenFill xmlns:a14="http://schemas.microsoft.com/office/drawing/2010/main">
                <a:solidFill>
                  <a:srgbClr val="FFFFFF"/>
                </a:solidFill>
              </a14:hiddenFill>
            </a:ext>
          </a:extLst>
        </p:spPr>
      </p:pic>
      <p:sp>
        <p:nvSpPr>
          <p:cNvPr id="6" name="BlokTextu 5"/>
          <p:cNvSpPr txBox="1"/>
          <p:nvPr/>
        </p:nvSpPr>
        <p:spPr>
          <a:xfrm>
            <a:off x="9546044" y="4637811"/>
            <a:ext cx="2472588" cy="523220"/>
          </a:xfrm>
          <a:prstGeom prst="rect">
            <a:avLst/>
          </a:prstGeom>
          <a:noFill/>
        </p:spPr>
        <p:txBody>
          <a:bodyPr wrap="square" rtlCol="0">
            <a:spAutoFit/>
          </a:bodyPr>
          <a:lstStyle/>
          <a:p>
            <a:r>
              <a:rPr lang="sk-SK" sz="1400" b="1" dirty="0"/>
              <a:t>Zväz hutníctva, ťažobného priemyslu a geológie SR</a:t>
            </a:r>
            <a:endParaRPr lang="sk-SK" sz="1400" dirty="0"/>
          </a:p>
        </p:txBody>
      </p:sp>
      <p:pic>
        <p:nvPicPr>
          <p:cNvPr id="1036" name="Picture 12" descr="http://www.asociaciapz.sk/_/rsrc/1472843008410/event-calendar/clenske-zvaezy/SEA%20logo%20priesvitne%2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0340" y="3978567"/>
            <a:ext cx="673322" cy="391934"/>
          </a:xfrm>
          <a:prstGeom prst="rect">
            <a:avLst/>
          </a:prstGeom>
          <a:noFill/>
          <a:extLst>
            <a:ext uri="{909E8E84-426E-40DD-AFC4-6F175D3DCCD1}">
              <a14:hiddenFill xmlns:a14="http://schemas.microsoft.com/office/drawing/2010/main">
                <a:solidFill>
                  <a:srgbClr val="FFFFFF"/>
                </a:solidFill>
              </a14:hiddenFill>
            </a:ext>
          </a:extLst>
        </p:spPr>
      </p:pic>
      <p:sp>
        <p:nvSpPr>
          <p:cNvPr id="7" name="Obdĺžnik 6"/>
          <p:cNvSpPr/>
          <p:nvPr/>
        </p:nvSpPr>
        <p:spPr>
          <a:xfrm>
            <a:off x="9546044" y="3957657"/>
            <a:ext cx="2431529" cy="523220"/>
          </a:xfrm>
          <a:prstGeom prst="rect">
            <a:avLst/>
          </a:prstGeom>
        </p:spPr>
        <p:txBody>
          <a:bodyPr wrap="square">
            <a:spAutoFit/>
          </a:bodyPr>
          <a:lstStyle/>
          <a:p>
            <a:r>
              <a:rPr lang="sk-SK" sz="1400" b="1" dirty="0"/>
              <a:t>Slovenská elektromechanická </a:t>
            </a:r>
            <a:br>
              <a:rPr lang="sk-SK" sz="1400" b="1" dirty="0"/>
            </a:br>
            <a:r>
              <a:rPr lang="sk-SK" sz="1400" b="1" dirty="0"/>
              <a:t>asociácia</a:t>
            </a:r>
            <a:endParaRPr lang="sk-SK" sz="1400" dirty="0"/>
          </a:p>
        </p:txBody>
      </p:sp>
      <p:pic>
        <p:nvPicPr>
          <p:cNvPr id="1038" name="Picture 14" descr="http://www.asociaciapz.sk/_/rsrc/1472843007703/event-calendar/clenske-zvaezy/logo%20ZSP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99696" y="3159101"/>
            <a:ext cx="803966" cy="552057"/>
          </a:xfrm>
          <a:prstGeom prst="rect">
            <a:avLst/>
          </a:prstGeom>
          <a:noFill/>
          <a:extLst>
            <a:ext uri="{909E8E84-426E-40DD-AFC4-6F175D3DCCD1}">
              <a14:hiddenFill xmlns:a14="http://schemas.microsoft.com/office/drawing/2010/main">
                <a:solidFill>
                  <a:srgbClr val="FFFFFF"/>
                </a:solidFill>
              </a14:hiddenFill>
            </a:ext>
          </a:extLst>
        </p:spPr>
      </p:pic>
      <p:sp>
        <p:nvSpPr>
          <p:cNvPr id="9" name="Obdĺžnik 8"/>
          <p:cNvSpPr/>
          <p:nvPr/>
        </p:nvSpPr>
        <p:spPr>
          <a:xfrm>
            <a:off x="9520644" y="3191970"/>
            <a:ext cx="2456929" cy="523220"/>
          </a:xfrm>
          <a:prstGeom prst="rect">
            <a:avLst/>
          </a:prstGeom>
        </p:spPr>
        <p:txBody>
          <a:bodyPr wrap="square">
            <a:spAutoFit/>
          </a:bodyPr>
          <a:lstStyle/>
          <a:p>
            <a:r>
              <a:rPr lang="sk-SK" sz="1400" b="1" dirty="0"/>
              <a:t>Zväz stavebných podnikateľov </a:t>
            </a:r>
            <a:br>
              <a:rPr lang="sk-SK" sz="1400" b="1" dirty="0"/>
            </a:br>
            <a:r>
              <a:rPr lang="sk-SK" sz="1400" b="1" dirty="0"/>
              <a:t>Slovenska </a:t>
            </a:r>
          </a:p>
        </p:txBody>
      </p:sp>
      <p:sp>
        <p:nvSpPr>
          <p:cNvPr id="14" name="BlokTextu 13"/>
          <p:cNvSpPr txBox="1"/>
          <p:nvPr/>
        </p:nvSpPr>
        <p:spPr>
          <a:xfrm>
            <a:off x="1914418" y="1955049"/>
            <a:ext cx="6409072" cy="1292662"/>
          </a:xfrm>
          <a:prstGeom prst="rect">
            <a:avLst/>
          </a:prstGeom>
          <a:noFill/>
        </p:spPr>
        <p:txBody>
          <a:bodyPr wrap="square" rtlCol="0">
            <a:spAutoFit/>
          </a:bodyPr>
          <a:lstStyle/>
          <a:p>
            <a:r>
              <a:rPr lang="sk-SK" sz="2000" b="1" dirty="0"/>
              <a:t>APZ</a:t>
            </a:r>
            <a:r>
              <a:rPr lang="sk-SK" sz="2000" dirty="0"/>
              <a:t> združuje viac ako </a:t>
            </a:r>
            <a:r>
              <a:rPr lang="sk-SK" sz="2000" b="1" dirty="0"/>
              <a:t>400 priemyselných podnikov</a:t>
            </a:r>
            <a:r>
              <a:rPr lang="sk-SK" sz="2000" dirty="0"/>
              <a:t>, ktoré zamestnávajú viac ako </a:t>
            </a:r>
            <a:r>
              <a:rPr lang="sk-SK" sz="2000" b="1" dirty="0"/>
              <a:t>120 000 ľudí </a:t>
            </a:r>
            <a:r>
              <a:rPr lang="sk-SK" sz="2000" dirty="0"/>
              <a:t>a produkujú </a:t>
            </a:r>
            <a:br>
              <a:rPr lang="sk-SK" sz="2000" dirty="0"/>
            </a:br>
            <a:r>
              <a:rPr lang="sk-SK" sz="2000" b="1" dirty="0"/>
              <a:t>viac ako 20% HDP </a:t>
            </a:r>
            <a:r>
              <a:rPr lang="sk-SK" sz="2000" dirty="0"/>
              <a:t>celého priemyslu Slovenskej republiky.</a:t>
            </a:r>
          </a:p>
          <a:p>
            <a:endParaRPr lang="sk-SK" dirty="0"/>
          </a:p>
        </p:txBody>
      </p:sp>
      <p:pic>
        <p:nvPicPr>
          <p:cNvPr id="12" name="Obrázok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27685" y="2337650"/>
            <a:ext cx="1981644" cy="505304"/>
          </a:xfrm>
          <a:prstGeom prst="rect">
            <a:avLst/>
          </a:prstGeom>
        </p:spPr>
      </p:pic>
      <p:sp>
        <p:nvSpPr>
          <p:cNvPr id="5" name="BlokTextu 4"/>
          <p:cNvSpPr txBox="1"/>
          <p:nvPr/>
        </p:nvSpPr>
        <p:spPr>
          <a:xfrm>
            <a:off x="8699696" y="1453800"/>
            <a:ext cx="2087021" cy="400110"/>
          </a:xfrm>
          <a:prstGeom prst="rect">
            <a:avLst/>
          </a:prstGeom>
          <a:noFill/>
        </p:spPr>
        <p:txBody>
          <a:bodyPr wrap="square" rtlCol="0">
            <a:spAutoFit/>
          </a:bodyPr>
          <a:lstStyle/>
          <a:p>
            <a:r>
              <a:rPr lang="sk-SK" sz="2000" b="1" dirty="0">
                <a:solidFill>
                  <a:srgbClr val="262673"/>
                </a:solidFill>
              </a:rPr>
              <a:t>Členovia APZ</a:t>
            </a:r>
            <a:r>
              <a:rPr lang="sk-SK" b="1" dirty="0">
                <a:solidFill>
                  <a:srgbClr val="262673"/>
                </a:solidFill>
              </a:rPr>
              <a:t>:</a:t>
            </a:r>
          </a:p>
        </p:txBody>
      </p:sp>
      <p:sp>
        <p:nvSpPr>
          <p:cNvPr id="8" name="Obdĺžnik 7"/>
          <p:cNvSpPr/>
          <p:nvPr/>
        </p:nvSpPr>
        <p:spPr>
          <a:xfrm>
            <a:off x="311254" y="3590026"/>
            <a:ext cx="8001000" cy="2826415"/>
          </a:xfrm>
          <a:prstGeom prst="rect">
            <a:avLst/>
          </a:prstGeom>
        </p:spPr>
        <p:txBody>
          <a:bodyPr wrap="square">
            <a:spAutoFit/>
          </a:bodyPr>
          <a:lstStyle/>
          <a:p>
            <a:pPr>
              <a:spcAft>
                <a:spcPts val="1200"/>
              </a:spcAft>
            </a:pPr>
            <a:r>
              <a:rPr lang="sk-SK" u="sng" dirty="0">
                <a:latin typeface="Calibri" panose="020F0502020204030204" pitchFamily="34" charset="0"/>
                <a:ea typeface="Times New Roman" panose="02020603050405020304" pitchFamily="18" charset="0"/>
                <a:cs typeface="Times New Roman" panose="02020603050405020304" pitchFamily="18" charset="0"/>
              </a:rPr>
              <a:t>Činnosť a stanoviská APZ sú vytvárané na základe činností komisií pre oblasti:</a:t>
            </a:r>
            <a:endParaRPr lang="sk-SK" u="sng"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1000"/>
              </a:spcAft>
              <a:buFont typeface="Wingdings" panose="05000000000000000000" pitchFamily="2" charset="2"/>
              <a:buChar char=""/>
            </a:pPr>
            <a:r>
              <a:rPr lang="sk-SK" b="1" dirty="0">
                <a:latin typeface="Calibri" panose="020F0502020204030204" pitchFamily="34" charset="0"/>
                <a:ea typeface="Calibri" panose="020F0502020204030204" pitchFamily="34" charset="0"/>
                <a:cs typeface="Times New Roman" panose="02020603050405020304" pitchFamily="18" charset="0"/>
              </a:rPr>
              <a:t>Vzdelávanie</a:t>
            </a:r>
            <a:r>
              <a:rPr lang="sk-SK" dirty="0">
                <a:latin typeface="Calibri" panose="020F0502020204030204" pitchFamily="34" charset="0"/>
                <a:ea typeface="Calibri" panose="020F0502020204030204" pitchFamily="34" charset="0"/>
                <a:cs typeface="Times New Roman" panose="02020603050405020304" pitchFamily="18" charset="0"/>
              </a:rPr>
              <a:t> </a:t>
            </a:r>
          </a:p>
          <a:p>
            <a:pPr marL="342900" marR="74930" lvl="0" indent="-342900">
              <a:spcAft>
                <a:spcPts val="1000"/>
              </a:spcAft>
              <a:buFont typeface="Wingdings" panose="05000000000000000000" pitchFamily="2" charset="2"/>
              <a:buChar char=""/>
            </a:pPr>
            <a:r>
              <a:rPr lang="sk-SK" b="1" dirty="0">
                <a:latin typeface="Calibri" panose="020F0502020204030204" pitchFamily="34" charset="0"/>
                <a:ea typeface="Calibri" panose="020F0502020204030204" pitchFamily="34" charset="0"/>
                <a:cs typeface="Times New Roman" panose="02020603050405020304" pitchFamily="18" charset="0"/>
              </a:rPr>
              <a:t>Práca, sociálne veci a BOZP</a:t>
            </a:r>
            <a:r>
              <a:rPr lang="sk-SK"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spcAft>
                <a:spcPts val="1000"/>
              </a:spcAft>
              <a:buFont typeface="Wingdings" panose="05000000000000000000" pitchFamily="2" charset="2"/>
              <a:buChar char=""/>
            </a:pPr>
            <a:r>
              <a:rPr lang="sk-SK" b="1" dirty="0">
                <a:latin typeface="Calibri" panose="020F0502020204030204" pitchFamily="34" charset="0"/>
                <a:ea typeface="Calibri" panose="020F0502020204030204" pitchFamily="34" charset="0"/>
                <a:cs typeface="Times New Roman" panose="02020603050405020304" pitchFamily="18" charset="0"/>
              </a:rPr>
              <a:t>Životné prostredie a energetika</a:t>
            </a:r>
            <a:endParaRPr lang="sk-SK"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1000"/>
              </a:spcAft>
              <a:buFont typeface="Wingdings" panose="05000000000000000000" pitchFamily="2" charset="2"/>
              <a:buChar char=""/>
            </a:pPr>
            <a:r>
              <a:rPr lang="sk-SK" b="1" dirty="0">
                <a:latin typeface="Calibri" panose="020F0502020204030204" pitchFamily="34" charset="0"/>
                <a:ea typeface="Calibri" panose="020F0502020204030204" pitchFamily="34" charset="0"/>
                <a:cs typeface="Times New Roman" panose="02020603050405020304" pitchFamily="18" charset="0"/>
              </a:rPr>
              <a:t>Veda, výskum a inovácie</a:t>
            </a:r>
            <a:r>
              <a:rPr lang="sk-SK"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spcAft>
                <a:spcPts val="1000"/>
              </a:spcAft>
              <a:buFont typeface="Wingdings" panose="05000000000000000000" pitchFamily="2" charset="2"/>
              <a:buChar char=""/>
            </a:pPr>
            <a:r>
              <a:rPr lang="sk-SK" b="1" dirty="0">
                <a:latin typeface="Calibri" panose="020F0502020204030204" pitchFamily="34" charset="0"/>
                <a:ea typeface="Calibri" panose="020F0502020204030204" pitchFamily="34" charset="0"/>
                <a:cs typeface="Times New Roman" panose="02020603050405020304" pitchFamily="18" charset="0"/>
              </a:rPr>
              <a:t>Podnikateľské prostredie</a:t>
            </a:r>
            <a:endParaRPr lang="sk-SK"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pPr>
            <a:r>
              <a:rPr lang="sk-SK" b="1" dirty="0">
                <a:latin typeface="Calibri" panose="020F0502020204030204" pitchFamily="34" charset="0"/>
                <a:ea typeface="Calibri" panose="020F0502020204030204" pitchFamily="34" charset="0"/>
                <a:cs typeface="Times New Roman" panose="02020603050405020304" pitchFamily="18" charset="0"/>
              </a:rPr>
              <a:t>Európske záležitosti a zahraničné vzťahy</a:t>
            </a:r>
            <a:r>
              <a:rPr lang="sk-SK"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187397833"/>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1000"/>
                                        <p:tgtEl>
                                          <p:spTgt spid="5"/>
                                        </p:tgtEl>
                                      </p:cBhvr>
                                    </p:animEffect>
                                  </p:childTnLst>
                                </p:cTn>
                              </p:par>
                            </p:childTnLst>
                          </p:cTn>
                        </p:par>
                        <p:par>
                          <p:cTn id="14" fill="hold">
                            <p:stCondLst>
                              <p:cond delay="1000"/>
                            </p:stCondLst>
                            <p:childTnLst>
                              <p:par>
                                <p:cTn id="15" presetID="1" presetClass="entr" presetSubtype="0" fill="hold" nodeType="afterEffect">
                                  <p:stCondLst>
                                    <p:cond delay="250"/>
                                  </p:stCondLst>
                                  <p:childTnLst>
                                    <p:set>
                                      <p:cBhvr>
                                        <p:cTn id="16" dur="1" fill="hold">
                                          <p:stCondLst>
                                            <p:cond delay="499"/>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250"/>
                                  </p:stCondLst>
                                  <p:childTnLst>
                                    <p:set>
                                      <p:cBhvr>
                                        <p:cTn id="20" dur="1" fill="hold">
                                          <p:stCondLst>
                                            <p:cond delay="499"/>
                                          </p:stCondLst>
                                        </p:cTn>
                                        <p:tgtEl>
                                          <p:spTgt spid="1038"/>
                                        </p:tgtEl>
                                        <p:attrNameLst>
                                          <p:attrName>style.visibility</p:attrName>
                                        </p:attrNameLst>
                                      </p:cBhvr>
                                      <p:to>
                                        <p:strVal val="visible"/>
                                      </p:to>
                                    </p:set>
                                  </p:childTnLst>
                                </p:cTn>
                              </p:par>
                              <p:par>
                                <p:cTn id="21" presetID="1" presetClass="entr" presetSubtype="0" fill="hold" grpId="0" nodeType="withEffect">
                                  <p:stCondLst>
                                    <p:cond delay="250"/>
                                  </p:stCondLst>
                                  <p:childTnLst>
                                    <p:set>
                                      <p:cBhvr>
                                        <p:cTn id="22" dur="1" fill="hold">
                                          <p:stCondLst>
                                            <p:cond delay="499"/>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250"/>
                                  </p:stCondLst>
                                  <p:childTnLst>
                                    <p:set>
                                      <p:cBhvr>
                                        <p:cTn id="26" dur="1" fill="hold">
                                          <p:stCondLst>
                                            <p:cond delay="499"/>
                                          </p:stCondLst>
                                        </p:cTn>
                                        <p:tgtEl>
                                          <p:spTgt spid="1036"/>
                                        </p:tgtEl>
                                        <p:attrNameLst>
                                          <p:attrName>style.visibility</p:attrName>
                                        </p:attrNameLst>
                                      </p:cBhvr>
                                      <p:to>
                                        <p:strVal val="visible"/>
                                      </p:to>
                                    </p:set>
                                  </p:childTnLst>
                                </p:cTn>
                              </p:par>
                              <p:par>
                                <p:cTn id="27" presetID="1" presetClass="entr" presetSubtype="0" fill="hold" grpId="0" nodeType="withEffect">
                                  <p:stCondLst>
                                    <p:cond delay="250"/>
                                  </p:stCondLst>
                                  <p:childTnLst>
                                    <p:set>
                                      <p:cBhvr>
                                        <p:cTn id="28" dur="1" fill="hold">
                                          <p:stCondLst>
                                            <p:cond delay="499"/>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250"/>
                                  </p:stCondLst>
                                  <p:childTnLst>
                                    <p:set>
                                      <p:cBhvr>
                                        <p:cTn id="32" dur="1" fill="hold">
                                          <p:stCondLst>
                                            <p:cond delay="499"/>
                                          </p:stCondLst>
                                        </p:cTn>
                                        <p:tgtEl>
                                          <p:spTgt spid="1034"/>
                                        </p:tgtEl>
                                        <p:attrNameLst>
                                          <p:attrName>style.visibility</p:attrName>
                                        </p:attrNameLst>
                                      </p:cBhvr>
                                      <p:to>
                                        <p:strVal val="visible"/>
                                      </p:to>
                                    </p:set>
                                  </p:childTnLst>
                                </p:cTn>
                              </p:par>
                              <p:par>
                                <p:cTn id="33" presetID="1" presetClass="entr" presetSubtype="0" fill="hold" grpId="0" nodeType="withEffect">
                                  <p:stCondLst>
                                    <p:cond delay="250"/>
                                  </p:stCondLst>
                                  <p:childTnLst>
                                    <p:set>
                                      <p:cBhvr>
                                        <p:cTn id="34" dur="1" fill="hold">
                                          <p:stCondLst>
                                            <p:cond delay="499"/>
                                          </p:stCondLst>
                                        </p:cTn>
                                        <p:tgtEl>
                                          <p:spTgt spid="6"/>
                                        </p:tgtEl>
                                        <p:attrNameLst>
                                          <p:attrName>style.visibility</p:attrName>
                                        </p:attrNameLst>
                                      </p:cBhvr>
                                      <p:to>
                                        <p:strVal val="visible"/>
                                      </p:to>
                                    </p:set>
                                  </p:childTnLst>
                                </p:cTn>
                              </p:par>
                            </p:childTnLst>
                          </p:cTn>
                        </p:par>
                        <p:par>
                          <p:cTn id="35" fill="hold">
                            <p:stCondLst>
                              <p:cond delay="750"/>
                            </p:stCondLst>
                            <p:childTnLst>
                              <p:par>
                                <p:cTn id="36" presetID="1" presetClass="entr" presetSubtype="0" fill="hold" nodeType="afterEffect">
                                  <p:stCondLst>
                                    <p:cond delay="250"/>
                                  </p:stCondLst>
                                  <p:childTnLst>
                                    <p:set>
                                      <p:cBhvr>
                                        <p:cTn id="37" dur="1" fill="hold">
                                          <p:stCondLst>
                                            <p:cond delay="499"/>
                                          </p:stCondLst>
                                        </p:cTn>
                                        <p:tgtEl>
                                          <p:spTgt spid="1030"/>
                                        </p:tgtEl>
                                        <p:attrNameLst>
                                          <p:attrName>style.visibility</p:attrName>
                                        </p:attrNameLst>
                                      </p:cBhvr>
                                      <p:to>
                                        <p:strVal val="visible"/>
                                      </p:to>
                                    </p:set>
                                  </p:childTnLst>
                                </p:cTn>
                              </p:par>
                            </p:childTnLst>
                          </p:cTn>
                        </p:par>
                        <p:par>
                          <p:cTn id="38" fill="hold">
                            <p:stCondLst>
                              <p:cond delay="1500"/>
                            </p:stCondLst>
                            <p:childTnLst>
                              <p:par>
                                <p:cTn id="39" presetID="1" presetClass="entr" presetSubtype="0" fill="hold" nodeType="afterEffect">
                                  <p:stCondLst>
                                    <p:cond delay="250"/>
                                  </p:stCondLst>
                                  <p:childTnLst>
                                    <p:set>
                                      <p:cBhvr>
                                        <p:cTn id="40" dur="1" fill="hold">
                                          <p:stCondLst>
                                            <p:cond delay="499"/>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5"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ĺžnik 6"/>
          <p:cNvSpPr/>
          <p:nvPr/>
        </p:nvSpPr>
        <p:spPr>
          <a:xfrm>
            <a:off x="0" y="154004"/>
            <a:ext cx="12192000" cy="570615"/>
          </a:xfrm>
          <a:prstGeom prst="rect">
            <a:avLst/>
          </a:prstGeom>
          <a:solidFill>
            <a:srgbClr val="262673"/>
          </a:solidFill>
          <a:ln>
            <a:solidFill>
              <a:srgbClr val="26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sk-SK" sz="2600" b="1" i="0" u="none" strike="noStrike" kern="1200" cap="none" spc="0" normalizeH="0" baseline="0" noProof="0" dirty="0">
                <a:ln>
                  <a:noFill/>
                </a:ln>
                <a:solidFill>
                  <a:prstClr val="white"/>
                </a:solidFill>
                <a:effectLst/>
                <a:uLnTx/>
                <a:uFillTx/>
                <a:latin typeface="Calibri" panose="020F0502020204030204"/>
                <a:ea typeface="+mn-ea"/>
                <a:cs typeface="+mn-cs"/>
              </a:rPr>
              <a:t>     Na koho sa člen obráti - rozdelenie zväzových aktivít medzi ZEP SR a APZ</a:t>
            </a:r>
          </a:p>
        </p:txBody>
      </p:sp>
      <p:pic>
        <p:nvPicPr>
          <p:cNvPr id="12" name="Picture 2" descr="http://www.zspsr.sk/themes/zspsr/img/apz-new.jpg"/>
          <p:cNvPicPr>
            <a:picLocks noChangeAspect="1" noChangeArrowheads="1"/>
          </p:cNvPicPr>
          <p:nvPr/>
        </p:nvPicPr>
        <p:blipFill>
          <a:blip r:embed="rId2" cstate="print"/>
          <a:srcRect/>
          <a:stretch>
            <a:fillRect/>
          </a:stretch>
        </p:blipFill>
        <p:spPr bwMode="auto">
          <a:xfrm>
            <a:off x="1420394" y="1459536"/>
            <a:ext cx="1124397" cy="1124398"/>
          </a:xfrm>
          <a:prstGeom prst="rect">
            <a:avLst/>
          </a:prstGeom>
          <a:noFill/>
        </p:spPr>
      </p:pic>
      <p:pic>
        <p:nvPicPr>
          <p:cNvPr id="13" name="Obrázok 12" descr="Obrázok, na ktorom je vec, objekt, vnútri, prenosný počítač&#10;&#10;Popis vygenerovaný s veľmi vysokou spoľahlivosťou"/>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114" y="4771051"/>
            <a:ext cx="2358955" cy="605139"/>
          </a:xfrm>
          <a:prstGeom prst="rect">
            <a:avLst/>
          </a:prstGeom>
        </p:spPr>
      </p:pic>
      <p:sp>
        <p:nvSpPr>
          <p:cNvPr id="14" name="BlokTextu 13"/>
          <p:cNvSpPr txBox="1"/>
          <p:nvPr/>
        </p:nvSpPr>
        <p:spPr>
          <a:xfrm>
            <a:off x="3759635" y="4079017"/>
            <a:ext cx="8106050" cy="2400657"/>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sk-SK" sz="2000" b="0" i="0" u="none" strike="noStrike" kern="1200" cap="none" spc="0" normalizeH="0" baseline="0" noProof="0" dirty="0">
                <a:ln>
                  <a:noFill/>
                </a:ln>
                <a:solidFill>
                  <a:prstClr val="black"/>
                </a:solidFill>
                <a:effectLst/>
                <a:uLnTx/>
                <a:uFillTx/>
                <a:latin typeface="Calibri" panose="020F0502020204030204"/>
                <a:ea typeface="+mn-ea"/>
                <a:cs typeface="+mn-cs"/>
              </a:rPr>
              <a:t>elektrotechnická konferencia </a:t>
            </a:r>
            <a:r>
              <a:rPr kumimoji="0" lang="sk-SK" sz="2000" b="1" i="0" u="none" strike="noStrike" kern="1200" cap="none" spc="0" normalizeH="0" baseline="0" noProof="0" dirty="0">
                <a:ln>
                  <a:noFill/>
                </a:ln>
                <a:solidFill>
                  <a:prstClr val="black"/>
                </a:solidFill>
                <a:effectLst/>
                <a:uLnTx/>
                <a:uFillTx/>
                <a:latin typeface="Calibri" panose="020F0502020204030204"/>
                <a:ea typeface="+mn-ea"/>
                <a:cs typeface="+mn-cs"/>
              </a:rPr>
              <a:t>ELKON</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sk-SK" sz="2000" b="0" i="0" u="none" strike="noStrike" kern="1200" cap="none" spc="0" normalizeH="0" baseline="0" noProof="0" dirty="0" err="1">
                <a:ln>
                  <a:noFill/>
                </a:ln>
                <a:solidFill>
                  <a:prstClr val="black"/>
                </a:solidFill>
                <a:effectLst/>
                <a:uLnTx/>
                <a:uFillTx/>
                <a:latin typeface="Calibri" panose="020F0502020204030204"/>
                <a:ea typeface="+mn-ea"/>
                <a:cs typeface="+mn-cs"/>
              </a:rPr>
              <a:t>networkingové</a:t>
            </a:r>
            <a:r>
              <a:rPr kumimoji="0" lang="sk-SK" sz="2000" b="0" i="0" u="none" strike="noStrike" kern="1200" cap="none" spc="0" normalizeH="0" baseline="0" noProof="0" dirty="0">
                <a:ln>
                  <a:noFill/>
                </a:ln>
                <a:solidFill>
                  <a:prstClr val="black"/>
                </a:solidFill>
                <a:effectLst/>
                <a:uLnTx/>
                <a:uFillTx/>
                <a:latin typeface="Calibri" panose="020F0502020204030204"/>
                <a:ea typeface="+mn-ea"/>
                <a:cs typeface="+mn-cs"/>
              </a:rPr>
              <a:t> podujatia (</a:t>
            </a:r>
            <a:r>
              <a:rPr kumimoji="0" lang="sk-SK" sz="2000" b="1" i="0" u="none" strike="noStrike" kern="1200" cap="none" spc="0" normalizeH="0" baseline="0" noProof="0" dirty="0">
                <a:ln>
                  <a:noFill/>
                </a:ln>
                <a:solidFill>
                  <a:prstClr val="black"/>
                </a:solidFill>
                <a:effectLst/>
                <a:uLnTx/>
                <a:uFillTx/>
                <a:latin typeface="Calibri" panose="020F0502020204030204"/>
                <a:ea typeface="+mn-ea"/>
                <a:cs typeface="+mn-cs"/>
              </a:rPr>
              <a:t>Ples ZEP SR </a:t>
            </a:r>
            <a:r>
              <a:rPr kumimoji="0" lang="sk-SK" sz="2000" b="0" i="0" u="none" strike="noStrike" kern="1200" cap="none" spc="0" normalizeH="0" baseline="0" noProof="0" dirty="0">
                <a:ln>
                  <a:noFill/>
                </a:ln>
                <a:solidFill>
                  <a:prstClr val="black"/>
                </a:solidFill>
                <a:effectLst/>
                <a:uLnTx/>
                <a:uFillTx/>
                <a:latin typeface="Calibri" panose="020F0502020204030204"/>
                <a:ea typeface="+mn-ea"/>
                <a:cs typeface="+mn-cs"/>
              </a:rPr>
              <a:t>a pod.)</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sk-SK" sz="2000" b="0" i="0" u="none" strike="noStrike" kern="1200" cap="none" spc="0" normalizeH="0" baseline="0" noProof="0" dirty="0">
                <a:ln>
                  <a:noFill/>
                </a:ln>
                <a:solidFill>
                  <a:prstClr val="black"/>
                </a:solidFill>
                <a:effectLst/>
                <a:uLnTx/>
                <a:uFillTx/>
                <a:latin typeface="Calibri" panose="020F0502020204030204"/>
                <a:ea typeface="+mn-ea"/>
                <a:cs typeface="+mn-cs"/>
              </a:rPr>
              <a:t>pracovný portál </a:t>
            </a:r>
            <a:r>
              <a:rPr kumimoji="0" lang="sk-SK" sz="2000" b="1" i="0" u="none" strike="noStrike" kern="1200" cap="none" spc="0" normalizeH="0" baseline="0" noProof="0" dirty="0">
                <a:ln>
                  <a:noFill/>
                </a:ln>
                <a:solidFill>
                  <a:prstClr val="black"/>
                </a:solidFill>
                <a:effectLst/>
                <a:uLnTx/>
                <a:uFillTx/>
                <a:latin typeface="Calibri" panose="020F0502020204030204"/>
                <a:ea typeface="+mn-ea"/>
                <a:cs typeface="+mn-cs"/>
              </a:rPr>
              <a:t>Industry </a:t>
            </a:r>
            <a:r>
              <a:rPr kumimoji="0" lang="sk-SK" sz="2000" b="1" i="0" u="none" strike="noStrike" kern="1200" cap="none" spc="0" normalizeH="0" baseline="0" noProof="0" dirty="0" err="1">
                <a:ln>
                  <a:noFill/>
                </a:ln>
                <a:solidFill>
                  <a:prstClr val="black"/>
                </a:solidFill>
                <a:effectLst/>
                <a:uLnTx/>
                <a:uFillTx/>
                <a:latin typeface="Calibri" panose="020F0502020204030204"/>
                <a:ea typeface="+mn-ea"/>
                <a:cs typeface="+mn-cs"/>
              </a:rPr>
              <a:t>Jobs</a:t>
            </a:r>
            <a:endParaRPr kumimoji="0" lang="sk-SK"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sk-SK" sz="2000" b="0" i="0" u="none" strike="noStrike" kern="1200" cap="none" spc="0" normalizeH="0" baseline="0" noProof="0" dirty="0">
                <a:ln>
                  <a:noFill/>
                </a:ln>
                <a:solidFill>
                  <a:prstClr val="black"/>
                </a:solidFill>
                <a:effectLst/>
                <a:uLnTx/>
                <a:uFillTx/>
                <a:latin typeface="Calibri" panose="020F0502020204030204"/>
                <a:ea typeface="+mn-ea"/>
                <a:cs typeface="+mn-cs"/>
              </a:rPr>
              <a:t>projekt </a:t>
            </a:r>
            <a:r>
              <a:rPr kumimoji="0" lang="sk-SK" sz="2000" b="1" i="0" u="none" strike="noStrike" kern="1200" cap="none" spc="0" normalizeH="0" baseline="0" noProof="0" dirty="0">
                <a:ln>
                  <a:noFill/>
                </a:ln>
                <a:solidFill>
                  <a:prstClr val="black"/>
                </a:solidFill>
                <a:effectLst/>
                <a:uLnTx/>
                <a:uFillTx/>
                <a:latin typeface="Calibri" panose="020F0502020204030204"/>
                <a:ea typeface="+mn-ea"/>
                <a:cs typeface="+mn-cs"/>
              </a:rPr>
              <a:t>ZEP s.r.o.</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sk-SK" sz="2000" b="1" i="0" u="none" strike="noStrike" kern="1200" cap="none" spc="0" normalizeH="0" baseline="0" noProof="0" dirty="0">
                <a:ln>
                  <a:noFill/>
                </a:ln>
                <a:solidFill>
                  <a:prstClr val="black"/>
                </a:solidFill>
                <a:effectLst/>
                <a:uLnTx/>
                <a:uFillTx/>
                <a:latin typeface="Calibri" panose="020F0502020204030204"/>
                <a:ea typeface="+mn-ea"/>
                <a:cs typeface="+mn-cs"/>
              </a:rPr>
              <a:t>pomoc členom </a:t>
            </a:r>
            <a:r>
              <a:rPr kumimoji="0" lang="sk-SK" sz="2000" b="0" i="0" u="none" strike="noStrike" kern="1200" cap="none" spc="0" normalizeH="0" baseline="0" noProof="0" dirty="0">
                <a:ln>
                  <a:noFill/>
                </a:ln>
                <a:solidFill>
                  <a:prstClr val="black"/>
                </a:solidFill>
                <a:effectLst/>
                <a:uLnTx/>
                <a:uFillTx/>
                <a:latin typeface="Calibri" panose="020F0502020204030204"/>
                <a:ea typeface="+mn-ea"/>
                <a:cs typeface="+mn-cs"/>
              </a:rPr>
              <a:t>- akékoľvek otázky členov budú riešené v spolupráci s APZ </a:t>
            </a:r>
          </a:p>
        </p:txBody>
      </p:sp>
      <p:sp>
        <p:nvSpPr>
          <p:cNvPr id="15" name="BlokTextu 14"/>
          <p:cNvSpPr txBox="1"/>
          <p:nvPr/>
        </p:nvSpPr>
        <p:spPr>
          <a:xfrm>
            <a:off x="3759635" y="1120466"/>
            <a:ext cx="6929974" cy="2352952"/>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sk-SK" sz="2000" b="0" i="0" u="none" strike="noStrike" kern="1200" cap="none" spc="0" normalizeH="0" baseline="0" noProof="0" dirty="0">
                <a:ln>
                  <a:noFill/>
                </a:ln>
                <a:solidFill>
                  <a:prstClr val="black"/>
                </a:solidFill>
                <a:effectLst/>
                <a:uLnTx/>
                <a:uFillTx/>
                <a:latin typeface="Calibri" panose="020F0502020204030204"/>
                <a:ea typeface="+mn-ea"/>
                <a:cs typeface="+mn-cs"/>
              </a:rPr>
              <a:t>legislatívna problematika</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sk-SK" sz="2000" b="0" i="0" u="none" strike="noStrike" kern="1200" cap="none" spc="0" normalizeH="0" baseline="0" noProof="0" dirty="0">
                <a:ln>
                  <a:noFill/>
                </a:ln>
                <a:solidFill>
                  <a:prstClr val="black"/>
                </a:solidFill>
                <a:effectLst/>
                <a:uLnTx/>
                <a:uFillTx/>
                <a:latin typeface="Calibri" panose="020F0502020204030204"/>
                <a:ea typeface="+mn-ea"/>
                <a:cs typeface="+mn-cs"/>
              </a:rPr>
              <a:t>stretnutia s predstaviteľmi štátnej správy</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sk-SK" sz="2000" b="0" i="0" u="none" strike="noStrike" kern="1200" cap="none" spc="0" normalizeH="0" baseline="0" noProof="0" dirty="0">
                <a:ln>
                  <a:noFill/>
                </a:ln>
                <a:solidFill>
                  <a:prstClr val="black"/>
                </a:solidFill>
                <a:effectLst/>
                <a:uLnTx/>
                <a:uFillTx/>
                <a:latin typeface="Calibri" panose="020F0502020204030204"/>
                <a:ea typeface="+mn-ea"/>
                <a:cs typeface="+mn-cs"/>
              </a:rPr>
              <a:t>koncepčné riešenia systémového charakteru</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sk-SK" sz="2000" b="1" i="0" u="none" strike="noStrike" kern="1200" cap="none" spc="0" normalizeH="0" baseline="0" noProof="0" dirty="0">
                <a:ln>
                  <a:noFill/>
                </a:ln>
                <a:solidFill>
                  <a:prstClr val="black"/>
                </a:solidFill>
                <a:effectLst/>
                <a:uLnTx/>
                <a:uFillTx/>
                <a:latin typeface="Calibri" panose="020F0502020204030204"/>
                <a:ea typeface="+mn-ea"/>
                <a:cs typeface="+mn-cs"/>
              </a:rPr>
              <a:t>riešenia pripravované so 6 odbornými komisiami, dvoma právnikmi a pracovníkom určeným na PR a mediálne vzťahy</a:t>
            </a:r>
          </a:p>
        </p:txBody>
      </p:sp>
      <p:sp>
        <p:nvSpPr>
          <p:cNvPr id="3" name="Šípka: päťuholník 2">
            <a:extLst>
              <a:ext uri="{FF2B5EF4-FFF2-40B4-BE49-F238E27FC236}">
                <a16:creationId xmlns:a16="http://schemas.microsoft.com/office/drawing/2014/main" id="{28C41B35-17C9-481B-8517-7333CE0A019C}"/>
              </a:ext>
            </a:extLst>
          </p:cNvPr>
          <p:cNvSpPr/>
          <p:nvPr/>
        </p:nvSpPr>
        <p:spPr>
          <a:xfrm rot="10800000">
            <a:off x="9014906" y="1349706"/>
            <a:ext cx="3177093" cy="560717"/>
          </a:xfrm>
          <a:prstGeom prst="homePlate">
            <a:avLst/>
          </a:prstGeom>
          <a:solidFill>
            <a:schemeClr val="accent4">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k-SK"/>
          </a:p>
        </p:txBody>
      </p:sp>
      <p:sp>
        <p:nvSpPr>
          <p:cNvPr id="10" name="Šípka: päťuholník 9">
            <a:extLst>
              <a:ext uri="{FF2B5EF4-FFF2-40B4-BE49-F238E27FC236}">
                <a16:creationId xmlns:a16="http://schemas.microsoft.com/office/drawing/2014/main" id="{2EDAD9F1-1C68-4EC1-B435-7C24A95B41CD}"/>
              </a:ext>
            </a:extLst>
          </p:cNvPr>
          <p:cNvSpPr/>
          <p:nvPr/>
        </p:nvSpPr>
        <p:spPr>
          <a:xfrm rot="10800000">
            <a:off x="9014907" y="4210332"/>
            <a:ext cx="3177091" cy="560717"/>
          </a:xfrm>
          <a:prstGeom prst="homePlate">
            <a:avLst/>
          </a:prstGeom>
          <a:solidFill>
            <a:schemeClr val="accent4">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k-SK"/>
          </a:p>
        </p:txBody>
      </p:sp>
      <p:sp>
        <p:nvSpPr>
          <p:cNvPr id="4" name="BlokTextu 3">
            <a:extLst>
              <a:ext uri="{FF2B5EF4-FFF2-40B4-BE49-F238E27FC236}">
                <a16:creationId xmlns:a16="http://schemas.microsoft.com/office/drawing/2014/main" id="{0A97E655-F2A3-4023-8D2A-DE2025F3073B}"/>
              </a:ext>
            </a:extLst>
          </p:cNvPr>
          <p:cNvSpPr txBox="1"/>
          <p:nvPr/>
        </p:nvSpPr>
        <p:spPr>
          <a:xfrm>
            <a:off x="9857729" y="1430010"/>
            <a:ext cx="2467155" cy="400110"/>
          </a:xfrm>
          <a:prstGeom prst="rect">
            <a:avLst/>
          </a:prstGeom>
          <a:noFill/>
        </p:spPr>
        <p:txBody>
          <a:bodyPr wrap="square" rtlCol="0">
            <a:spAutoFit/>
          </a:bodyPr>
          <a:lstStyle/>
          <a:p>
            <a:r>
              <a:rPr lang="sk-SK" sz="2000" b="1" dirty="0"/>
              <a:t>Zabezpečuje LASZ</a:t>
            </a:r>
          </a:p>
        </p:txBody>
      </p:sp>
      <p:sp>
        <p:nvSpPr>
          <p:cNvPr id="17" name="BlokTextu 16">
            <a:extLst>
              <a:ext uri="{FF2B5EF4-FFF2-40B4-BE49-F238E27FC236}">
                <a16:creationId xmlns:a16="http://schemas.microsoft.com/office/drawing/2014/main" id="{41850884-C6B0-4CE7-A625-1FC0AAC23E8A}"/>
              </a:ext>
            </a:extLst>
          </p:cNvPr>
          <p:cNvSpPr txBox="1"/>
          <p:nvPr/>
        </p:nvSpPr>
        <p:spPr>
          <a:xfrm>
            <a:off x="9590271" y="4290636"/>
            <a:ext cx="3002070" cy="400110"/>
          </a:xfrm>
          <a:prstGeom prst="rect">
            <a:avLst/>
          </a:prstGeom>
          <a:noFill/>
        </p:spPr>
        <p:txBody>
          <a:bodyPr wrap="square" rtlCol="0">
            <a:spAutoFit/>
          </a:bodyPr>
          <a:lstStyle/>
          <a:p>
            <a:r>
              <a:rPr lang="sk-SK" sz="2000" b="1" dirty="0"/>
              <a:t>Zabezpečuje CVIKOVÁ</a:t>
            </a:r>
          </a:p>
        </p:txBody>
      </p:sp>
    </p:spTree>
    <p:extLst>
      <p:ext uri="{BB962C8B-B14F-4D97-AF65-F5344CB8AC3E}">
        <p14:creationId xmlns:p14="http://schemas.microsoft.com/office/powerpoint/2010/main" val="377355391"/>
      </p:ext>
    </p:extLst>
  </p:cSld>
  <p:clrMapOvr>
    <a:masterClrMapping/>
  </p:clrMapOvr>
  <p:transition spd="slow">
    <p:cover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Šípka: päťuholník 9"/>
          <p:cNvSpPr/>
          <p:nvPr/>
        </p:nvSpPr>
        <p:spPr>
          <a:xfrm>
            <a:off x="0" y="318012"/>
            <a:ext cx="8664498" cy="523094"/>
          </a:xfrm>
          <a:prstGeom prst="homePlat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3200" b="1" dirty="0"/>
              <a:t>  </a:t>
            </a:r>
            <a:r>
              <a:rPr lang="sk-SK" sz="2800" b="1" dirty="0"/>
              <a:t>Projekt </a:t>
            </a:r>
            <a:r>
              <a:rPr lang="sk-SK" sz="2800" b="1" dirty="0" err="1"/>
              <a:t>skillME</a:t>
            </a:r>
            <a:r>
              <a:rPr lang="sk-SK" sz="2800" b="1" dirty="0"/>
              <a:t> - odborné školenia</a:t>
            </a:r>
          </a:p>
        </p:txBody>
      </p:sp>
      <p:pic>
        <p:nvPicPr>
          <p:cNvPr id="1026" name="Slika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3116" y="314445"/>
            <a:ext cx="3370724" cy="5520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7" name="Slika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6153" y="1153102"/>
            <a:ext cx="2367687" cy="677068"/>
          </a:xfrm>
          <a:prstGeom prst="rect">
            <a:avLst/>
          </a:prstGeom>
          <a:noFill/>
          <a:extLst>
            <a:ext uri="{909E8E84-426E-40DD-AFC4-6F175D3DCCD1}">
              <a14:hiddenFill xmlns:a14="http://schemas.microsoft.com/office/drawing/2010/main">
                <a:solidFill>
                  <a:srgbClr val="FFFFFF"/>
                </a:solidFill>
              </a14:hiddenFill>
            </a:ext>
          </a:extLst>
        </p:spPr>
      </p:pic>
      <p:sp>
        <p:nvSpPr>
          <p:cNvPr id="14" name="BlokTextu 13">
            <a:extLst>
              <a:ext uri="{FF2B5EF4-FFF2-40B4-BE49-F238E27FC236}">
                <a16:creationId xmlns:a16="http://schemas.microsoft.com/office/drawing/2014/main" id="{3AB88D2D-87C9-466B-BDF6-3B30B94108D6}"/>
              </a:ext>
            </a:extLst>
          </p:cNvPr>
          <p:cNvSpPr txBox="1"/>
          <p:nvPr/>
        </p:nvSpPr>
        <p:spPr>
          <a:xfrm>
            <a:off x="2573241" y="2031061"/>
            <a:ext cx="8308083" cy="4508927"/>
          </a:xfrm>
          <a:prstGeom prst="rect">
            <a:avLst/>
          </a:prstGeom>
          <a:noFill/>
        </p:spPr>
        <p:txBody>
          <a:bodyPr wrap="square" rtlCol="0">
            <a:spAutoFit/>
          </a:bodyPr>
          <a:lstStyle/>
          <a:p>
            <a:pPr>
              <a:spcAft>
                <a:spcPts val="600"/>
              </a:spcAft>
            </a:pPr>
            <a:r>
              <a:rPr lang="sk-SK" dirty="0"/>
              <a:t>Kurzy sa vyučovali na dvoch SOŠ:</a:t>
            </a:r>
          </a:p>
          <a:p>
            <a:r>
              <a:rPr lang="sk-SK" b="1" dirty="0"/>
              <a:t>SOŠ, Stará Turá </a:t>
            </a:r>
            <a:r>
              <a:rPr lang="sk-SK" b="1" i="1" dirty="0"/>
              <a:t>- projektová škola</a:t>
            </a:r>
          </a:p>
          <a:p>
            <a:r>
              <a:rPr lang="sk-SK" u="sng" dirty="0"/>
              <a:t>Kompozitné materiály</a:t>
            </a:r>
          </a:p>
          <a:p>
            <a:pPr marL="285750" indent="-285750">
              <a:spcAft>
                <a:spcPts val="600"/>
              </a:spcAft>
              <a:buFont typeface="Wingdings" panose="05000000000000000000" pitchFamily="2" charset="2"/>
              <a:buChar char="§"/>
            </a:pPr>
            <a:r>
              <a:rPr lang="sk-SK" dirty="0"/>
              <a:t>charakteristika, vlastnosti a využitie nových materiálov a ich porovnanie s tradičnými materiálmi</a:t>
            </a:r>
          </a:p>
          <a:p>
            <a:r>
              <a:rPr lang="sk-SK" u="sng" dirty="0"/>
              <a:t>CAD/CAM</a:t>
            </a:r>
          </a:p>
          <a:p>
            <a:pPr marL="268288" lvl="1" indent="-268288">
              <a:spcAft>
                <a:spcPts val="1200"/>
              </a:spcAft>
              <a:buFont typeface="Wingdings" panose="05000000000000000000" pitchFamily="2" charset="2"/>
              <a:buChar char="§"/>
            </a:pPr>
            <a:r>
              <a:rPr lang="sk-SK" dirty="0"/>
              <a:t>programovanie 5-osích CNC strojov pomocou programov CAD/CAM</a:t>
            </a:r>
          </a:p>
          <a:p>
            <a:pPr>
              <a:spcAft>
                <a:spcPts val="600"/>
              </a:spcAft>
            </a:pPr>
            <a:endParaRPr lang="sk-SK" b="1" dirty="0"/>
          </a:p>
          <a:p>
            <a:pPr>
              <a:spcAft>
                <a:spcPts val="600"/>
              </a:spcAft>
            </a:pPr>
            <a:r>
              <a:rPr lang="sk-SK" b="1" dirty="0"/>
              <a:t>SOŠ IT, Bratislava</a:t>
            </a:r>
          </a:p>
          <a:p>
            <a:r>
              <a:rPr lang="sk-SK" u="sng" dirty="0"/>
              <a:t>Čítanie technickej dokumentácie</a:t>
            </a:r>
          </a:p>
          <a:p>
            <a:pPr marL="285750" indent="-285750">
              <a:spcAft>
                <a:spcPts val="600"/>
              </a:spcAft>
              <a:buFont typeface="Wingdings" panose="05000000000000000000" pitchFamily="2" charset="2"/>
              <a:buChar char="§"/>
            </a:pPr>
            <a:r>
              <a:rPr lang="sk-SK" dirty="0"/>
              <a:t>samostatné čítanie technickej dokumentácie reflektujúcej vývoj v oblasti kovospracujúceho a elektrotechnického priemyslu</a:t>
            </a:r>
          </a:p>
          <a:p>
            <a:r>
              <a:rPr lang="sk-SK" u="sng" dirty="0"/>
              <a:t>Systémy strojového videnia</a:t>
            </a:r>
          </a:p>
          <a:p>
            <a:pPr marL="268288" lvl="1" indent="-268288">
              <a:buFont typeface="Wingdings" panose="05000000000000000000" pitchFamily="2" charset="2"/>
              <a:buChar char="§"/>
            </a:pPr>
            <a:r>
              <a:rPr lang="sk-SK" dirty="0"/>
              <a:t>spracovanie obrazu pomocou priemyselných kamier</a:t>
            </a:r>
          </a:p>
        </p:txBody>
      </p:sp>
      <p:pic>
        <p:nvPicPr>
          <p:cNvPr id="2051" name="Obrázok 17">
            <a:extLst>
              <a:ext uri="{FF2B5EF4-FFF2-40B4-BE49-F238E27FC236}">
                <a16:creationId xmlns:a16="http://schemas.microsoft.com/office/drawing/2014/main" id="{1F077513-70F8-42E4-B279-DF3B5DB5CC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840" y="4472275"/>
            <a:ext cx="941761" cy="176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logo">
            <a:extLst>
              <a:ext uri="{FF2B5EF4-FFF2-40B4-BE49-F238E27FC236}">
                <a16:creationId xmlns:a16="http://schemas.microsoft.com/office/drawing/2014/main" id="{8F9C5D0A-183B-4B81-B386-866CA5B98E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762" y="2482858"/>
            <a:ext cx="1225918" cy="122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BlokTextu 15">
            <a:extLst>
              <a:ext uri="{FF2B5EF4-FFF2-40B4-BE49-F238E27FC236}">
                <a16:creationId xmlns:a16="http://schemas.microsoft.com/office/drawing/2014/main" id="{F150550B-51BD-4559-A0E4-D7AC47CE6A27}"/>
              </a:ext>
            </a:extLst>
          </p:cNvPr>
          <p:cNvSpPr txBox="1"/>
          <p:nvPr/>
        </p:nvSpPr>
        <p:spPr>
          <a:xfrm>
            <a:off x="178207" y="1210649"/>
            <a:ext cx="8308083" cy="923330"/>
          </a:xfrm>
          <a:prstGeom prst="rect">
            <a:avLst/>
          </a:prstGeom>
          <a:noFill/>
        </p:spPr>
        <p:txBody>
          <a:bodyPr wrap="square" rtlCol="0">
            <a:spAutoFit/>
          </a:bodyPr>
          <a:lstStyle/>
          <a:p>
            <a:pPr>
              <a:spcAft>
                <a:spcPts val="1200"/>
              </a:spcAft>
            </a:pPr>
            <a:r>
              <a:rPr lang="sk-SK" dirty="0"/>
              <a:t>V záverečnej fáze projektu </a:t>
            </a:r>
            <a:r>
              <a:rPr lang="sk-SK" dirty="0" err="1"/>
              <a:t>skillME</a:t>
            </a:r>
            <a:r>
              <a:rPr lang="sk-SK" dirty="0"/>
              <a:t> boli v mesiacoch marec až máj 2017 </a:t>
            </a:r>
            <a:r>
              <a:rPr lang="sk-SK" b="1" dirty="0"/>
              <a:t>zrealizované bezplatné odborné kurzy pre študentov a zamestnancov </a:t>
            </a:r>
            <a:r>
              <a:rPr lang="sk-SK" dirty="0"/>
              <a:t>elektrotechnických a strojárskych firiem. </a:t>
            </a:r>
          </a:p>
        </p:txBody>
      </p:sp>
      <p:sp>
        <p:nvSpPr>
          <p:cNvPr id="2" name="Obdĺžnik 1">
            <a:extLst>
              <a:ext uri="{FF2B5EF4-FFF2-40B4-BE49-F238E27FC236}">
                <a16:creationId xmlns:a16="http://schemas.microsoft.com/office/drawing/2014/main" id="{E1AD1B9C-EB93-4F91-B02C-8AA1F3C27045}"/>
              </a:ext>
            </a:extLst>
          </p:cNvPr>
          <p:cNvSpPr/>
          <p:nvPr/>
        </p:nvSpPr>
        <p:spPr>
          <a:xfrm>
            <a:off x="169066" y="841106"/>
            <a:ext cx="11534774" cy="369332"/>
          </a:xfrm>
          <a:prstGeom prst="rect">
            <a:avLst/>
          </a:prstGeom>
        </p:spPr>
        <p:txBody>
          <a:bodyPr wrap="square">
            <a:spAutoFit/>
          </a:bodyPr>
          <a:lstStyle/>
          <a:p>
            <a:r>
              <a:rPr lang="en-US" sz="900" i="1" dirty="0">
                <a:solidFill>
                  <a:srgbClr val="808080"/>
                </a:solidFill>
              </a:rPr>
              <a:t>The European Commission support for the production of this publication does not constitute endorsement of the contents which reflects the views only of the authors, and the Commission cannot be held responsible for any use which may be made of the information contained therein.</a:t>
            </a:r>
            <a:endParaRPr lang="sk-SK" sz="900" dirty="0"/>
          </a:p>
        </p:txBody>
      </p:sp>
    </p:spTree>
    <p:extLst>
      <p:ext uri="{BB962C8B-B14F-4D97-AF65-F5344CB8AC3E}">
        <p14:creationId xmlns:p14="http://schemas.microsoft.com/office/powerpoint/2010/main" val="25017071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Šípka: päťuholník 9"/>
          <p:cNvSpPr/>
          <p:nvPr/>
        </p:nvSpPr>
        <p:spPr>
          <a:xfrm>
            <a:off x="0" y="508404"/>
            <a:ext cx="8664498" cy="539811"/>
          </a:xfrm>
          <a:prstGeom prst="homePlate">
            <a:avLst/>
          </a:prstGeom>
          <a:solidFill>
            <a:srgbClr val="262673"/>
          </a:solidFill>
          <a:ln>
            <a:solidFill>
              <a:srgbClr val="26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3200" b="1" dirty="0"/>
              <a:t>  </a:t>
            </a:r>
            <a:r>
              <a:rPr lang="sk-SK" sz="2800" b="1" dirty="0"/>
              <a:t>Projekt </a:t>
            </a:r>
            <a:r>
              <a:rPr lang="sk-SK" sz="2800" b="1" dirty="0" err="1"/>
              <a:t>skillME</a:t>
            </a:r>
            <a:r>
              <a:rPr lang="sk-SK" sz="2800" b="1" dirty="0"/>
              <a:t> - stretnutie partnerov projektu</a:t>
            </a:r>
          </a:p>
        </p:txBody>
      </p:sp>
      <p:pic>
        <p:nvPicPr>
          <p:cNvPr id="9" name="Obrázo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3030" y="4172205"/>
            <a:ext cx="1889341" cy="1035117"/>
          </a:xfrm>
          <a:prstGeom prst="rect">
            <a:avLst/>
          </a:prstGeom>
        </p:spPr>
      </p:pic>
      <p:pic>
        <p:nvPicPr>
          <p:cNvPr id="1026" name="Slika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3178" y="553677"/>
            <a:ext cx="2743200" cy="449263"/>
          </a:xfrm>
          <a:prstGeom prst="rect">
            <a:avLst/>
          </a:prstGeom>
          <a:noFill/>
          <a:extLst>
            <a:ext uri="{909E8E84-426E-40DD-AFC4-6F175D3DCCD1}">
              <a14:hiddenFill xmlns:a14="http://schemas.microsoft.com/office/drawing/2010/main">
                <a:solidFill>
                  <a:srgbClr val="FFFFFF"/>
                </a:solidFill>
              </a14:hiddenFill>
            </a:ext>
          </a:extLst>
        </p:spPr>
      </p:pic>
      <p:pic>
        <p:nvPicPr>
          <p:cNvPr id="1027" name="Slika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3849" y="1048215"/>
            <a:ext cx="1430929" cy="4091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4778" y="4236194"/>
            <a:ext cx="971128" cy="97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ázok 12"/>
          <p:cNvPicPr>
            <a:picLocks noChangeAspect="1"/>
          </p:cNvPicPr>
          <p:nvPr/>
        </p:nvPicPr>
        <p:blipFill rotWithShape="1">
          <a:blip r:embed="rId6"/>
          <a:srcRect l="17726" t="6294" r="12942" b="8858"/>
          <a:stretch/>
        </p:blipFill>
        <p:spPr>
          <a:xfrm>
            <a:off x="6246507" y="4156418"/>
            <a:ext cx="892113" cy="1050904"/>
          </a:xfrm>
          <a:prstGeom prst="rect">
            <a:avLst/>
          </a:prstGeom>
        </p:spPr>
      </p:pic>
      <p:sp>
        <p:nvSpPr>
          <p:cNvPr id="2" name="BlokTextu 1"/>
          <p:cNvSpPr txBox="1"/>
          <p:nvPr/>
        </p:nvSpPr>
        <p:spPr>
          <a:xfrm>
            <a:off x="223172" y="1364541"/>
            <a:ext cx="8218153" cy="1200329"/>
          </a:xfrm>
          <a:prstGeom prst="rect">
            <a:avLst/>
          </a:prstGeom>
          <a:noFill/>
        </p:spPr>
        <p:txBody>
          <a:bodyPr wrap="square" rtlCol="0">
            <a:spAutoFit/>
          </a:bodyPr>
          <a:lstStyle/>
          <a:p>
            <a:r>
              <a:rPr lang="sk-SK" dirty="0">
                <a:solidFill>
                  <a:srgbClr val="262673"/>
                </a:solidFill>
              </a:rPr>
              <a:t>V poradí šieste </a:t>
            </a:r>
            <a:r>
              <a:rPr lang="sk-SK" b="1" dirty="0">
                <a:solidFill>
                  <a:srgbClr val="262673"/>
                </a:solidFill>
              </a:rPr>
              <a:t>stretnutie partnerov projektu </a:t>
            </a:r>
            <a:r>
              <a:rPr lang="sk-SK" b="1" dirty="0" err="1">
                <a:solidFill>
                  <a:srgbClr val="262673"/>
                </a:solidFill>
              </a:rPr>
              <a:t>skillME</a:t>
            </a:r>
            <a:r>
              <a:rPr lang="sk-SK" b="1" dirty="0">
                <a:solidFill>
                  <a:srgbClr val="262673"/>
                </a:solidFill>
              </a:rPr>
              <a:t> </a:t>
            </a:r>
            <a:r>
              <a:rPr lang="sk-SK" dirty="0">
                <a:solidFill>
                  <a:srgbClr val="262673"/>
                </a:solidFill>
              </a:rPr>
              <a:t>sa uskutočnilo </a:t>
            </a:r>
            <a:r>
              <a:rPr lang="sk-SK" b="1" dirty="0">
                <a:solidFill>
                  <a:srgbClr val="262673"/>
                </a:solidFill>
              </a:rPr>
              <a:t>9. - 10.mája 2017 </a:t>
            </a:r>
          </a:p>
          <a:p>
            <a:r>
              <a:rPr lang="sk-SK" dirty="0">
                <a:solidFill>
                  <a:srgbClr val="262673"/>
                </a:solidFill>
              </a:rPr>
              <a:t>vo Wellness Hotel Chopok Jasná v Demänovskej Doline.</a:t>
            </a:r>
          </a:p>
          <a:p>
            <a:endParaRPr lang="sk-SK" dirty="0"/>
          </a:p>
          <a:p>
            <a:endParaRPr lang="sk-SK" dirty="0"/>
          </a:p>
        </p:txBody>
      </p:sp>
      <p:pic>
        <p:nvPicPr>
          <p:cNvPr id="1029" name="Obrázok 19"/>
          <p:cNvPicPr>
            <a:picLocks noChangeAspect="1" noChangeArrowheads="1"/>
          </p:cNvPicPr>
          <p:nvPr/>
        </p:nvPicPr>
        <p:blipFill>
          <a:blip r:embed="rId7">
            <a:extLst>
              <a:ext uri="{28A0092B-C50C-407E-A947-70E740481C1C}">
                <a14:useLocalDpi xmlns:a14="http://schemas.microsoft.com/office/drawing/2010/main" val="0"/>
              </a:ext>
            </a:extLst>
          </a:blip>
          <a:srcRect l="28430" t="29982" r="26285" b="27037"/>
          <a:stretch>
            <a:fillRect/>
          </a:stretch>
        </p:blipFill>
        <p:spPr bwMode="auto">
          <a:xfrm>
            <a:off x="1405372" y="3903514"/>
            <a:ext cx="2532364" cy="184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BlokTextu 11"/>
          <p:cNvSpPr txBox="1"/>
          <p:nvPr/>
        </p:nvSpPr>
        <p:spPr>
          <a:xfrm>
            <a:off x="285924" y="2284699"/>
            <a:ext cx="5800165" cy="1200329"/>
          </a:xfrm>
          <a:prstGeom prst="rect">
            <a:avLst/>
          </a:prstGeom>
          <a:noFill/>
        </p:spPr>
        <p:txBody>
          <a:bodyPr wrap="square" rtlCol="0">
            <a:spAutoFit/>
          </a:bodyPr>
          <a:lstStyle/>
          <a:p>
            <a:r>
              <a:rPr lang="sk-SK" b="1" dirty="0">
                <a:solidFill>
                  <a:srgbClr val="262673"/>
                </a:solidFill>
              </a:rPr>
              <a:t>Agenda:</a:t>
            </a:r>
          </a:p>
          <a:p>
            <a:pPr marL="285750" indent="-285750">
              <a:buFontTx/>
              <a:buChar char="-"/>
            </a:pPr>
            <a:r>
              <a:rPr lang="sk-SK" dirty="0">
                <a:solidFill>
                  <a:srgbClr val="262673"/>
                </a:solidFill>
              </a:rPr>
              <a:t>zhodnotenie priebehu projektu od posledného stretnutia</a:t>
            </a:r>
          </a:p>
          <a:p>
            <a:pPr marL="285750" indent="-285750">
              <a:buFontTx/>
              <a:buChar char="-"/>
            </a:pPr>
            <a:r>
              <a:rPr lang="sk-SK" dirty="0">
                <a:solidFill>
                  <a:srgbClr val="262673"/>
                </a:solidFill>
              </a:rPr>
              <a:t>aktuálny stav projektových aktivít</a:t>
            </a:r>
          </a:p>
          <a:p>
            <a:pPr marL="285750" indent="-285750">
              <a:buFontTx/>
              <a:buChar char="-"/>
            </a:pPr>
            <a:r>
              <a:rPr lang="sk-SK" dirty="0">
                <a:solidFill>
                  <a:srgbClr val="262673"/>
                </a:solidFill>
              </a:rPr>
              <a:t>plán aktivít na nasledujúce obdobie</a:t>
            </a:r>
          </a:p>
        </p:txBody>
      </p:sp>
      <p:sp>
        <p:nvSpPr>
          <p:cNvPr id="14" name="Obdĺžnik 13">
            <a:extLst>
              <a:ext uri="{FF2B5EF4-FFF2-40B4-BE49-F238E27FC236}">
                <a16:creationId xmlns:a16="http://schemas.microsoft.com/office/drawing/2014/main" id="{F96EC84F-4FB9-4715-86FA-B5553DFA2532}"/>
              </a:ext>
            </a:extLst>
          </p:cNvPr>
          <p:cNvSpPr/>
          <p:nvPr/>
        </p:nvSpPr>
        <p:spPr>
          <a:xfrm>
            <a:off x="328613" y="6465295"/>
            <a:ext cx="11534774" cy="369332"/>
          </a:xfrm>
          <a:prstGeom prst="rect">
            <a:avLst/>
          </a:prstGeom>
        </p:spPr>
        <p:txBody>
          <a:bodyPr wrap="square">
            <a:spAutoFit/>
          </a:bodyPr>
          <a:lstStyle/>
          <a:p>
            <a:r>
              <a:rPr lang="en-US" sz="900" i="1" dirty="0">
                <a:solidFill>
                  <a:srgbClr val="808080"/>
                </a:solidFill>
              </a:rPr>
              <a:t>The European Commission support for the production of this publication does not constitute endorsement of the contents which reflects the views only of the authors, and the Commission cannot be held responsible for any use which may be made of the information contained therein.</a:t>
            </a:r>
            <a:endParaRPr lang="sk-SK" sz="900" dirty="0"/>
          </a:p>
        </p:txBody>
      </p:sp>
    </p:spTree>
    <p:extLst>
      <p:ext uri="{BB962C8B-B14F-4D97-AF65-F5344CB8AC3E}">
        <p14:creationId xmlns:p14="http://schemas.microsoft.com/office/powerpoint/2010/main" val="2878179532"/>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Šípka: päťuholník 9"/>
          <p:cNvSpPr/>
          <p:nvPr/>
        </p:nvSpPr>
        <p:spPr>
          <a:xfrm>
            <a:off x="0" y="318012"/>
            <a:ext cx="8664498" cy="523094"/>
          </a:xfrm>
          <a:prstGeom prst="homePlat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3200" b="1" dirty="0"/>
              <a:t>  </a:t>
            </a:r>
            <a:r>
              <a:rPr lang="sk-SK" sz="2800" b="1" dirty="0"/>
              <a:t>Projekt </a:t>
            </a:r>
            <a:r>
              <a:rPr lang="sk-SK" sz="2800" b="1" dirty="0" err="1"/>
              <a:t>skillME</a:t>
            </a:r>
            <a:r>
              <a:rPr lang="sk-SK" sz="2800" b="1" dirty="0"/>
              <a:t> - odborné školenia</a:t>
            </a:r>
          </a:p>
        </p:txBody>
      </p:sp>
      <p:pic>
        <p:nvPicPr>
          <p:cNvPr id="1026" name="Slika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3116" y="314445"/>
            <a:ext cx="3370724" cy="5520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7" name="Slika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6153" y="1153102"/>
            <a:ext cx="2367687" cy="677068"/>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ok 8">
            <a:extLst>
              <a:ext uri="{FF2B5EF4-FFF2-40B4-BE49-F238E27FC236}">
                <a16:creationId xmlns:a16="http://schemas.microsoft.com/office/drawing/2014/main" id="{8652EED2-16CC-43B0-9AFE-794AD94577D5}"/>
              </a:ext>
            </a:extLst>
          </p:cNvPr>
          <p:cNvPicPr>
            <a:picLocks noChangeAspect="1"/>
          </p:cNvPicPr>
          <p:nvPr/>
        </p:nvPicPr>
        <p:blipFill>
          <a:blip r:embed="rId4"/>
          <a:stretch>
            <a:fillRect/>
          </a:stretch>
        </p:blipFill>
        <p:spPr>
          <a:xfrm>
            <a:off x="10689672" y="4689102"/>
            <a:ext cx="734565" cy="1376451"/>
          </a:xfrm>
          <a:prstGeom prst="rect">
            <a:avLst/>
          </a:prstGeom>
        </p:spPr>
      </p:pic>
      <p:pic>
        <p:nvPicPr>
          <p:cNvPr id="12" name="Picture 4" descr="logo">
            <a:extLst>
              <a:ext uri="{FF2B5EF4-FFF2-40B4-BE49-F238E27FC236}">
                <a16:creationId xmlns:a16="http://schemas.microsoft.com/office/drawing/2014/main" id="{C7157BF0-18B8-4736-AFB1-3C383BD600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43995" y="2567794"/>
            <a:ext cx="1194564" cy="1194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ok 2">
            <a:extLst>
              <a:ext uri="{FF2B5EF4-FFF2-40B4-BE49-F238E27FC236}">
                <a16:creationId xmlns:a16="http://schemas.microsoft.com/office/drawing/2014/main" id="{87A84FEC-36EE-4105-A687-64A2D40E80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2078" y="1154790"/>
            <a:ext cx="6955766" cy="5216825"/>
          </a:xfrm>
          <a:prstGeom prst="rect">
            <a:avLst/>
          </a:prstGeom>
        </p:spPr>
      </p:pic>
      <p:pic>
        <p:nvPicPr>
          <p:cNvPr id="5" name="Obrázok 4">
            <a:extLst>
              <a:ext uri="{FF2B5EF4-FFF2-40B4-BE49-F238E27FC236}">
                <a16:creationId xmlns:a16="http://schemas.microsoft.com/office/drawing/2014/main" id="{0A9BCB29-E8AD-4684-96F9-02ECC1A7F8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830" y="1152905"/>
            <a:ext cx="9222323" cy="5218710"/>
          </a:xfrm>
          <a:prstGeom prst="rect">
            <a:avLst/>
          </a:prstGeom>
        </p:spPr>
      </p:pic>
      <p:pic>
        <p:nvPicPr>
          <p:cNvPr id="7" name="Obrázok 6">
            <a:extLst>
              <a:ext uri="{FF2B5EF4-FFF2-40B4-BE49-F238E27FC236}">
                <a16:creationId xmlns:a16="http://schemas.microsoft.com/office/drawing/2014/main" id="{671267E7-E329-40CF-AA50-FA5900FDFF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9826" y="1153102"/>
            <a:ext cx="6958018" cy="5218513"/>
          </a:xfrm>
          <a:prstGeom prst="rect">
            <a:avLst/>
          </a:prstGeom>
        </p:spPr>
      </p:pic>
      <p:pic>
        <p:nvPicPr>
          <p:cNvPr id="19" name="Obrázok 18" descr="C:\Users\Firemný PC\AppData\Local\Microsoft\Windows\INetCache\Content.Word\P_20170426_085231.jpg">
            <a:extLst>
              <a:ext uri="{FF2B5EF4-FFF2-40B4-BE49-F238E27FC236}">
                <a16:creationId xmlns:a16="http://schemas.microsoft.com/office/drawing/2014/main" id="{13E650A9-CAE1-47E3-B474-EDBA1649F97D}"/>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52536" y="2928293"/>
            <a:ext cx="6583617" cy="3755121"/>
          </a:xfrm>
          <a:prstGeom prst="rect">
            <a:avLst/>
          </a:prstGeom>
          <a:noFill/>
          <a:ln>
            <a:noFill/>
          </a:ln>
        </p:spPr>
      </p:pic>
      <p:pic>
        <p:nvPicPr>
          <p:cNvPr id="18" name="Obrázok 17" descr="C:\Users\Firemný PC\AppData\Local\Microsoft\Windows\INetCache\Content.Word\P_20170427_130348.jpg">
            <a:extLst>
              <a:ext uri="{FF2B5EF4-FFF2-40B4-BE49-F238E27FC236}">
                <a16:creationId xmlns:a16="http://schemas.microsoft.com/office/drawing/2014/main" id="{9EEBF23A-9CDF-47CD-A922-9A97D4B1413E}"/>
              </a:ext>
            </a:extLst>
          </p:cNvPr>
          <p:cNvPicPr/>
          <p:nvPr/>
        </p:nvPicPr>
        <p:blipFill rotWithShape="1">
          <a:blip r:embed="rId10" cstate="print">
            <a:extLst>
              <a:ext uri="{28A0092B-C50C-407E-A947-70E740481C1C}">
                <a14:useLocalDpi xmlns:a14="http://schemas.microsoft.com/office/drawing/2010/main" val="0"/>
              </a:ext>
            </a:extLst>
          </a:blip>
          <a:srcRect t="23121" b="11733"/>
          <a:stretch/>
        </p:blipFill>
        <p:spPr bwMode="auto">
          <a:xfrm>
            <a:off x="401560" y="1152906"/>
            <a:ext cx="7696283" cy="2895878"/>
          </a:xfrm>
          <a:prstGeom prst="rect">
            <a:avLst/>
          </a:prstGeom>
          <a:noFill/>
          <a:ln>
            <a:noFill/>
          </a:ln>
        </p:spPr>
      </p:pic>
      <p:sp>
        <p:nvSpPr>
          <p:cNvPr id="13" name="Obdĺžnik 12">
            <a:extLst>
              <a:ext uri="{FF2B5EF4-FFF2-40B4-BE49-F238E27FC236}">
                <a16:creationId xmlns:a16="http://schemas.microsoft.com/office/drawing/2014/main" id="{D13D6EAB-8003-4286-95C1-50343541DD9E}"/>
              </a:ext>
            </a:extLst>
          </p:cNvPr>
          <p:cNvSpPr/>
          <p:nvPr/>
        </p:nvSpPr>
        <p:spPr>
          <a:xfrm>
            <a:off x="113830" y="808720"/>
            <a:ext cx="11534774" cy="369332"/>
          </a:xfrm>
          <a:prstGeom prst="rect">
            <a:avLst/>
          </a:prstGeom>
        </p:spPr>
        <p:txBody>
          <a:bodyPr wrap="square">
            <a:spAutoFit/>
          </a:bodyPr>
          <a:lstStyle/>
          <a:p>
            <a:r>
              <a:rPr lang="en-US" sz="900" i="1" dirty="0">
                <a:solidFill>
                  <a:srgbClr val="808080"/>
                </a:solidFill>
              </a:rPr>
              <a:t>The European Commission support for the production of this publication does not constitute endorsement of the contents which reflects the views only of the authors, and the Commission cannot be held responsible for any use which may be made of the information contained therein.</a:t>
            </a:r>
            <a:endParaRPr lang="sk-SK" sz="900" dirty="0"/>
          </a:p>
        </p:txBody>
      </p:sp>
    </p:spTree>
    <p:extLst>
      <p:ext uri="{BB962C8B-B14F-4D97-AF65-F5344CB8AC3E}">
        <p14:creationId xmlns:p14="http://schemas.microsoft.com/office/powerpoint/2010/main" val="240017834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4000"/>
                            </p:stCondLst>
                            <p:childTnLst>
                              <p:par>
                                <p:cTn id="13" presetID="10" presetClass="entr" presetSubtype="0" fill="hold" nodeType="afterEffect">
                                  <p:stCondLst>
                                    <p:cond delay="10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cTn>
                              </p:par>
                              <p:par>
                                <p:cTn id="16" presetID="10" presetClass="entr" presetSubtype="0" fill="hold" nodeType="withEffect">
                                  <p:stCondLst>
                                    <p:cond delay="100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lokTextu 7"/>
          <p:cNvSpPr txBox="1"/>
          <p:nvPr/>
        </p:nvSpPr>
        <p:spPr>
          <a:xfrm>
            <a:off x="232360" y="1306049"/>
            <a:ext cx="6637283" cy="830997"/>
          </a:xfrm>
          <a:prstGeom prst="rect">
            <a:avLst/>
          </a:prstGeom>
          <a:noFill/>
        </p:spPr>
        <p:txBody>
          <a:bodyPr wrap="square" rtlCol="0">
            <a:spAutoFit/>
          </a:bodyPr>
          <a:lstStyle/>
          <a:p>
            <a:r>
              <a:rPr lang="sk-SK" sz="2400" b="1" dirty="0">
                <a:solidFill>
                  <a:srgbClr val="262673"/>
                </a:solidFill>
                <a:cs typeface="Arial" pitchFamily="34" charset="0"/>
              </a:rPr>
              <a:t>Prehľad vyhlásených výziev </a:t>
            </a:r>
          </a:p>
          <a:p>
            <a:r>
              <a:rPr lang="sk-SK" sz="2400" b="1" dirty="0">
                <a:solidFill>
                  <a:srgbClr val="262673"/>
                </a:solidFill>
                <a:cs typeface="Arial" pitchFamily="34" charset="0"/>
              </a:rPr>
              <a:t>vo vybraných programoch EÚ</a:t>
            </a:r>
          </a:p>
        </p:txBody>
      </p:sp>
      <p:sp>
        <p:nvSpPr>
          <p:cNvPr id="10" name="BlokTextu 9"/>
          <p:cNvSpPr txBox="1"/>
          <p:nvPr/>
        </p:nvSpPr>
        <p:spPr>
          <a:xfrm>
            <a:off x="253382" y="2806262"/>
            <a:ext cx="6595240" cy="3046988"/>
          </a:xfrm>
          <a:prstGeom prst="rect">
            <a:avLst/>
          </a:prstGeom>
          <a:noFill/>
        </p:spPr>
        <p:txBody>
          <a:bodyPr wrap="square" rtlCol="0">
            <a:spAutoFit/>
          </a:bodyPr>
          <a:lstStyle/>
          <a:p>
            <a:r>
              <a:rPr lang="sk-SK" sz="2400" dirty="0">
                <a:solidFill>
                  <a:srgbClr val="262673"/>
                </a:solidFill>
                <a:cs typeface="Arial" pitchFamily="34" charset="0"/>
              </a:rPr>
              <a:t>Prehľad je zameraný na </a:t>
            </a:r>
            <a:br>
              <a:rPr lang="sk-SK" sz="2400" dirty="0">
                <a:solidFill>
                  <a:srgbClr val="262673"/>
                </a:solidFill>
                <a:cs typeface="Arial" pitchFamily="34" charset="0"/>
              </a:rPr>
            </a:br>
            <a:r>
              <a:rPr lang="sk-SK" sz="2400" b="1" dirty="0">
                <a:solidFill>
                  <a:srgbClr val="262673"/>
                </a:solidFill>
                <a:cs typeface="Arial" pitchFamily="34" charset="0"/>
              </a:rPr>
              <a:t>výzvy v nasledujúcich programoch:</a:t>
            </a:r>
          </a:p>
          <a:p>
            <a:pPr marL="268288" lvl="0" indent="-268288">
              <a:lnSpc>
                <a:spcPct val="150000"/>
              </a:lnSpc>
              <a:buFont typeface="Wingdings" pitchFamily="2" charset="2"/>
              <a:buChar char="§"/>
            </a:pPr>
            <a:r>
              <a:rPr lang="sk-SK" sz="2400" dirty="0">
                <a:solidFill>
                  <a:srgbClr val="262673"/>
                </a:solidFill>
                <a:cs typeface="Arial" pitchFamily="34" charset="0"/>
              </a:rPr>
              <a:t>Operačný program Výskum a inovácie</a:t>
            </a:r>
          </a:p>
          <a:p>
            <a:pPr marL="268288" lvl="0" indent="-268288">
              <a:lnSpc>
                <a:spcPct val="150000"/>
              </a:lnSpc>
              <a:buFont typeface="Wingdings" pitchFamily="2" charset="2"/>
              <a:buChar char="§"/>
            </a:pPr>
            <a:r>
              <a:rPr lang="sk-SK" sz="2400" dirty="0">
                <a:solidFill>
                  <a:srgbClr val="262673"/>
                </a:solidFill>
                <a:cs typeface="Arial" pitchFamily="34" charset="0"/>
              </a:rPr>
              <a:t>Operačný program Stredná Európa</a:t>
            </a:r>
          </a:p>
          <a:p>
            <a:pPr marL="268288" lvl="0" indent="-268288">
              <a:lnSpc>
                <a:spcPct val="150000"/>
              </a:lnSpc>
              <a:buFont typeface="Wingdings" pitchFamily="2" charset="2"/>
              <a:buChar char="§"/>
            </a:pPr>
            <a:r>
              <a:rPr lang="sk-SK" sz="2400" dirty="0">
                <a:solidFill>
                  <a:srgbClr val="262673"/>
                </a:solidFill>
                <a:cs typeface="Arial" pitchFamily="34" charset="0"/>
              </a:rPr>
              <a:t>Program LIFE</a:t>
            </a:r>
          </a:p>
          <a:p>
            <a:pPr marL="268288" lvl="0" indent="-268288">
              <a:lnSpc>
                <a:spcPct val="150000"/>
              </a:lnSpc>
              <a:buFont typeface="Wingdings" pitchFamily="2" charset="2"/>
              <a:buChar char="§"/>
            </a:pPr>
            <a:r>
              <a:rPr lang="sk-SK" sz="2400" dirty="0">
                <a:solidFill>
                  <a:srgbClr val="262673"/>
                </a:solidFill>
                <a:cs typeface="Arial" pitchFamily="34" charset="0"/>
              </a:rPr>
              <a:t>Program HORIZONT</a:t>
            </a:r>
          </a:p>
        </p:txBody>
      </p:sp>
      <p:pic>
        <p:nvPicPr>
          <p:cNvPr id="47106" name="Picture 2" descr="C:\Users\Evka\Desktop\Prehľad výzie.jpg"/>
          <p:cNvPicPr>
            <a:picLocks noChangeAspect="1" noChangeArrowheads="1"/>
          </p:cNvPicPr>
          <p:nvPr/>
        </p:nvPicPr>
        <p:blipFill>
          <a:blip r:embed="rId2" cstate="print"/>
          <a:srcRect/>
          <a:stretch>
            <a:fillRect/>
          </a:stretch>
        </p:blipFill>
        <p:spPr bwMode="auto">
          <a:xfrm>
            <a:off x="7343032" y="0"/>
            <a:ext cx="4848968" cy="6858000"/>
          </a:xfrm>
          <a:prstGeom prst="rect">
            <a:avLst/>
          </a:prstGeom>
          <a:noFill/>
        </p:spPr>
      </p:pic>
      <p:pic>
        <p:nvPicPr>
          <p:cNvPr id="47107" name="Picture 3" descr="C:\Users\Evka\Desktop\Prehľad výziev_apríl 2016.jpg"/>
          <p:cNvPicPr>
            <a:picLocks noChangeAspect="1" noChangeArrowheads="1"/>
          </p:cNvPicPr>
          <p:nvPr/>
        </p:nvPicPr>
        <p:blipFill>
          <a:blip r:embed="rId3" cstate="print"/>
          <a:srcRect/>
          <a:stretch>
            <a:fillRect/>
          </a:stretch>
        </p:blipFill>
        <p:spPr bwMode="auto">
          <a:xfrm>
            <a:off x="5442827" y="2806262"/>
            <a:ext cx="2864792" cy="4051738"/>
          </a:xfrm>
          <a:prstGeom prst="rect">
            <a:avLst/>
          </a:prstGeom>
          <a:noFill/>
        </p:spPr>
      </p:pic>
      <p:sp>
        <p:nvSpPr>
          <p:cNvPr id="7" name="Šípka: päťuholník 6"/>
          <p:cNvSpPr/>
          <p:nvPr/>
        </p:nvSpPr>
        <p:spPr>
          <a:xfrm>
            <a:off x="0" y="138589"/>
            <a:ext cx="7726680" cy="586239"/>
          </a:xfrm>
          <a:prstGeom prst="homePlate">
            <a:avLst/>
          </a:prstGeom>
          <a:solidFill>
            <a:srgbClr val="262673"/>
          </a:solidFill>
          <a:ln>
            <a:solidFill>
              <a:srgbClr val="26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3200" b="1" dirty="0"/>
              <a:t>   Prehľad výziev pravidelne aktualizujeme </a:t>
            </a:r>
          </a:p>
        </p:txBody>
      </p:sp>
    </p:spTree>
    <p:extLst>
      <p:ext uri="{BB962C8B-B14F-4D97-AF65-F5344CB8AC3E}">
        <p14:creationId xmlns:p14="http://schemas.microsoft.com/office/powerpoint/2010/main" val="2226870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000" tmFilter="0, 0; .2, .5; .8, .5; 1, 0"/>
                                        <p:tgtEl>
                                          <p:spTgt spid="47106"/>
                                        </p:tgtEl>
                                      </p:cBhvr>
                                    </p:animEffect>
                                    <p:animScale>
                                      <p:cBhvr>
                                        <p:cTn id="7" dur="500" autoRev="1" fill="hold"/>
                                        <p:tgtEl>
                                          <p:spTgt spid="4710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lokTextu 5"/>
          <p:cNvSpPr txBox="1"/>
          <p:nvPr/>
        </p:nvSpPr>
        <p:spPr>
          <a:xfrm>
            <a:off x="0" y="3590799"/>
            <a:ext cx="5531005" cy="2034339"/>
          </a:xfrm>
          <a:prstGeom prst="rect">
            <a:avLst/>
          </a:prstGeom>
          <a:noFill/>
        </p:spPr>
        <p:txBody>
          <a:bodyPr wrap="square" rtlCol="0">
            <a:spAutoFit/>
          </a:bodyPr>
          <a:lstStyle/>
          <a:p>
            <a:pPr marL="534988" indent="-177800">
              <a:spcAft>
                <a:spcPts val="600"/>
              </a:spcAft>
              <a:buSzPct val="100000"/>
              <a:buFont typeface="Wingdings" panose="05000000000000000000" pitchFamily="2" charset="2"/>
              <a:buChar char="§"/>
            </a:pPr>
            <a:r>
              <a:rPr lang="sk-SK" sz="2000" b="1" dirty="0">
                <a:solidFill>
                  <a:srgbClr val="262673"/>
                </a:solidFill>
                <a:latin typeface="Calibri" panose="020F0502020204030204" pitchFamily="34" charset="0"/>
              </a:rPr>
              <a:t> </a:t>
            </a:r>
            <a:r>
              <a:rPr lang="sk-SK" sz="2000" dirty="0">
                <a:solidFill>
                  <a:srgbClr val="262673"/>
                </a:solidFill>
                <a:latin typeface="Calibri" panose="020F0502020204030204" pitchFamily="34" charset="0"/>
              </a:rPr>
              <a:t>sedenie pre 14 osôb </a:t>
            </a:r>
          </a:p>
          <a:p>
            <a:pPr marL="534988" indent="-177800">
              <a:spcAft>
                <a:spcPts val="600"/>
              </a:spcAft>
              <a:buSzPct val="100000"/>
              <a:buFont typeface="Wingdings" panose="05000000000000000000" pitchFamily="2" charset="2"/>
              <a:buChar char="§"/>
            </a:pPr>
            <a:r>
              <a:rPr lang="sk-SK" sz="2000" dirty="0">
                <a:solidFill>
                  <a:srgbClr val="262673"/>
                </a:solidFill>
                <a:latin typeface="Calibri" panose="020F0502020204030204" pitchFamily="34" charset="0"/>
              </a:rPr>
              <a:t> zobrazovacia technika, </a:t>
            </a:r>
            <a:r>
              <a:rPr lang="sk-SK" sz="2000" dirty="0" err="1">
                <a:solidFill>
                  <a:srgbClr val="262673"/>
                </a:solidFill>
                <a:latin typeface="Calibri" panose="020F0502020204030204" pitchFamily="34" charset="0"/>
              </a:rPr>
              <a:t>wifi</a:t>
            </a:r>
            <a:r>
              <a:rPr lang="sk-SK" sz="2000" dirty="0">
                <a:solidFill>
                  <a:srgbClr val="262673"/>
                </a:solidFill>
                <a:latin typeface="Calibri" panose="020F0502020204030204" pitchFamily="34" charset="0"/>
              </a:rPr>
              <a:t> </a:t>
            </a:r>
          </a:p>
          <a:p>
            <a:pPr marL="534988" indent="-177800">
              <a:spcAft>
                <a:spcPts val="600"/>
              </a:spcAft>
              <a:buSzPct val="100000"/>
              <a:buFont typeface="Wingdings" panose="05000000000000000000" pitchFamily="2" charset="2"/>
              <a:buChar char="§"/>
            </a:pPr>
            <a:r>
              <a:rPr lang="sk-SK" sz="2000" dirty="0">
                <a:solidFill>
                  <a:srgbClr val="262673"/>
                </a:solidFill>
                <a:latin typeface="Calibri" panose="020F0502020204030204" pitchFamily="34" charset="0"/>
              </a:rPr>
              <a:t>platené parkovisko pri budove</a:t>
            </a:r>
          </a:p>
          <a:p>
            <a:pPr marL="534988" indent="-177800">
              <a:spcAft>
                <a:spcPts val="600"/>
              </a:spcAft>
              <a:buSzPct val="100000"/>
              <a:buFont typeface="Wingdings" panose="05000000000000000000" pitchFamily="2" charset="2"/>
              <a:buChar char="§"/>
            </a:pPr>
            <a:r>
              <a:rPr lang="sk-SK" sz="2000" dirty="0">
                <a:solidFill>
                  <a:srgbClr val="262673"/>
                </a:solidFill>
                <a:latin typeface="Calibri" panose="020F0502020204030204" pitchFamily="34" charset="0"/>
              </a:rPr>
              <a:t>klimatizácia a základné občerstvenie</a:t>
            </a:r>
          </a:p>
          <a:p>
            <a:pPr marL="174625" indent="-174625">
              <a:lnSpc>
                <a:spcPct val="150000"/>
              </a:lnSpc>
              <a:buSzPct val="100000"/>
              <a:buBlip>
                <a:blip r:embed="rId2"/>
              </a:buBlip>
            </a:pPr>
            <a:endParaRPr lang="sk-SK" sz="2000" dirty="0">
              <a:latin typeface="Century Gothic" pitchFamily="34" charset="0"/>
            </a:endParaRPr>
          </a:p>
        </p:txBody>
      </p:sp>
      <p:sp>
        <p:nvSpPr>
          <p:cNvPr id="7" name="Šípka: päťuholník 6"/>
          <p:cNvSpPr/>
          <p:nvPr/>
        </p:nvSpPr>
        <p:spPr>
          <a:xfrm>
            <a:off x="0" y="278780"/>
            <a:ext cx="9436100" cy="908827"/>
          </a:xfrm>
          <a:prstGeom prst="homePlate">
            <a:avLst/>
          </a:prstGeom>
          <a:solidFill>
            <a:srgbClr val="262673"/>
          </a:solidFill>
          <a:ln>
            <a:solidFill>
              <a:srgbClr val="26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3200" b="1" dirty="0"/>
              <a:t>     </a:t>
            </a:r>
            <a:endParaRPr lang="sk-SK" sz="2000" b="1" dirty="0"/>
          </a:p>
        </p:txBody>
      </p:sp>
      <p:sp>
        <p:nvSpPr>
          <p:cNvPr id="9" name="BlokTextu 8"/>
          <p:cNvSpPr txBox="1"/>
          <p:nvPr/>
        </p:nvSpPr>
        <p:spPr>
          <a:xfrm>
            <a:off x="355606" y="278780"/>
            <a:ext cx="9170937" cy="1261884"/>
          </a:xfrm>
          <a:prstGeom prst="rect">
            <a:avLst/>
          </a:prstGeom>
          <a:noFill/>
        </p:spPr>
        <p:txBody>
          <a:bodyPr wrap="square" rtlCol="0">
            <a:spAutoFit/>
          </a:bodyPr>
          <a:lstStyle/>
          <a:p>
            <a:r>
              <a:rPr lang="sk-SK" sz="2600" b="1" dirty="0">
                <a:solidFill>
                  <a:schemeClr val="bg1"/>
                </a:solidFill>
              </a:rPr>
              <a:t>Presťahovali sme sa - nová adresa Sekretariátu ZEP SR</a:t>
            </a:r>
          </a:p>
          <a:p>
            <a:r>
              <a:rPr lang="sk-SK" sz="2600" b="1" dirty="0">
                <a:solidFill>
                  <a:schemeClr val="bg1"/>
                </a:solidFill>
              </a:rPr>
              <a:t>Zasadačka pre členov ZEP SR</a:t>
            </a:r>
            <a:br>
              <a:rPr lang="sk-SK" sz="2400" b="1" dirty="0">
                <a:solidFill>
                  <a:schemeClr val="bg1"/>
                </a:solidFill>
              </a:rPr>
            </a:br>
            <a:endParaRPr lang="sk-SK" sz="2400" dirty="0">
              <a:solidFill>
                <a:schemeClr val="bg1"/>
              </a:solidFill>
            </a:endParaRPr>
          </a:p>
        </p:txBody>
      </p:sp>
      <p:sp>
        <p:nvSpPr>
          <p:cNvPr id="10" name="BlokTextu 9"/>
          <p:cNvSpPr txBox="1"/>
          <p:nvPr/>
        </p:nvSpPr>
        <p:spPr>
          <a:xfrm>
            <a:off x="355605" y="1685468"/>
            <a:ext cx="10893419" cy="923330"/>
          </a:xfrm>
          <a:prstGeom prst="rect">
            <a:avLst/>
          </a:prstGeom>
          <a:noFill/>
        </p:spPr>
        <p:txBody>
          <a:bodyPr wrap="square" rtlCol="0">
            <a:spAutoFit/>
          </a:bodyPr>
          <a:lstStyle/>
          <a:p>
            <a:pPr>
              <a:lnSpc>
                <a:spcPct val="150000"/>
              </a:lnSpc>
            </a:pPr>
            <a:r>
              <a:rPr lang="sk-SK" sz="3600" b="1" dirty="0">
                <a:solidFill>
                  <a:srgbClr val="262673"/>
                </a:solidFill>
              </a:rPr>
              <a:t>Nová adresa: </a:t>
            </a:r>
            <a:r>
              <a:rPr lang="sk-SK" sz="3600" dirty="0" err="1">
                <a:solidFill>
                  <a:srgbClr val="262673"/>
                </a:solidFill>
              </a:rPr>
              <a:t>Kutlíkova</a:t>
            </a:r>
            <a:r>
              <a:rPr lang="sk-SK" sz="3600" dirty="0">
                <a:solidFill>
                  <a:srgbClr val="262673"/>
                </a:solidFill>
              </a:rPr>
              <a:t> 17, 852 50 Bratislava - Petržalka</a:t>
            </a:r>
          </a:p>
        </p:txBody>
      </p:sp>
      <p:pic>
        <p:nvPicPr>
          <p:cNvPr id="13" name="Obrázok 12">
            <a:extLst>
              <a:ext uri="{FF2B5EF4-FFF2-40B4-BE49-F238E27FC236}">
                <a16:creationId xmlns:a16="http://schemas.microsoft.com/office/drawing/2014/main" id="{529CFA06-BBEC-4569-9A11-F011FDFC2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1035" y="409575"/>
            <a:ext cx="2291681" cy="584361"/>
          </a:xfrm>
          <a:prstGeom prst="rect">
            <a:avLst/>
          </a:prstGeom>
        </p:spPr>
      </p:pic>
      <p:sp>
        <p:nvSpPr>
          <p:cNvPr id="11" name="BlokTextu 10">
            <a:extLst>
              <a:ext uri="{FF2B5EF4-FFF2-40B4-BE49-F238E27FC236}">
                <a16:creationId xmlns:a16="http://schemas.microsoft.com/office/drawing/2014/main" id="{2520EE11-9263-4106-BF4D-B5F33145E12C}"/>
              </a:ext>
            </a:extLst>
          </p:cNvPr>
          <p:cNvSpPr txBox="1"/>
          <p:nvPr/>
        </p:nvSpPr>
        <p:spPr>
          <a:xfrm>
            <a:off x="355606" y="3036801"/>
            <a:ext cx="1525480" cy="553998"/>
          </a:xfrm>
          <a:prstGeom prst="rect">
            <a:avLst/>
          </a:prstGeom>
          <a:noFill/>
        </p:spPr>
        <p:txBody>
          <a:bodyPr wrap="square" rtlCol="0">
            <a:spAutoFit/>
          </a:bodyPr>
          <a:lstStyle/>
          <a:p>
            <a:pPr>
              <a:lnSpc>
                <a:spcPct val="150000"/>
              </a:lnSpc>
              <a:buSzPct val="100000"/>
            </a:pPr>
            <a:r>
              <a:rPr lang="sk-SK" sz="2000" b="1" dirty="0">
                <a:solidFill>
                  <a:srgbClr val="262673"/>
                </a:solidFill>
                <a:latin typeface="Calibri" panose="020F0502020204030204" pitchFamily="34" charset="0"/>
                <a:cs typeface="Calibri" panose="020F0502020204030204" pitchFamily="34" charset="0"/>
              </a:rPr>
              <a:t>ZASADAČKA</a:t>
            </a:r>
          </a:p>
        </p:txBody>
      </p:sp>
      <p:sp>
        <p:nvSpPr>
          <p:cNvPr id="12" name="BlokTextu 11">
            <a:extLst>
              <a:ext uri="{FF2B5EF4-FFF2-40B4-BE49-F238E27FC236}">
                <a16:creationId xmlns:a16="http://schemas.microsoft.com/office/drawing/2014/main" id="{57E59818-1D23-48A9-B6AB-32607561594D}"/>
              </a:ext>
            </a:extLst>
          </p:cNvPr>
          <p:cNvSpPr txBox="1"/>
          <p:nvPr/>
        </p:nvSpPr>
        <p:spPr>
          <a:xfrm>
            <a:off x="355606" y="5288149"/>
            <a:ext cx="4667080" cy="464871"/>
          </a:xfrm>
          <a:prstGeom prst="rect">
            <a:avLst/>
          </a:prstGeom>
          <a:noFill/>
        </p:spPr>
        <p:txBody>
          <a:bodyPr wrap="square" rtlCol="0">
            <a:spAutoFit/>
          </a:bodyPr>
          <a:lstStyle/>
          <a:p>
            <a:pPr>
              <a:lnSpc>
                <a:spcPct val="150000"/>
              </a:lnSpc>
            </a:pPr>
            <a:r>
              <a:rPr lang="sk-SK" b="1" dirty="0">
                <a:solidFill>
                  <a:srgbClr val="262673"/>
                </a:solidFill>
              </a:rPr>
              <a:t>Rezervácie: </a:t>
            </a:r>
            <a:r>
              <a:rPr lang="sk-SK" dirty="0" err="1">
                <a:solidFill>
                  <a:srgbClr val="262673"/>
                </a:solidFill>
              </a:rPr>
              <a:t>zep</a:t>
            </a:r>
            <a:r>
              <a:rPr lang="en-US" dirty="0">
                <a:solidFill>
                  <a:srgbClr val="262673"/>
                </a:solidFill>
              </a:rPr>
              <a:t>@</a:t>
            </a:r>
            <a:r>
              <a:rPr lang="sk-SK" dirty="0">
                <a:solidFill>
                  <a:srgbClr val="262673"/>
                </a:solidFill>
              </a:rPr>
              <a:t>zep.sk alebo 0918 651 440</a:t>
            </a:r>
          </a:p>
        </p:txBody>
      </p:sp>
    </p:spTree>
    <p:extLst>
      <p:ext uri="{BB962C8B-B14F-4D97-AF65-F5344CB8AC3E}">
        <p14:creationId xmlns:p14="http://schemas.microsoft.com/office/powerpoint/2010/main" val="3059033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Šípka: päťuholník 2"/>
          <p:cNvSpPr/>
          <p:nvPr/>
        </p:nvSpPr>
        <p:spPr>
          <a:xfrm>
            <a:off x="0" y="408043"/>
            <a:ext cx="10153650" cy="544457"/>
          </a:xfrm>
          <a:prstGeom prst="homePlate">
            <a:avLst/>
          </a:prstGeom>
          <a:solidFill>
            <a:srgbClr val="262673"/>
          </a:solidFill>
          <a:ln>
            <a:solidFill>
              <a:srgbClr val="26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3200" b="1" dirty="0"/>
              <a:t>  </a:t>
            </a:r>
            <a:r>
              <a:rPr lang="sk-SK" sz="2800" b="1" dirty="0"/>
              <a:t>Kontrola plnenia uznesení z minulého valného zhromaždenia</a:t>
            </a:r>
          </a:p>
        </p:txBody>
      </p:sp>
      <p:sp>
        <p:nvSpPr>
          <p:cNvPr id="5" name="Rectangle 15"/>
          <p:cNvSpPr/>
          <p:nvPr/>
        </p:nvSpPr>
        <p:spPr>
          <a:xfrm>
            <a:off x="0" y="6315074"/>
            <a:ext cx="12192000" cy="542925"/>
          </a:xfrm>
          <a:prstGeom prst="rect">
            <a:avLst/>
          </a:prstGeom>
          <a:solidFill>
            <a:srgbClr val="2626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sk-SK" sz="2800" b="1" i="1" dirty="0">
              <a:effectLst>
                <a:outerShdw blurRad="38100" dist="38100" dir="2700000" algn="tl">
                  <a:srgbClr val="000000">
                    <a:alpha val="43137"/>
                  </a:srgbClr>
                </a:outerShdw>
              </a:effectLst>
              <a:latin typeface="Century Gothic" pitchFamily="34" charset="0"/>
            </a:endParaRPr>
          </a:p>
        </p:txBody>
      </p:sp>
      <p:pic>
        <p:nvPicPr>
          <p:cNvPr id="7" name="Obrázok 6">
            <a:extLst>
              <a:ext uri="{FF2B5EF4-FFF2-40B4-BE49-F238E27FC236}">
                <a16:creationId xmlns:a16="http://schemas.microsoft.com/office/drawing/2014/main" id="{C898A71F-D978-4F4A-AAC0-771DA44179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4612" y="388090"/>
            <a:ext cx="2291681" cy="584361"/>
          </a:xfrm>
          <a:prstGeom prst="rect">
            <a:avLst/>
          </a:prstGeom>
        </p:spPr>
      </p:pic>
      <p:sp>
        <p:nvSpPr>
          <p:cNvPr id="2" name="BlokTextu 1">
            <a:extLst>
              <a:ext uri="{FF2B5EF4-FFF2-40B4-BE49-F238E27FC236}">
                <a16:creationId xmlns:a16="http://schemas.microsoft.com/office/drawing/2014/main" id="{6CCCCA3F-4116-42CE-A3DA-2657B8771486}"/>
              </a:ext>
            </a:extLst>
          </p:cNvPr>
          <p:cNvSpPr txBox="1"/>
          <p:nvPr/>
        </p:nvSpPr>
        <p:spPr>
          <a:xfrm>
            <a:off x="238125" y="1438275"/>
            <a:ext cx="11287125" cy="4524315"/>
          </a:xfrm>
          <a:prstGeom prst="rect">
            <a:avLst/>
          </a:prstGeom>
          <a:noFill/>
        </p:spPr>
        <p:txBody>
          <a:bodyPr wrap="square" rtlCol="0">
            <a:spAutoFit/>
          </a:bodyPr>
          <a:lstStyle/>
          <a:p>
            <a:pPr marL="285750" indent="-285750">
              <a:spcAft>
                <a:spcPts val="1200"/>
              </a:spcAft>
              <a:buClr>
                <a:schemeClr val="accent6">
                  <a:lumMod val="75000"/>
                </a:schemeClr>
              </a:buClr>
              <a:buFont typeface="Wingdings" panose="05000000000000000000" pitchFamily="2" charset="2"/>
              <a:buChar char="ü"/>
            </a:pPr>
            <a:r>
              <a:rPr lang="sk-SK" sz="2100" b="1" dirty="0"/>
              <a:t>III / 1  </a:t>
            </a:r>
            <a:r>
              <a:rPr lang="sk-SK" sz="2100" dirty="0"/>
              <a:t>Zorganizovať spoločný stánok na Medzinárodnom strojárenskom veľtrhu v Brne.</a:t>
            </a:r>
          </a:p>
          <a:p>
            <a:pPr marL="285750" indent="-285750">
              <a:spcAft>
                <a:spcPts val="1200"/>
              </a:spcAft>
              <a:buClr>
                <a:schemeClr val="accent6">
                  <a:lumMod val="75000"/>
                </a:schemeClr>
              </a:buClr>
              <a:buFont typeface="Wingdings" panose="05000000000000000000" pitchFamily="2" charset="2"/>
              <a:buChar char="ü"/>
            </a:pPr>
            <a:r>
              <a:rPr lang="sk-SK" sz="2100" b="1" dirty="0"/>
              <a:t>III / 2  </a:t>
            </a:r>
            <a:r>
              <a:rPr lang="sk-SK" sz="2100" dirty="0"/>
              <a:t>Zorganizovať spoločný stánok na veľtrhu ELO SYS 2016.</a:t>
            </a:r>
          </a:p>
          <a:p>
            <a:pPr marL="285750" indent="-285750">
              <a:spcAft>
                <a:spcPts val="1200"/>
              </a:spcAft>
              <a:buClr>
                <a:schemeClr val="accent6">
                  <a:lumMod val="75000"/>
                </a:schemeClr>
              </a:buClr>
              <a:buFont typeface="Wingdings" panose="05000000000000000000" pitchFamily="2" charset="2"/>
              <a:buChar char="ü"/>
            </a:pPr>
            <a:r>
              <a:rPr lang="sk-SK" sz="2100" b="1" dirty="0"/>
              <a:t>III / 3  </a:t>
            </a:r>
            <a:r>
              <a:rPr lang="sk-SK" sz="2100" dirty="0"/>
              <a:t>Zorganizovať spoločný stánok na veľtrhu </a:t>
            </a:r>
            <a:r>
              <a:rPr lang="sk-SK" sz="2100" dirty="0" err="1"/>
              <a:t>Electronica</a:t>
            </a:r>
            <a:r>
              <a:rPr lang="sk-SK" sz="2100" dirty="0"/>
              <a:t> Mníchov 2016.</a:t>
            </a:r>
          </a:p>
          <a:p>
            <a:pPr marL="285750" indent="-285750">
              <a:spcAft>
                <a:spcPts val="1200"/>
              </a:spcAft>
              <a:buClr>
                <a:schemeClr val="accent6">
                  <a:lumMod val="75000"/>
                </a:schemeClr>
              </a:buClr>
              <a:buFont typeface="Wingdings" panose="05000000000000000000" pitchFamily="2" charset="2"/>
              <a:buChar char="ü"/>
            </a:pPr>
            <a:r>
              <a:rPr lang="sk-SK" sz="2100" b="1" dirty="0"/>
              <a:t>III / 4  </a:t>
            </a:r>
            <a:r>
              <a:rPr lang="sk-SK" sz="2100" dirty="0"/>
              <a:t>Spustiť a spropagovať portál Industry </a:t>
            </a:r>
            <a:r>
              <a:rPr lang="sk-SK" sz="2100" dirty="0" err="1"/>
              <a:t>jobs</a:t>
            </a:r>
            <a:r>
              <a:rPr lang="sk-SK" sz="2100" dirty="0"/>
              <a:t>.</a:t>
            </a:r>
          </a:p>
          <a:p>
            <a:pPr marL="285750" indent="-285750">
              <a:spcAft>
                <a:spcPts val="1200"/>
              </a:spcAft>
              <a:buClr>
                <a:schemeClr val="accent6">
                  <a:lumMod val="75000"/>
                </a:schemeClr>
              </a:buClr>
              <a:buFont typeface="Wingdings" panose="05000000000000000000" pitchFamily="2" charset="2"/>
              <a:buChar char="ü"/>
            </a:pPr>
            <a:r>
              <a:rPr lang="sk-SK" sz="2100" b="1" dirty="0"/>
              <a:t>III / 5  </a:t>
            </a:r>
            <a:r>
              <a:rPr lang="sk-SK" sz="2100" dirty="0"/>
              <a:t>Zorganizovať 3. ročník Plesu ZEP SR - večer elektrotechnikov, energetikov a informatikov</a:t>
            </a:r>
          </a:p>
          <a:p>
            <a:pPr marL="285750" indent="-285750">
              <a:spcAft>
                <a:spcPts val="1200"/>
              </a:spcAft>
              <a:buClr>
                <a:schemeClr val="accent6">
                  <a:lumMod val="75000"/>
                </a:schemeClr>
              </a:buClr>
              <a:buFont typeface="Wingdings" panose="05000000000000000000" pitchFamily="2" charset="2"/>
              <a:buChar char="ü"/>
            </a:pPr>
            <a:r>
              <a:rPr lang="sk-SK" sz="2100" b="1" dirty="0"/>
              <a:t>III / 6  </a:t>
            </a:r>
            <a:r>
              <a:rPr lang="sk-SK" sz="2100" dirty="0"/>
              <a:t>Založiť zväzovú dcérsku spoločnosť s ručením obmedzeným  - administratívna pomoc členom</a:t>
            </a:r>
          </a:p>
          <a:p>
            <a:pPr marL="285750" indent="-285750" algn="just">
              <a:buClr>
                <a:schemeClr val="accent6">
                  <a:lumMod val="75000"/>
                </a:schemeClr>
              </a:buClr>
              <a:buFont typeface="Wingdings" panose="05000000000000000000" pitchFamily="2" charset="2"/>
              <a:buChar char="ü"/>
            </a:pPr>
            <a:r>
              <a:rPr lang="sk-SK" sz="2100" b="1" dirty="0"/>
              <a:t>III / 7  </a:t>
            </a:r>
            <a:r>
              <a:rPr lang="sk-SK" sz="2100" dirty="0"/>
              <a:t>Posúdiť príjmy ZEP SR vo vzťahu k rozšíreným činnostiam a posúdiť možnosť úpravy členského príspevku, resp. možnosť získania iných zdrojov príjmov. Zároveň, VZ ukladá Predstavenstvu pristúpiť ku kontrole účtovníctva a vylúčiť spoločnosti, ktoré si neplnia povinnosť platiť členský príspevok riadne a včas. </a:t>
            </a:r>
          </a:p>
          <a:p>
            <a:endParaRPr lang="sk-SK" dirty="0"/>
          </a:p>
        </p:txBody>
      </p:sp>
    </p:spTree>
    <p:extLst>
      <p:ext uri="{BB962C8B-B14F-4D97-AF65-F5344CB8AC3E}">
        <p14:creationId xmlns:p14="http://schemas.microsoft.com/office/powerpoint/2010/main" val="371416302"/>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kTextu 1"/>
          <p:cNvSpPr txBox="1"/>
          <p:nvPr/>
        </p:nvSpPr>
        <p:spPr>
          <a:xfrm>
            <a:off x="397032" y="2595417"/>
            <a:ext cx="8225854" cy="1323439"/>
          </a:xfrm>
          <a:prstGeom prst="rect">
            <a:avLst/>
          </a:prstGeom>
          <a:noFill/>
        </p:spPr>
        <p:txBody>
          <a:bodyPr wrap="square" rtlCol="0">
            <a:spAutoFit/>
          </a:bodyPr>
          <a:lstStyle/>
          <a:p>
            <a:pPr algn="ctr"/>
            <a:r>
              <a:rPr lang="sk-SK" sz="4000" b="1" dirty="0">
                <a:solidFill>
                  <a:srgbClr val="262673"/>
                </a:solidFill>
              </a:rPr>
              <a:t>Najvýznamnejšie zväzové aktivity </a:t>
            </a:r>
            <a:br>
              <a:rPr lang="sk-SK" sz="4000" b="1" dirty="0">
                <a:solidFill>
                  <a:srgbClr val="262673"/>
                </a:solidFill>
              </a:rPr>
            </a:br>
            <a:r>
              <a:rPr lang="en-US" sz="4000" b="1" dirty="0">
                <a:solidFill>
                  <a:srgbClr val="262673"/>
                </a:solidFill>
              </a:rPr>
              <a:t>od VZ </a:t>
            </a:r>
            <a:r>
              <a:rPr lang="sk-SK" sz="4000" b="1" dirty="0">
                <a:solidFill>
                  <a:srgbClr val="262673"/>
                </a:solidFill>
              </a:rPr>
              <a:t>20</a:t>
            </a:r>
            <a:r>
              <a:rPr lang="en-US" sz="4000" b="1" dirty="0">
                <a:solidFill>
                  <a:srgbClr val="262673"/>
                </a:solidFill>
              </a:rPr>
              <a:t>16</a:t>
            </a:r>
            <a:endParaRPr lang="sk-SK" sz="4000" b="1" dirty="0">
              <a:solidFill>
                <a:srgbClr val="262673"/>
              </a:solidFill>
            </a:endParaRPr>
          </a:p>
        </p:txBody>
      </p:sp>
      <p:grpSp>
        <p:nvGrpSpPr>
          <p:cNvPr id="10" name="Skupina 9"/>
          <p:cNvGrpSpPr/>
          <p:nvPr/>
        </p:nvGrpSpPr>
        <p:grpSpPr>
          <a:xfrm rot="10800000">
            <a:off x="8212496" y="0"/>
            <a:ext cx="3987800" cy="6858000"/>
            <a:chOff x="0" y="0"/>
            <a:chExt cx="4627756" cy="6858000"/>
          </a:xfrm>
        </p:grpSpPr>
        <p:sp>
          <p:nvSpPr>
            <p:cNvPr id="11" name="Obdĺžnik 10"/>
            <p:cNvSpPr/>
            <p:nvPr/>
          </p:nvSpPr>
          <p:spPr>
            <a:xfrm>
              <a:off x="0" y="0"/>
              <a:ext cx="3557239" cy="6858000"/>
            </a:xfrm>
            <a:prstGeom prst="rect">
              <a:avLst/>
            </a:prstGeom>
            <a:solidFill>
              <a:srgbClr val="262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Pravouhlý trojuholník 11"/>
            <p:cNvSpPr/>
            <p:nvPr/>
          </p:nvSpPr>
          <p:spPr>
            <a:xfrm flipH="1">
              <a:off x="868660" y="1605776"/>
              <a:ext cx="2828687" cy="5252224"/>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bg1"/>
                </a:solidFill>
              </a:endParaRPr>
            </a:p>
          </p:txBody>
        </p:sp>
        <p:grpSp>
          <p:nvGrpSpPr>
            <p:cNvPr id="13" name="Skupina 12"/>
            <p:cNvGrpSpPr/>
            <p:nvPr/>
          </p:nvGrpSpPr>
          <p:grpSpPr>
            <a:xfrm>
              <a:off x="524108" y="0"/>
              <a:ext cx="4103648" cy="6858000"/>
              <a:chOff x="5269962" y="0"/>
              <a:chExt cx="3202849" cy="7083566"/>
            </a:xfrm>
          </p:grpSpPr>
          <p:pic>
            <p:nvPicPr>
              <p:cNvPr id="14" name="Obrázok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2857" y="0"/>
                <a:ext cx="1139954" cy="1011938"/>
              </a:xfrm>
              <a:prstGeom prst="rect">
                <a:avLst/>
              </a:prstGeom>
            </p:spPr>
          </p:pic>
          <p:pic>
            <p:nvPicPr>
              <p:cNvPr id="15" name="Obrázok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1150" y="1011938"/>
                <a:ext cx="1139954" cy="1011938"/>
              </a:xfrm>
              <a:prstGeom prst="rect">
                <a:avLst/>
              </a:prstGeom>
            </p:spPr>
          </p:pic>
          <p:pic>
            <p:nvPicPr>
              <p:cNvPr id="16" name="Obrázok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9443" y="2023876"/>
                <a:ext cx="1139954" cy="1011938"/>
              </a:xfrm>
              <a:prstGeom prst="rect">
                <a:avLst/>
              </a:prstGeom>
            </p:spPr>
          </p:pic>
          <p:pic>
            <p:nvPicPr>
              <p:cNvPr id="17" name="Obrázok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7398" y="3035814"/>
                <a:ext cx="1139954" cy="1011938"/>
              </a:xfrm>
              <a:prstGeom prst="rect">
                <a:avLst/>
              </a:prstGeom>
            </p:spPr>
          </p:pic>
          <p:pic>
            <p:nvPicPr>
              <p:cNvPr id="18" name="Obrázok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5353" y="4047752"/>
                <a:ext cx="1139954" cy="1011938"/>
              </a:xfrm>
              <a:prstGeom prst="rect">
                <a:avLst/>
              </a:prstGeom>
            </p:spPr>
          </p:pic>
          <p:pic>
            <p:nvPicPr>
              <p:cNvPr id="19" name="Obrázok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3308" y="5059690"/>
                <a:ext cx="1139954" cy="1011938"/>
              </a:xfrm>
              <a:prstGeom prst="rect">
                <a:avLst/>
              </a:prstGeom>
            </p:spPr>
          </p:pic>
          <p:pic>
            <p:nvPicPr>
              <p:cNvPr id="20" name="Obrázok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9962" y="6071628"/>
                <a:ext cx="1139954" cy="1011938"/>
              </a:xfrm>
              <a:prstGeom prst="rect">
                <a:avLst/>
              </a:prstGeom>
            </p:spPr>
          </p:pic>
        </p:grpSp>
      </p:grpSp>
      <p:pic>
        <p:nvPicPr>
          <p:cNvPr id="22" name="Obrázok 21">
            <a:extLst>
              <a:ext uri="{FF2B5EF4-FFF2-40B4-BE49-F238E27FC236}">
                <a16:creationId xmlns:a16="http://schemas.microsoft.com/office/drawing/2014/main" id="{F953F74F-4BFA-4C6E-9D48-AA02BA56AD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0006" y="483672"/>
            <a:ext cx="2398908" cy="611703"/>
          </a:xfrm>
          <a:prstGeom prst="rect">
            <a:avLst/>
          </a:prstGeom>
        </p:spPr>
      </p:pic>
    </p:spTree>
    <p:extLst>
      <p:ext uri="{BB962C8B-B14F-4D97-AF65-F5344CB8AC3E}">
        <p14:creationId xmlns:p14="http://schemas.microsoft.com/office/powerpoint/2010/main" val="1640922110"/>
      </p:ext>
    </p:extLst>
  </p:cSld>
  <p:clrMapOvr>
    <a:masterClrMapping/>
  </p:clrMapOvr>
  <p:transition spd="slow">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CA8CBAAA-F1C6-43CB-8F9E-07F61CCD81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442" y="1403486"/>
            <a:ext cx="10516614" cy="1016157"/>
          </a:xfrm>
          <a:prstGeom prst="rect">
            <a:avLst/>
          </a:prstGeom>
        </p:spPr>
      </p:pic>
      <p:sp>
        <p:nvSpPr>
          <p:cNvPr id="5" name="Rectangle 15">
            <a:extLst>
              <a:ext uri="{FF2B5EF4-FFF2-40B4-BE49-F238E27FC236}">
                <a16:creationId xmlns:a16="http://schemas.microsoft.com/office/drawing/2014/main" id="{1C826742-D7F9-4643-921B-BA969C46C539}"/>
              </a:ext>
            </a:extLst>
          </p:cNvPr>
          <p:cNvSpPr/>
          <p:nvPr/>
        </p:nvSpPr>
        <p:spPr>
          <a:xfrm>
            <a:off x="0" y="4712678"/>
            <a:ext cx="12192000" cy="2145322"/>
          </a:xfrm>
          <a:prstGeom prst="rect">
            <a:avLst/>
          </a:prstGeom>
          <a:solidFill>
            <a:srgbClr val="2626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sk-SK" sz="2800" b="1" i="1" dirty="0">
              <a:effectLst>
                <a:outerShdw blurRad="38100" dist="38100" dir="2700000" algn="tl">
                  <a:srgbClr val="000000">
                    <a:alpha val="43137"/>
                  </a:srgbClr>
                </a:outerShdw>
              </a:effectLst>
              <a:latin typeface="Century Gothic" pitchFamily="34" charset="0"/>
            </a:endParaRPr>
          </a:p>
        </p:txBody>
      </p:sp>
      <p:sp>
        <p:nvSpPr>
          <p:cNvPr id="2" name="BlokTextu 1">
            <a:extLst>
              <a:ext uri="{FF2B5EF4-FFF2-40B4-BE49-F238E27FC236}">
                <a16:creationId xmlns:a16="http://schemas.microsoft.com/office/drawing/2014/main" id="{A72534D1-2FC3-405A-9923-356397D5CCC7}"/>
              </a:ext>
            </a:extLst>
          </p:cNvPr>
          <p:cNvSpPr txBox="1"/>
          <p:nvPr/>
        </p:nvSpPr>
        <p:spPr>
          <a:xfrm>
            <a:off x="3224833" y="5517014"/>
            <a:ext cx="5149146" cy="707886"/>
          </a:xfrm>
          <a:prstGeom prst="rect">
            <a:avLst/>
          </a:prstGeom>
          <a:noFill/>
        </p:spPr>
        <p:txBody>
          <a:bodyPr wrap="square" rtlCol="0">
            <a:spAutoFit/>
          </a:bodyPr>
          <a:lstStyle/>
          <a:p>
            <a:r>
              <a:rPr lang="sk-SK" sz="4000" b="1" dirty="0">
                <a:solidFill>
                  <a:schemeClr val="bg1"/>
                </a:solidFill>
              </a:rPr>
              <a:t>Priestor na vaše otázky </a:t>
            </a:r>
          </a:p>
        </p:txBody>
      </p:sp>
    </p:spTree>
    <p:extLst>
      <p:ext uri="{BB962C8B-B14F-4D97-AF65-F5344CB8AC3E}">
        <p14:creationId xmlns:p14="http://schemas.microsoft.com/office/powerpoint/2010/main" val="858970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ľka 3"/>
          <p:cNvGraphicFramePr>
            <a:graphicFrameLocks noGrp="1"/>
          </p:cNvGraphicFramePr>
          <p:nvPr>
            <p:extLst/>
          </p:nvPr>
        </p:nvGraphicFramePr>
        <p:xfrm>
          <a:off x="1181100" y="1558897"/>
          <a:ext cx="2709333" cy="3941236"/>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981028566"/>
                    </a:ext>
                  </a:extLst>
                </a:gridCol>
              </a:tblGrid>
              <a:tr h="1163899">
                <a:tc>
                  <a:txBody>
                    <a:bodyPr/>
                    <a:lstStyle/>
                    <a:p>
                      <a:pPr algn="ctr"/>
                      <a:r>
                        <a:rPr lang="sk-SK" sz="2800" dirty="0">
                          <a:solidFill>
                            <a:schemeClr val="bg1"/>
                          </a:solidFill>
                        </a:rPr>
                        <a:t>Mandátová komisia</a:t>
                      </a:r>
                    </a:p>
                  </a:txBody>
                  <a:tcPr anchor="ctr">
                    <a:solidFill>
                      <a:srgbClr val="262673"/>
                    </a:solidFill>
                  </a:tcPr>
                </a:tc>
                <a:extLst>
                  <a:ext uri="{0D108BD9-81ED-4DB2-BD59-A6C34878D82A}">
                    <a16:rowId xmlns:a16="http://schemas.microsoft.com/office/drawing/2014/main" val="2242373166"/>
                  </a:ext>
                </a:extLst>
              </a:tr>
              <a:tr h="955950">
                <a:tc>
                  <a:txBody>
                    <a:bodyPr/>
                    <a:lstStyle/>
                    <a:p>
                      <a:r>
                        <a:rPr lang="sk-SK" sz="2000" b="1" dirty="0">
                          <a:solidFill>
                            <a:srgbClr val="262673"/>
                          </a:solidFill>
                        </a:rPr>
                        <a:t>PREDSEDA KOMISIE:</a:t>
                      </a:r>
                      <a:br>
                        <a:rPr lang="sk-SK" sz="2000" b="1" dirty="0">
                          <a:solidFill>
                            <a:srgbClr val="262673"/>
                          </a:solidFill>
                        </a:rPr>
                      </a:br>
                      <a:r>
                        <a:rPr lang="sk-SK" sz="2000" b="1" dirty="0">
                          <a:solidFill>
                            <a:srgbClr val="262673"/>
                          </a:solidFill>
                        </a:rPr>
                        <a:t>Ján Sadloň</a:t>
                      </a:r>
                    </a:p>
                  </a:txBody>
                  <a:tcPr/>
                </a:tc>
                <a:extLst>
                  <a:ext uri="{0D108BD9-81ED-4DB2-BD59-A6C34878D82A}">
                    <a16:rowId xmlns:a16="http://schemas.microsoft.com/office/drawing/2014/main" val="4091376127"/>
                  </a:ext>
                </a:extLst>
              </a:tr>
              <a:tr h="1821387">
                <a:tc>
                  <a:txBody>
                    <a:bodyPr/>
                    <a:lstStyle/>
                    <a:p>
                      <a:r>
                        <a:rPr lang="sk-SK" sz="2000" b="1" dirty="0">
                          <a:solidFill>
                            <a:srgbClr val="262673"/>
                          </a:solidFill>
                        </a:rPr>
                        <a:t>Členovia</a:t>
                      </a:r>
                      <a:r>
                        <a:rPr lang="sk-SK" sz="2000" b="1" baseline="0" dirty="0">
                          <a:solidFill>
                            <a:srgbClr val="262673"/>
                          </a:solidFill>
                        </a:rPr>
                        <a:t> komisie:</a:t>
                      </a:r>
                      <a:br>
                        <a:rPr lang="sk-SK" sz="2000" b="1" baseline="0" dirty="0">
                          <a:solidFill>
                            <a:srgbClr val="262673"/>
                          </a:solidFill>
                        </a:rPr>
                      </a:br>
                      <a:r>
                        <a:rPr lang="sk-SK" sz="2000" b="0" baseline="0" dirty="0">
                          <a:solidFill>
                            <a:srgbClr val="262673"/>
                          </a:solidFill>
                        </a:rPr>
                        <a:t>Michal Rafaj</a:t>
                      </a:r>
                    </a:p>
                    <a:p>
                      <a:r>
                        <a:rPr lang="sk-SK" sz="2000" b="0" baseline="0" dirty="0">
                          <a:solidFill>
                            <a:srgbClr val="262673"/>
                          </a:solidFill>
                        </a:rPr>
                        <a:t>Roman </a:t>
                      </a:r>
                      <a:r>
                        <a:rPr lang="sk-SK" sz="2000" b="0" baseline="0" dirty="0" err="1">
                          <a:solidFill>
                            <a:srgbClr val="262673"/>
                          </a:solidFill>
                        </a:rPr>
                        <a:t>Kukuča</a:t>
                      </a:r>
                      <a:endParaRPr lang="sk-SK" sz="2000" b="0" dirty="0"/>
                    </a:p>
                  </a:txBody>
                  <a:tcPr/>
                </a:tc>
                <a:extLst>
                  <a:ext uri="{0D108BD9-81ED-4DB2-BD59-A6C34878D82A}">
                    <a16:rowId xmlns:a16="http://schemas.microsoft.com/office/drawing/2014/main" val="428441189"/>
                  </a:ext>
                </a:extLst>
              </a:tr>
            </a:tbl>
          </a:graphicData>
        </a:graphic>
      </p:graphicFrame>
      <p:graphicFrame>
        <p:nvGraphicFramePr>
          <p:cNvPr id="7" name="Tabuľka 6"/>
          <p:cNvGraphicFramePr>
            <a:graphicFrameLocks noGrp="1"/>
          </p:cNvGraphicFramePr>
          <p:nvPr>
            <p:extLst/>
          </p:nvPr>
        </p:nvGraphicFramePr>
        <p:xfrm>
          <a:off x="4806950" y="1543524"/>
          <a:ext cx="2709333" cy="3945467"/>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981028566"/>
                    </a:ext>
                  </a:extLst>
                </a:gridCol>
              </a:tblGrid>
              <a:tr h="1165148">
                <a:tc>
                  <a:txBody>
                    <a:bodyPr/>
                    <a:lstStyle/>
                    <a:p>
                      <a:pPr algn="ctr"/>
                      <a:r>
                        <a:rPr lang="sk-SK" sz="2800" dirty="0">
                          <a:solidFill>
                            <a:schemeClr val="bg1"/>
                          </a:solidFill>
                        </a:rPr>
                        <a:t>Návrhová komisia</a:t>
                      </a:r>
                    </a:p>
                  </a:txBody>
                  <a:tcPr anchor="ctr">
                    <a:solidFill>
                      <a:srgbClr val="262673"/>
                    </a:solidFill>
                  </a:tcPr>
                </a:tc>
                <a:extLst>
                  <a:ext uri="{0D108BD9-81ED-4DB2-BD59-A6C34878D82A}">
                    <a16:rowId xmlns:a16="http://schemas.microsoft.com/office/drawing/2014/main" val="2242373166"/>
                  </a:ext>
                </a:extLst>
              </a:tr>
              <a:tr h="956976">
                <a:tc>
                  <a:txBody>
                    <a:bodyPr/>
                    <a:lstStyle/>
                    <a:p>
                      <a:r>
                        <a:rPr lang="sk-SK" sz="2000" b="1" dirty="0">
                          <a:solidFill>
                            <a:srgbClr val="262673"/>
                          </a:solidFill>
                        </a:rPr>
                        <a:t>PREDSEDA KOMISIE:</a:t>
                      </a:r>
                      <a:br>
                        <a:rPr lang="sk-SK" sz="2000" b="1" dirty="0">
                          <a:solidFill>
                            <a:srgbClr val="262673"/>
                          </a:solidFill>
                        </a:rPr>
                      </a:br>
                      <a:r>
                        <a:rPr lang="sk-SK" sz="2000" b="1" dirty="0">
                          <a:solidFill>
                            <a:srgbClr val="262673"/>
                          </a:solidFill>
                        </a:rPr>
                        <a:t>Vladimír Ondrovič</a:t>
                      </a:r>
                    </a:p>
                  </a:txBody>
                  <a:tcPr/>
                </a:tc>
                <a:extLst>
                  <a:ext uri="{0D108BD9-81ED-4DB2-BD59-A6C34878D82A}">
                    <a16:rowId xmlns:a16="http://schemas.microsoft.com/office/drawing/2014/main" val="4091376127"/>
                  </a:ext>
                </a:extLst>
              </a:tr>
              <a:tr h="1823343">
                <a:tc>
                  <a:txBody>
                    <a:bodyPr/>
                    <a:lstStyle/>
                    <a:p>
                      <a:r>
                        <a:rPr lang="sk-SK" sz="2000" b="1" dirty="0">
                          <a:solidFill>
                            <a:srgbClr val="262673"/>
                          </a:solidFill>
                        </a:rPr>
                        <a:t>Členovia</a:t>
                      </a:r>
                      <a:r>
                        <a:rPr lang="sk-SK" sz="2000" b="1" baseline="0" dirty="0">
                          <a:solidFill>
                            <a:srgbClr val="262673"/>
                          </a:solidFill>
                        </a:rPr>
                        <a:t> komisie</a:t>
                      </a:r>
                      <a:r>
                        <a:rPr lang="sk-SK" b="1" baseline="0" dirty="0">
                          <a:solidFill>
                            <a:srgbClr val="262673"/>
                          </a:solidFill>
                        </a:rPr>
                        <a:t>:</a:t>
                      </a:r>
                    </a:p>
                    <a:p>
                      <a:r>
                        <a:rPr lang="sk-SK" sz="2000" b="0" baseline="0" dirty="0">
                          <a:solidFill>
                            <a:srgbClr val="262673"/>
                          </a:solidFill>
                        </a:rPr>
                        <a:t>Miroslav Holčík</a:t>
                      </a:r>
                    </a:p>
                    <a:p>
                      <a:r>
                        <a:rPr lang="sk-SK" sz="2000" b="0" baseline="0" dirty="0">
                          <a:solidFill>
                            <a:srgbClr val="262673"/>
                          </a:solidFill>
                        </a:rPr>
                        <a:t>Róbert Verbich</a:t>
                      </a:r>
                      <a:br>
                        <a:rPr lang="sk-SK" b="1" baseline="0" dirty="0">
                          <a:solidFill>
                            <a:srgbClr val="262673"/>
                          </a:solidFill>
                        </a:rPr>
                      </a:br>
                      <a:endParaRPr lang="sk-SK" dirty="0"/>
                    </a:p>
                  </a:txBody>
                  <a:tcPr/>
                </a:tc>
                <a:extLst>
                  <a:ext uri="{0D108BD9-81ED-4DB2-BD59-A6C34878D82A}">
                    <a16:rowId xmlns:a16="http://schemas.microsoft.com/office/drawing/2014/main" val="428441189"/>
                  </a:ext>
                </a:extLst>
              </a:tr>
            </a:tbl>
          </a:graphicData>
        </a:graphic>
      </p:graphicFrame>
      <p:graphicFrame>
        <p:nvGraphicFramePr>
          <p:cNvPr id="8" name="Tabuľka 7"/>
          <p:cNvGraphicFramePr>
            <a:graphicFrameLocks noGrp="1"/>
          </p:cNvGraphicFramePr>
          <p:nvPr>
            <p:extLst/>
          </p:nvPr>
        </p:nvGraphicFramePr>
        <p:xfrm>
          <a:off x="8517021" y="1543523"/>
          <a:ext cx="2709333" cy="3945467"/>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981028566"/>
                    </a:ext>
                  </a:extLst>
                </a:gridCol>
              </a:tblGrid>
              <a:tr h="1165148">
                <a:tc>
                  <a:txBody>
                    <a:bodyPr/>
                    <a:lstStyle/>
                    <a:p>
                      <a:pPr algn="ctr"/>
                      <a:r>
                        <a:rPr lang="sk-SK" sz="2800" dirty="0">
                          <a:solidFill>
                            <a:schemeClr val="bg1"/>
                          </a:solidFill>
                        </a:rPr>
                        <a:t>Volebná </a:t>
                      </a:r>
                    </a:p>
                    <a:p>
                      <a:pPr algn="ctr"/>
                      <a:r>
                        <a:rPr lang="sk-SK" sz="2800" dirty="0">
                          <a:solidFill>
                            <a:schemeClr val="bg1"/>
                          </a:solidFill>
                        </a:rPr>
                        <a:t>komisia</a:t>
                      </a:r>
                    </a:p>
                  </a:txBody>
                  <a:tcPr anchor="ctr">
                    <a:solidFill>
                      <a:srgbClr val="262673"/>
                    </a:solidFill>
                  </a:tcPr>
                </a:tc>
                <a:extLst>
                  <a:ext uri="{0D108BD9-81ED-4DB2-BD59-A6C34878D82A}">
                    <a16:rowId xmlns:a16="http://schemas.microsoft.com/office/drawing/2014/main" val="2242373166"/>
                  </a:ext>
                </a:extLst>
              </a:tr>
              <a:tr h="956976">
                <a:tc>
                  <a:txBody>
                    <a:bodyPr/>
                    <a:lstStyle/>
                    <a:p>
                      <a:r>
                        <a:rPr lang="sk-SK" sz="2000" b="1" dirty="0">
                          <a:solidFill>
                            <a:srgbClr val="262673"/>
                          </a:solidFill>
                        </a:rPr>
                        <a:t>PREDSEDA KOMISIE:</a:t>
                      </a:r>
                      <a:br>
                        <a:rPr lang="sk-SK" sz="2000" b="1" dirty="0">
                          <a:solidFill>
                            <a:srgbClr val="262673"/>
                          </a:solidFill>
                        </a:rPr>
                      </a:br>
                      <a:r>
                        <a:rPr lang="sk-SK" sz="2000" b="1" dirty="0">
                          <a:solidFill>
                            <a:srgbClr val="262673"/>
                          </a:solidFill>
                        </a:rPr>
                        <a:t>Norbert Šatan</a:t>
                      </a:r>
                    </a:p>
                  </a:txBody>
                  <a:tcPr/>
                </a:tc>
                <a:extLst>
                  <a:ext uri="{0D108BD9-81ED-4DB2-BD59-A6C34878D82A}">
                    <a16:rowId xmlns:a16="http://schemas.microsoft.com/office/drawing/2014/main" val="4091376127"/>
                  </a:ext>
                </a:extLst>
              </a:tr>
              <a:tr h="1823343">
                <a:tc>
                  <a:txBody>
                    <a:bodyPr/>
                    <a:lstStyle/>
                    <a:p>
                      <a:r>
                        <a:rPr lang="sk-SK" sz="2000" b="1" dirty="0">
                          <a:solidFill>
                            <a:srgbClr val="262673"/>
                          </a:solidFill>
                        </a:rPr>
                        <a:t>Členovia</a:t>
                      </a:r>
                      <a:r>
                        <a:rPr lang="sk-SK" sz="2000" b="1" baseline="0" dirty="0">
                          <a:solidFill>
                            <a:srgbClr val="262673"/>
                          </a:solidFill>
                        </a:rPr>
                        <a:t> komisie:</a:t>
                      </a:r>
                    </a:p>
                    <a:p>
                      <a:r>
                        <a:rPr lang="sk-SK" sz="2000" b="0" baseline="0" dirty="0">
                          <a:solidFill>
                            <a:srgbClr val="262673"/>
                          </a:solidFill>
                        </a:rPr>
                        <a:t>Rastislav </a:t>
                      </a:r>
                      <a:r>
                        <a:rPr lang="sk-SK" sz="2000" b="0" baseline="0" dirty="0" err="1">
                          <a:solidFill>
                            <a:srgbClr val="262673"/>
                          </a:solidFill>
                        </a:rPr>
                        <a:t>Kanas</a:t>
                      </a:r>
                      <a:br>
                        <a:rPr lang="sk-SK" sz="2000" b="0" baseline="0" dirty="0">
                          <a:solidFill>
                            <a:srgbClr val="262673"/>
                          </a:solidFill>
                        </a:rPr>
                      </a:br>
                      <a:r>
                        <a:rPr lang="sk-SK" sz="2000" b="0" baseline="0" dirty="0">
                          <a:solidFill>
                            <a:srgbClr val="262673"/>
                          </a:solidFill>
                        </a:rPr>
                        <a:t>Emil </a:t>
                      </a:r>
                      <a:r>
                        <a:rPr lang="sk-SK" sz="2000" b="0" baseline="0" dirty="0" err="1">
                          <a:solidFill>
                            <a:srgbClr val="262673"/>
                          </a:solidFill>
                        </a:rPr>
                        <a:t>Širůček</a:t>
                      </a:r>
                      <a:endParaRPr lang="sk-SK" sz="2000" b="0" dirty="0"/>
                    </a:p>
                  </a:txBody>
                  <a:tcPr/>
                </a:tc>
                <a:extLst>
                  <a:ext uri="{0D108BD9-81ED-4DB2-BD59-A6C34878D82A}">
                    <a16:rowId xmlns:a16="http://schemas.microsoft.com/office/drawing/2014/main" val="428441189"/>
                  </a:ext>
                </a:extLst>
              </a:tr>
            </a:tbl>
          </a:graphicData>
        </a:graphic>
      </p:graphicFrame>
      <p:sp>
        <p:nvSpPr>
          <p:cNvPr id="9" name="Rectangle 15"/>
          <p:cNvSpPr/>
          <p:nvPr/>
        </p:nvSpPr>
        <p:spPr>
          <a:xfrm>
            <a:off x="0" y="6199667"/>
            <a:ext cx="6604000" cy="522952"/>
          </a:xfrm>
          <a:prstGeom prst="rect">
            <a:avLst/>
          </a:prstGeom>
          <a:solidFill>
            <a:srgbClr val="262673"/>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marL="355600">
              <a:spcAft>
                <a:spcPts val="1800"/>
              </a:spcAft>
            </a:pPr>
            <a:endParaRPr lang="sk-SK"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Obrázo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6200" y="6199667"/>
            <a:ext cx="5435600" cy="525209"/>
          </a:xfrm>
          <a:prstGeom prst="rect">
            <a:avLst/>
          </a:prstGeom>
        </p:spPr>
      </p:pic>
      <p:sp>
        <p:nvSpPr>
          <p:cNvPr id="3" name="Šípka: päťuholník 2"/>
          <p:cNvSpPr/>
          <p:nvPr/>
        </p:nvSpPr>
        <p:spPr>
          <a:xfrm>
            <a:off x="0" y="372980"/>
            <a:ext cx="11226354" cy="618731"/>
          </a:xfrm>
          <a:prstGeom prst="homePlate">
            <a:avLst/>
          </a:prstGeom>
          <a:solidFill>
            <a:srgbClr val="262673"/>
          </a:solidFill>
          <a:ln>
            <a:solidFill>
              <a:srgbClr val="26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2800" b="1" dirty="0"/>
              <a:t>     Voľba komisií</a:t>
            </a:r>
          </a:p>
        </p:txBody>
      </p:sp>
    </p:spTree>
    <p:extLst>
      <p:ext uri="{BB962C8B-B14F-4D97-AF65-F5344CB8AC3E}">
        <p14:creationId xmlns:p14="http://schemas.microsoft.com/office/powerpoint/2010/main" val="905314343"/>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ĺžnik 10"/>
          <p:cNvSpPr/>
          <p:nvPr/>
        </p:nvSpPr>
        <p:spPr>
          <a:xfrm>
            <a:off x="3195240" y="5858949"/>
            <a:ext cx="8887522" cy="400110"/>
          </a:xfrm>
          <a:prstGeom prst="rect">
            <a:avLst/>
          </a:prstGeom>
        </p:spPr>
        <p:txBody>
          <a:bodyPr wrap="square">
            <a:spAutoFit/>
          </a:bodyPr>
          <a:lstStyle/>
          <a:p>
            <a:pPr marL="355600"/>
            <a:r>
              <a:rPr lang="sk-SK" sz="2000" b="1" dirty="0">
                <a:solidFill>
                  <a:srgbClr val="262673"/>
                </a:solidFill>
                <a:latin typeface="Open Sans" panose="020B0606030504020204" pitchFamily="34" charset="0"/>
                <a:ea typeface="Open Sans" panose="020B0606030504020204" pitchFamily="34" charset="0"/>
                <a:cs typeface="Open Sans" panose="020B0606030504020204" pitchFamily="34" charset="0"/>
              </a:rPr>
              <a:t>20.10.2017, hotel Bešeňová***, Bešeňová 136, 034 83</a:t>
            </a:r>
          </a:p>
        </p:txBody>
      </p:sp>
      <p:grpSp>
        <p:nvGrpSpPr>
          <p:cNvPr id="21" name="Skupina 20"/>
          <p:cNvGrpSpPr/>
          <p:nvPr/>
        </p:nvGrpSpPr>
        <p:grpSpPr>
          <a:xfrm>
            <a:off x="0" y="0"/>
            <a:ext cx="2939585" cy="6858000"/>
            <a:chOff x="0" y="0"/>
            <a:chExt cx="4627756" cy="6858000"/>
          </a:xfrm>
        </p:grpSpPr>
        <p:sp>
          <p:nvSpPr>
            <p:cNvPr id="22" name="Obdĺžnik 21"/>
            <p:cNvSpPr/>
            <p:nvPr/>
          </p:nvSpPr>
          <p:spPr>
            <a:xfrm>
              <a:off x="0" y="0"/>
              <a:ext cx="3557239" cy="6858000"/>
            </a:xfrm>
            <a:prstGeom prst="rect">
              <a:avLst/>
            </a:prstGeom>
            <a:solidFill>
              <a:srgbClr val="262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3" name="Pravouhlý trojuholník 22"/>
            <p:cNvSpPr/>
            <p:nvPr/>
          </p:nvSpPr>
          <p:spPr>
            <a:xfrm flipH="1">
              <a:off x="1260086" y="1603223"/>
              <a:ext cx="2415172" cy="5254777"/>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bg1"/>
                </a:solidFill>
              </a:endParaRPr>
            </a:p>
          </p:txBody>
        </p:sp>
        <p:grpSp>
          <p:nvGrpSpPr>
            <p:cNvPr id="24" name="Skupina 23"/>
            <p:cNvGrpSpPr/>
            <p:nvPr/>
          </p:nvGrpSpPr>
          <p:grpSpPr>
            <a:xfrm>
              <a:off x="524108" y="0"/>
              <a:ext cx="4103648" cy="6858000"/>
              <a:chOff x="5269962" y="0"/>
              <a:chExt cx="3202849" cy="7083566"/>
            </a:xfrm>
          </p:grpSpPr>
          <p:pic>
            <p:nvPicPr>
              <p:cNvPr id="25" name="Obrázok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2857" y="0"/>
                <a:ext cx="1139954" cy="1011938"/>
              </a:xfrm>
              <a:prstGeom prst="rect">
                <a:avLst/>
              </a:prstGeom>
            </p:spPr>
          </p:pic>
          <p:pic>
            <p:nvPicPr>
              <p:cNvPr id="26" name="Obrázok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1150" y="1011938"/>
                <a:ext cx="1139954" cy="1011938"/>
              </a:xfrm>
              <a:prstGeom prst="rect">
                <a:avLst/>
              </a:prstGeom>
            </p:spPr>
          </p:pic>
          <p:pic>
            <p:nvPicPr>
              <p:cNvPr id="27" name="Obrázok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9444" y="2023876"/>
                <a:ext cx="1139954" cy="1011938"/>
              </a:xfrm>
              <a:prstGeom prst="rect">
                <a:avLst/>
              </a:prstGeom>
            </p:spPr>
          </p:pic>
          <p:pic>
            <p:nvPicPr>
              <p:cNvPr id="28" name="Obrázok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7398" y="3035814"/>
                <a:ext cx="1139954" cy="1011938"/>
              </a:xfrm>
              <a:prstGeom prst="rect">
                <a:avLst/>
              </a:prstGeom>
            </p:spPr>
          </p:pic>
          <p:pic>
            <p:nvPicPr>
              <p:cNvPr id="29" name="Obrázok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5353" y="4047752"/>
                <a:ext cx="1139954" cy="1011938"/>
              </a:xfrm>
              <a:prstGeom prst="rect">
                <a:avLst/>
              </a:prstGeom>
            </p:spPr>
          </p:pic>
          <p:pic>
            <p:nvPicPr>
              <p:cNvPr id="30" name="Obrázok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3308" y="5059690"/>
                <a:ext cx="1139954" cy="1011938"/>
              </a:xfrm>
              <a:prstGeom prst="rect">
                <a:avLst/>
              </a:prstGeom>
            </p:spPr>
          </p:pic>
          <p:pic>
            <p:nvPicPr>
              <p:cNvPr id="31" name="Obrázok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9962" y="6071628"/>
                <a:ext cx="1139954" cy="1011938"/>
              </a:xfrm>
              <a:prstGeom prst="rect">
                <a:avLst/>
              </a:prstGeom>
            </p:spPr>
          </p:pic>
        </p:grpSp>
      </p:grpSp>
      <p:sp>
        <p:nvSpPr>
          <p:cNvPr id="16" name="Obdĺžnik 15"/>
          <p:cNvSpPr/>
          <p:nvPr/>
        </p:nvSpPr>
        <p:spPr>
          <a:xfrm>
            <a:off x="1344581" y="4168738"/>
            <a:ext cx="10539996" cy="1200329"/>
          </a:xfrm>
          <a:prstGeom prst="rect">
            <a:avLst/>
          </a:prstGeom>
        </p:spPr>
        <p:txBody>
          <a:bodyPr wrap="square">
            <a:spAutoFit/>
          </a:bodyPr>
          <a:lstStyle/>
          <a:p>
            <a:pPr marL="355600" algn="ctr">
              <a:spcBef>
                <a:spcPts val="1800"/>
              </a:spcBef>
              <a:spcAft>
                <a:spcPts val="3000"/>
              </a:spcAft>
            </a:pPr>
            <a:r>
              <a:rPr lang="sk-SK" sz="3600" b="1" dirty="0">
                <a:solidFill>
                  <a:srgbClr val="262673"/>
                </a:solidFill>
                <a:ea typeface="Open Sans" panose="020B0606030504020204" pitchFamily="34" charset="0"/>
                <a:cs typeface="Open Sans" panose="020B0606030504020204" pitchFamily="34" charset="0"/>
              </a:rPr>
              <a:t>48. Valné zhromaždenie </a:t>
            </a:r>
            <a:br>
              <a:rPr lang="sk-SK" sz="3600" b="1" dirty="0">
                <a:solidFill>
                  <a:srgbClr val="262673"/>
                </a:solidFill>
                <a:ea typeface="Open Sans" panose="020B0606030504020204" pitchFamily="34" charset="0"/>
                <a:cs typeface="Open Sans" panose="020B0606030504020204" pitchFamily="34" charset="0"/>
              </a:rPr>
            </a:br>
            <a:r>
              <a:rPr lang="sk-SK" sz="3600" b="1" dirty="0">
                <a:solidFill>
                  <a:srgbClr val="262673"/>
                </a:solidFill>
                <a:ea typeface="Open Sans" panose="020B0606030504020204" pitchFamily="34" charset="0"/>
                <a:cs typeface="Open Sans" panose="020B0606030504020204" pitchFamily="34" charset="0"/>
              </a:rPr>
              <a:t>Zväzu elektrotechnického priemyslu SR</a:t>
            </a:r>
          </a:p>
        </p:txBody>
      </p:sp>
      <p:sp>
        <p:nvSpPr>
          <p:cNvPr id="17" name="BlokTextu 16"/>
          <p:cNvSpPr txBox="1"/>
          <p:nvPr/>
        </p:nvSpPr>
        <p:spPr>
          <a:xfrm>
            <a:off x="2865959" y="2209309"/>
            <a:ext cx="7497241" cy="1323439"/>
          </a:xfrm>
          <a:prstGeom prst="rect">
            <a:avLst/>
          </a:prstGeom>
          <a:noFill/>
        </p:spPr>
        <p:txBody>
          <a:bodyPr wrap="square" rtlCol="0">
            <a:spAutoFit/>
          </a:bodyPr>
          <a:lstStyle/>
          <a:p>
            <a:pPr algn="ctr"/>
            <a:r>
              <a:rPr lang="sk-SK" sz="4000" b="1" dirty="0">
                <a:solidFill>
                  <a:srgbClr val="FF0000"/>
                </a:solidFill>
              </a:rPr>
              <a:t>Doplňujúce voľby </a:t>
            </a:r>
          </a:p>
          <a:p>
            <a:pPr algn="ctr"/>
            <a:r>
              <a:rPr lang="sk-SK" sz="4000" b="1" dirty="0">
                <a:solidFill>
                  <a:srgbClr val="FF0000"/>
                </a:solidFill>
              </a:rPr>
              <a:t>do Predstavenstva ZEP SR </a:t>
            </a:r>
          </a:p>
        </p:txBody>
      </p:sp>
      <p:pic>
        <p:nvPicPr>
          <p:cNvPr id="18" name="Obrázok 17">
            <a:extLst>
              <a:ext uri="{FF2B5EF4-FFF2-40B4-BE49-F238E27FC236}">
                <a16:creationId xmlns:a16="http://schemas.microsoft.com/office/drawing/2014/main" id="{351323F8-17EE-4F22-8BDA-0C1A68CBB3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8766" y="489857"/>
            <a:ext cx="2291681" cy="584361"/>
          </a:xfrm>
          <a:prstGeom prst="rect">
            <a:avLst/>
          </a:prstGeom>
        </p:spPr>
      </p:pic>
    </p:spTree>
    <p:extLst>
      <p:ext uri="{BB962C8B-B14F-4D97-AF65-F5344CB8AC3E}">
        <p14:creationId xmlns:p14="http://schemas.microsoft.com/office/powerpoint/2010/main" val="337409696"/>
      </p:ext>
    </p:extLst>
  </p:cSld>
  <p:clrMapOvr>
    <a:masterClrMapping/>
  </p:clrMapOvr>
  <p:transition spd="slow">
    <p:split orient="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ĺžnik 10"/>
          <p:cNvSpPr/>
          <p:nvPr/>
        </p:nvSpPr>
        <p:spPr>
          <a:xfrm>
            <a:off x="2586585" y="6103134"/>
            <a:ext cx="8887522" cy="400110"/>
          </a:xfrm>
          <a:prstGeom prst="rect">
            <a:avLst/>
          </a:prstGeom>
        </p:spPr>
        <p:txBody>
          <a:bodyPr wrap="square">
            <a:spAutoFit/>
          </a:bodyPr>
          <a:lstStyle/>
          <a:p>
            <a:pPr marL="355600"/>
            <a:r>
              <a:rPr lang="sk-SK" sz="2000" b="1" dirty="0">
                <a:solidFill>
                  <a:srgbClr val="262673"/>
                </a:solidFill>
                <a:latin typeface="Open Sans" panose="020B0606030504020204" pitchFamily="34" charset="0"/>
                <a:ea typeface="Open Sans" panose="020B0606030504020204" pitchFamily="34" charset="0"/>
                <a:cs typeface="Open Sans" panose="020B0606030504020204" pitchFamily="34" charset="0"/>
              </a:rPr>
              <a:t>30.9.2016, Wellness Hotel Grand**** Jasná, Demänovská Dolina</a:t>
            </a:r>
          </a:p>
        </p:txBody>
      </p:sp>
      <p:grpSp>
        <p:nvGrpSpPr>
          <p:cNvPr id="21" name="Skupina 20"/>
          <p:cNvGrpSpPr/>
          <p:nvPr/>
        </p:nvGrpSpPr>
        <p:grpSpPr>
          <a:xfrm>
            <a:off x="0" y="0"/>
            <a:ext cx="2939585" cy="6858000"/>
            <a:chOff x="0" y="0"/>
            <a:chExt cx="4627756" cy="6858000"/>
          </a:xfrm>
        </p:grpSpPr>
        <p:sp>
          <p:nvSpPr>
            <p:cNvPr id="22" name="Obdĺžnik 21"/>
            <p:cNvSpPr/>
            <p:nvPr/>
          </p:nvSpPr>
          <p:spPr>
            <a:xfrm>
              <a:off x="0" y="0"/>
              <a:ext cx="3557239" cy="6858000"/>
            </a:xfrm>
            <a:prstGeom prst="rect">
              <a:avLst/>
            </a:prstGeom>
            <a:solidFill>
              <a:srgbClr val="262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3" name="Pravouhlý trojuholník 22"/>
            <p:cNvSpPr/>
            <p:nvPr/>
          </p:nvSpPr>
          <p:spPr>
            <a:xfrm flipH="1">
              <a:off x="1260086" y="1603223"/>
              <a:ext cx="2415172" cy="5254777"/>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bg1"/>
                </a:solidFill>
              </a:endParaRPr>
            </a:p>
          </p:txBody>
        </p:sp>
        <p:grpSp>
          <p:nvGrpSpPr>
            <p:cNvPr id="24" name="Skupina 23"/>
            <p:cNvGrpSpPr/>
            <p:nvPr/>
          </p:nvGrpSpPr>
          <p:grpSpPr>
            <a:xfrm>
              <a:off x="524108" y="0"/>
              <a:ext cx="4103648" cy="6858000"/>
              <a:chOff x="5269962" y="0"/>
              <a:chExt cx="3202849" cy="7083566"/>
            </a:xfrm>
          </p:grpSpPr>
          <p:pic>
            <p:nvPicPr>
              <p:cNvPr id="25" name="Obrázok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2857" y="0"/>
                <a:ext cx="1139954" cy="1011938"/>
              </a:xfrm>
              <a:prstGeom prst="rect">
                <a:avLst/>
              </a:prstGeom>
            </p:spPr>
          </p:pic>
          <p:pic>
            <p:nvPicPr>
              <p:cNvPr id="26" name="Obrázok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1150" y="1011938"/>
                <a:ext cx="1139954" cy="1011938"/>
              </a:xfrm>
              <a:prstGeom prst="rect">
                <a:avLst/>
              </a:prstGeom>
            </p:spPr>
          </p:pic>
          <p:pic>
            <p:nvPicPr>
              <p:cNvPr id="27" name="Obrázok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9444" y="2023876"/>
                <a:ext cx="1139954" cy="1011938"/>
              </a:xfrm>
              <a:prstGeom prst="rect">
                <a:avLst/>
              </a:prstGeom>
            </p:spPr>
          </p:pic>
          <p:pic>
            <p:nvPicPr>
              <p:cNvPr id="28" name="Obrázok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7398" y="3035814"/>
                <a:ext cx="1139954" cy="1011938"/>
              </a:xfrm>
              <a:prstGeom prst="rect">
                <a:avLst/>
              </a:prstGeom>
            </p:spPr>
          </p:pic>
          <p:pic>
            <p:nvPicPr>
              <p:cNvPr id="29" name="Obrázok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5353" y="4047752"/>
                <a:ext cx="1139954" cy="1011938"/>
              </a:xfrm>
              <a:prstGeom prst="rect">
                <a:avLst/>
              </a:prstGeom>
            </p:spPr>
          </p:pic>
          <p:pic>
            <p:nvPicPr>
              <p:cNvPr id="30" name="Obrázok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3308" y="5059690"/>
                <a:ext cx="1139954" cy="1011938"/>
              </a:xfrm>
              <a:prstGeom prst="rect">
                <a:avLst/>
              </a:prstGeom>
            </p:spPr>
          </p:pic>
          <p:pic>
            <p:nvPicPr>
              <p:cNvPr id="31" name="Obrázok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9962" y="6071628"/>
                <a:ext cx="1139954" cy="1011938"/>
              </a:xfrm>
              <a:prstGeom prst="rect">
                <a:avLst/>
              </a:prstGeom>
            </p:spPr>
          </p:pic>
        </p:grpSp>
      </p:grpSp>
      <p:sp>
        <p:nvSpPr>
          <p:cNvPr id="16" name="Obdĺžnik 15"/>
          <p:cNvSpPr/>
          <p:nvPr/>
        </p:nvSpPr>
        <p:spPr>
          <a:xfrm>
            <a:off x="1330194" y="4777722"/>
            <a:ext cx="10539996" cy="954107"/>
          </a:xfrm>
          <a:prstGeom prst="rect">
            <a:avLst/>
          </a:prstGeom>
        </p:spPr>
        <p:txBody>
          <a:bodyPr wrap="square">
            <a:spAutoFit/>
          </a:bodyPr>
          <a:lstStyle/>
          <a:p>
            <a:pPr marL="355600" algn="ctr">
              <a:spcBef>
                <a:spcPts val="1800"/>
              </a:spcBef>
              <a:spcAft>
                <a:spcPts val="3000"/>
              </a:spcAft>
            </a:pPr>
            <a:r>
              <a:rPr lang="sk-SK" sz="2800" b="1" dirty="0">
                <a:solidFill>
                  <a:srgbClr val="262673"/>
                </a:solidFill>
                <a:ea typeface="Open Sans" panose="020B0606030504020204" pitchFamily="34" charset="0"/>
                <a:cs typeface="Open Sans" panose="020B0606030504020204" pitchFamily="34" charset="0"/>
              </a:rPr>
              <a:t>48. Valné zhromaždenie </a:t>
            </a:r>
            <a:br>
              <a:rPr lang="sk-SK" sz="2800" b="1" dirty="0">
                <a:solidFill>
                  <a:srgbClr val="262673"/>
                </a:solidFill>
                <a:ea typeface="Open Sans" panose="020B0606030504020204" pitchFamily="34" charset="0"/>
                <a:cs typeface="Open Sans" panose="020B0606030504020204" pitchFamily="34" charset="0"/>
              </a:rPr>
            </a:br>
            <a:r>
              <a:rPr lang="sk-SK" sz="2800" b="1" dirty="0">
                <a:solidFill>
                  <a:srgbClr val="262673"/>
                </a:solidFill>
                <a:ea typeface="Open Sans" panose="020B0606030504020204" pitchFamily="34" charset="0"/>
                <a:cs typeface="Open Sans" panose="020B0606030504020204" pitchFamily="34" charset="0"/>
              </a:rPr>
              <a:t>Zväzu elektrotechnického priemyslu SR</a:t>
            </a:r>
          </a:p>
        </p:txBody>
      </p:sp>
      <p:sp>
        <p:nvSpPr>
          <p:cNvPr id="17" name="BlokTextu 16"/>
          <p:cNvSpPr txBox="1"/>
          <p:nvPr/>
        </p:nvSpPr>
        <p:spPr>
          <a:xfrm>
            <a:off x="2625068" y="2644337"/>
            <a:ext cx="8804673" cy="707886"/>
          </a:xfrm>
          <a:prstGeom prst="rect">
            <a:avLst/>
          </a:prstGeom>
          <a:noFill/>
        </p:spPr>
        <p:txBody>
          <a:bodyPr wrap="square" rtlCol="0">
            <a:spAutoFit/>
          </a:bodyPr>
          <a:lstStyle/>
          <a:p>
            <a:pPr algn="ctr"/>
            <a:r>
              <a:rPr lang="sk-SK" sz="4000" b="1" dirty="0">
                <a:solidFill>
                  <a:srgbClr val="262673"/>
                </a:solidFill>
              </a:rPr>
              <a:t>SPRÁVA MANDÁTOVEJ KOMISIE</a:t>
            </a:r>
          </a:p>
        </p:txBody>
      </p:sp>
      <p:pic>
        <p:nvPicPr>
          <p:cNvPr id="18" name="Obrázok 17">
            <a:extLst>
              <a:ext uri="{FF2B5EF4-FFF2-40B4-BE49-F238E27FC236}">
                <a16:creationId xmlns:a16="http://schemas.microsoft.com/office/drawing/2014/main" id="{2AD2DED9-B686-49D4-9FC5-8FD977F03D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8766" y="489857"/>
            <a:ext cx="2291681" cy="584361"/>
          </a:xfrm>
          <a:prstGeom prst="rect">
            <a:avLst/>
          </a:prstGeom>
        </p:spPr>
      </p:pic>
    </p:spTree>
    <p:extLst>
      <p:ext uri="{BB962C8B-B14F-4D97-AF65-F5344CB8AC3E}">
        <p14:creationId xmlns:p14="http://schemas.microsoft.com/office/powerpoint/2010/main" val="2903505503"/>
      </p:ext>
    </p:extLst>
  </p:cSld>
  <p:clrMapOvr>
    <a:masterClrMapping/>
  </p:clrMapOvr>
  <p:transition spd="slow">
    <p:split orient="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Skupina 20"/>
          <p:cNvGrpSpPr/>
          <p:nvPr/>
        </p:nvGrpSpPr>
        <p:grpSpPr>
          <a:xfrm>
            <a:off x="0" y="0"/>
            <a:ext cx="2939585" cy="6858000"/>
            <a:chOff x="0" y="0"/>
            <a:chExt cx="4627756" cy="6858000"/>
          </a:xfrm>
        </p:grpSpPr>
        <p:sp>
          <p:nvSpPr>
            <p:cNvPr id="22" name="Obdĺžnik 21"/>
            <p:cNvSpPr/>
            <p:nvPr/>
          </p:nvSpPr>
          <p:spPr>
            <a:xfrm>
              <a:off x="0" y="0"/>
              <a:ext cx="3557239" cy="6858000"/>
            </a:xfrm>
            <a:prstGeom prst="rect">
              <a:avLst/>
            </a:prstGeom>
            <a:solidFill>
              <a:srgbClr val="262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3" name="Pravouhlý trojuholník 22"/>
            <p:cNvSpPr/>
            <p:nvPr/>
          </p:nvSpPr>
          <p:spPr>
            <a:xfrm flipH="1">
              <a:off x="1260086" y="1603223"/>
              <a:ext cx="2415172" cy="5254777"/>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bg1"/>
                </a:solidFill>
              </a:endParaRPr>
            </a:p>
          </p:txBody>
        </p:sp>
        <p:grpSp>
          <p:nvGrpSpPr>
            <p:cNvPr id="24" name="Skupina 23"/>
            <p:cNvGrpSpPr/>
            <p:nvPr/>
          </p:nvGrpSpPr>
          <p:grpSpPr>
            <a:xfrm>
              <a:off x="524108" y="0"/>
              <a:ext cx="4103648" cy="6858000"/>
              <a:chOff x="5269962" y="0"/>
              <a:chExt cx="3202849" cy="7083566"/>
            </a:xfrm>
          </p:grpSpPr>
          <p:pic>
            <p:nvPicPr>
              <p:cNvPr id="25" name="Obrázok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2857" y="0"/>
                <a:ext cx="1139954" cy="1011938"/>
              </a:xfrm>
              <a:prstGeom prst="rect">
                <a:avLst/>
              </a:prstGeom>
            </p:spPr>
          </p:pic>
          <p:pic>
            <p:nvPicPr>
              <p:cNvPr id="26" name="Obrázok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1150" y="1011938"/>
                <a:ext cx="1139954" cy="1011938"/>
              </a:xfrm>
              <a:prstGeom prst="rect">
                <a:avLst/>
              </a:prstGeom>
            </p:spPr>
          </p:pic>
          <p:pic>
            <p:nvPicPr>
              <p:cNvPr id="27" name="Obrázok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9444" y="2023876"/>
                <a:ext cx="1139954" cy="1011938"/>
              </a:xfrm>
              <a:prstGeom prst="rect">
                <a:avLst/>
              </a:prstGeom>
            </p:spPr>
          </p:pic>
          <p:pic>
            <p:nvPicPr>
              <p:cNvPr id="28" name="Obrázok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7398" y="3035814"/>
                <a:ext cx="1139954" cy="1011938"/>
              </a:xfrm>
              <a:prstGeom prst="rect">
                <a:avLst/>
              </a:prstGeom>
            </p:spPr>
          </p:pic>
          <p:pic>
            <p:nvPicPr>
              <p:cNvPr id="29" name="Obrázok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5353" y="4047752"/>
                <a:ext cx="1139954" cy="1011938"/>
              </a:xfrm>
              <a:prstGeom prst="rect">
                <a:avLst/>
              </a:prstGeom>
            </p:spPr>
          </p:pic>
          <p:pic>
            <p:nvPicPr>
              <p:cNvPr id="30" name="Obrázok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3308" y="5059690"/>
                <a:ext cx="1139954" cy="1011938"/>
              </a:xfrm>
              <a:prstGeom prst="rect">
                <a:avLst/>
              </a:prstGeom>
            </p:spPr>
          </p:pic>
          <p:pic>
            <p:nvPicPr>
              <p:cNvPr id="31" name="Obrázok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9962" y="6071628"/>
                <a:ext cx="1139954" cy="1011938"/>
              </a:xfrm>
              <a:prstGeom prst="rect">
                <a:avLst/>
              </a:prstGeom>
            </p:spPr>
          </p:pic>
        </p:grpSp>
      </p:grpSp>
      <p:sp>
        <p:nvSpPr>
          <p:cNvPr id="17" name="BlokTextu 16"/>
          <p:cNvSpPr txBox="1"/>
          <p:nvPr/>
        </p:nvSpPr>
        <p:spPr>
          <a:xfrm>
            <a:off x="2865959" y="2209309"/>
            <a:ext cx="7690449" cy="1323439"/>
          </a:xfrm>
          <a:prstGeom prst="rect">
            <a:avLst/>
          </a:prstGeom>
          <a:noFill/>
        </p:spPr>
        <p:txBody>
          <a:bodyPr wrap="square" rtlCol="0">
            <a:spAutoFit/>
          </a:bodyPr>
          <a:lstStyle/>
          <a:p>
            <a:pPr algn="ctr"/>
            <a:r>
              <a:rPr lang="sk-SK" sz="4000" b="1" dirty="0">
                <a:solidFill>
                  <a:srgbClr val="262673"/>
                </a:solidFill>
              </a:rPr>
              <a:t>Doplňujúca nominácia člena Predstavenstva ZEP SR</a:t>
            </a:r>
          </a:p>
        </p:txBody>
      </p:sp>
      <p:sp>
        <p:nvSpPr>
          <p:cNvPr id="16" name="BlokTextu 15">
            <a:extLst>
              <a:ext uri="{FF2B5EF4-FFF2-40B4-BE49-F238E27FC236}">
                <a16:creationId xmlns:a16="http://schemas.microsoft.com/office/drawing/2014/main" id="{DD85A458-00BD-4453-85C9-6DC58BE0271C}"/>
              </a:ext>
            </a:extLst>
          </p:cNvPr>
          <p:cNvSpPr txBox="1"/>
          <p:nvPr/>
        </p:nvSpPr>
        <p:spPr>
          <a:xfrm>
            <a:off x="2939585" y="4520681"/>
            <a:ext cx="7690449" cy="1323439"/>
          </a:xfrm>
          <a:prstGeom prst="rect">
            <a:avLst/>
          </a:prstGeom>
          <a:noFill/>
        </p:spPr>
        <p:txBody>
          <a:bodyPr wrap="square" rtlCol="0">
            <a:spAutoFit/>
          </a:bodyPr>
          <a:lstStyle/>
          <a:p>
            <a:pPr algn="ctr"/>
            <a:r>
              <a:rPr lang="sk-SK" sz="4800" b="1" dirty="0">
                <a:solidFill>
                  <a:srgbClr val="262673"/>
                </a:solidFill>
              </a:rPr>
              <a:t>Ing. Andrej </a:t>
            </a:r>
            <a:r>
              <a:rPr lang="sk-SK" sz="4800" b="1" dirty="0" err="1">
                <a:solidFill>
                  <a:srgbClr val="262673"/>
                </a:solidFill>
              </a:rPr>
              <a:t>Rozvadský</a:t>
            </a:r>
            <a:endParaRPr lang="sk-SK" sz="4800" b="1" dirty="0">
              <a:solidFill>
                <a:srgbClr val="262673"/>
              </a:solidFill>
            </a:endParaRPr>
          </a:p>
          <a:p>
            <a:pPr algn="ctr"/>
            <a:r>
              <a:rPr lang="sk-SK" sz="3200" b="1" dirty="0">
                <a:solidFill>
                  <a:srgbClr val="262673"/>
                </a:solidFill>
              </a:rPr>
              <a:t>OBO </a:t>
            </a:r>
            <a:r>
              <a:rPr lang="sk-SK" sz="3200" b="1" dirty="0" err="1">
                <a:solidFill>
                  <a:srgbClr val="262673"/>
                </a:solidFill>
              </a:rPr>
              <a:t>Bettermann</a:t>
            </a:r>
            <a:r>
              <a:rPr lang="sk-SK" sz="3200" b="1" dirty="0">
                <a:solidFill>
                  <a:srgbClr val="262673"/>
                </a:solidFill>
              </a:rPr>
              <a:t> s.r.o.</a:t>
            </a:r>
          </a:p>
        </p:txBody>
      </p:sp>
      <p:pic>
        <p:nvPicPr>
          <p:cNvPr id="18" name="Obrázok 17">
            <a:extLst>
              <a:ext uri="{FF2B5EF4-FFF2-40B4-BE49-F238E27FC236}">
                <a16:creationId xmlns:a16="http://schemas.microsoft.com/office/drawing/2014/main" id="{CF071F59-9B86-4F56-97C8-69334EC82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8766" y="489857"/>
            <a:ext cx="2291681" cy="584361"/>
          </a:xfrm>
          <a:prstGeom prst="rect">
            <a:avLst/>
          </a:prstGeom>
        </p:spPr>
      </p:pic>
    </p:spTree>
    <p:extLst>
      <p:ext uri="{BB962C8B-B14F-4D97-AF65-F5344CB8AC3E}">
        <p14:creationId xmlns:p14="http://schemas.microsoft.com/office/powerpoint/2010/main" val="3641323829"/>
      </p:ext>
    </p:extLst>
  </p:cSld>
  <p:clrMapOvr>
    <a:masterClrMapping/>
  </p:clrMapOvr>
  <p:transition spd="slow">
    <p:split orient="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obsah 2"/>
          <p:cNvSpPr>
            <a:spLocks noGrp="1"/>
          </p:cNvSpPr>
          <p:nvPr>
            <p:ph idx="1"/>
          </p:nvPr>
        </p:nvSpPr>
        <p:spPr>
          <a:xfrm>
            <a:off x="96254" y="182879"/>
            <a:ext cx="11943346" cy="6675121"/>
          </a:xfrm>
        </p:spPr>
        <p:txBody>
          <a:bodyPr>
            <a:normAutofit fontScale="25000" lnSpcReduction="20000"/>
          </a:bodyPr>
          <a:lstStyle/>
          <a:p>
            <a:pPr marL="0" indent="0" algn="ctr">
              <a:spcAft>
                <a:spcPts val="0"/>
              </a:spcAft>
              <a:buNone/>
            </a:pPr>
            <a:r>
              <a:rPr lang="sk-SK" dirty="0">
                <a:solidFill>
                  <a:srgbClr val="262673"/>
                </a:solidFill>
                <a:latin typeface="Calibri" panose="020F0502020204030204" pitchFamily="34" charset="0"/>
                <a:ea typeface="Times New Roman" panose="02020603050405020304" pitchFamily="18" charset="0"/>
              </a:rPr>
              <a:t> </a:t>
            </a:r>
            <a:endParaRPr lang="sk-SK" dirty="0">
              <a:solidFill>
                <a:srgbClr val="262673"/>
              </a:solidFill>
              <a:latin typeface="Times New Roman" panose="02020603050405020304" pitchFamily="18" charset="0"/>
              <a:ea typeface="Times New Roman" panose="02020603050405020304" pitchFamily="18" charset="0"/>
            </a:endParaRPr>
          </a:p>
          <a:p>
            <a:pPr marL="0" indent="0" algn="just">
              <a:lnSpc>
                <a:spcPct val="120000"/>
              </a:lnSpc>
              <a:buNone/>
            </a:pPr>
            <a:r>
              <a:rPr lang="sk-SK" sz="7400" dirty="0">
                <a:solidFill>
                  <a:srgbClr val="262673"/>
                </a:solidFill>
                <a:ea typeface="Times New Roman" panose="02020603050405020304" pitchFamily="18" charset="0"/>
              </a:rPr>
              <a:t>1. Tento volebný poriadok je vypracovaný v súlade so Stanovami ZEP SR, schvaľuje sa a vyhlasuje na Valnom zhromaždení ZEP SR, na ktorom sa voľby konajú.</a:t>
            </a:r>
            <a:endParaRPr lang="sk-SK" sz="7400" b="1" dirty="0">
              <a:solidFill>
                <a:srgbClr val="262673"/>
              </a:solidFill>
              <a:ea typeface="Times New Roman" panose="02020603050405020304" pitchFamily="18" charset="0"/>
            </a:endParaRPr>
          </a:p>
          <a:p>
            <a:pPr marL="0" indent="0" algn="just">
              <a:lnSpc>
                <a:spcPct val="120000"/>
              </a:lnSpc>
              <a:buNone/>
            </a:pPr>
            <a:r>
              <a:rPr lang="sk-SK" sz="7400" dirty="0">
                <a:solidFill>
                  <a:srgbClr val="262673"/>
                </a:solidFill>
                <a:ea typeface="Times New Roman" panose="02020603050405020304" pitchFamily="18" charset="0"/>
              </a:rPr>
              <a:t> 2. Hlasovacie právo má každý riadny člen Zväzu. Váha hlasovacieho práva každého člena je daná - podľa Stanov ZEP SR, § 16 </a:t>
            </a:r>
            <a:r>
              <a:rPr lang="sk-SK" sz="7400" dirty="0" err="1">
                <a:solidFill>
                  <a:srgbClr val="262673"/>
                </a:solidFill>
                <a:ea typeface="Times New Roman" panose="02020603050405020304" pitchFamily="18" charset="0"/>
              </a:rPr>
              <a:t>odst</a:t>
            </a:r>
            <a:r>
              <a:rPr lang="sk-SK" sz="7400" dirty="0">
                <a:solidFill>
                  <a:srgbClr val="262673"/>
                </a:solidFill>
                <a:ea typeface="Times New Roman" panose="02020603050405020304" pitchFamily="18" charset="0"/>
              </a:rPr>
              <a:t>. 2  - výškou členského príspevku od 1 do 15 hlasov. Pri uplatňovaní hlasovacieho práva sa počet hlasov upravuje aktuálne splateným objemom členského príspevku. </a:t>
            </a:r>
            <a:r>
              <a:rPr lang="sk-SK" sz="7400" b="1" dirty="0">
                <a:solidFill>
                  <a:srgbClr val="262673"/>
                </a:solidFill>
                <a:ea typeface="Times New Roman" panose="02020603050405020304" pitchFamily="18" charset="0"/>
              </a:rPr>
              <a:t>Členovia s neúplne splateným členským príspevkom minulého roka, resp. nezaplateným príspevkom bežného roka majú priznaný jeden hlas.</a:t>
            </a:r>
          </a:p>
          <a:p>
            <a:pPr marL="0" indent="0" algn="just">
              <a:lnSpc>
                <a:spcPct val="120000"/>
              </a:lnSpc>
              <a:buNone/>
            </a:pPr>
            <a:r>
              <a:rPr lang="sk-SK" sz="7400" dirty="0">
                <a:solidFill>
                  <a:srgbClr val="262673"/>
                </a:solidFill>
                <a:ea typeface="Times New Roman" panose="02020603050405020304" pitchFamily="18" charset="0"/>
              </a:rPr>
              <a:t> 3. Členovia ZEP SR, ktorí sa nemôžu zúčastniť volieb, môžu poveriť zastupovaním iného člena ZEP SR alebo Generálneho sekretára ZEP SR, ktorý sa však musí preukázať ich písomným splnomocnením.</a:t>
            </a:r>
            <a:endParaRPr lang="sk-SK" sz="7400" b="1" dirty="0">
              <a:solidFill>
                <a:srgbClr val="262673"/>
              </a:solidFill>
              <a:ea typeface="Times New Roman" panose="02020603050405020304" pitchFamily="18" charset="0"/>
            </a:endParaRPr>
          </a:p>
          <a:p>
            <a:pPr marL="0" indent="0" algn="just">
              <a:lnSpc>
                <a:spcPct val="120000"/>
              </a:lnSpc>
              <a:buNone/>
            </a:pPr>
            <a:r>
              <a:rPr lang="sk-SK" sz="7400" dirty="0">
                <a:solidFill>
                  <a:srgbClr val="262673"/>
                </a:solidFill>
                <a:ea typeface="Times New Roman" panose="02020603050405020304" pitchFamily="18" charset="0"/>
              </a:rPr>
              <a:t> 4. Valné zhromaždenie je uznášaniaschopné, ak je prítomná nadpolovičná väčšina hlasov členov ZEP SR. K platnosti voľby Predstavenstva a Dozornej rady ZEP SR je potrebný súhlas nadpolovičnej väčšiny prítomných s uplatnením § 16 ods. 2 Stanov ZEP SR (váha hlasovacieho práva podľa výšky členského príspevku).</a:t>
            </a:r>
            <a:endParaRPr lang="sk-SK" sz="7400" b="1" dirty="0">
              <a:solidFill>
                <a:srgbClr val="262673"/>
              </a:solidFill>
              <a:ea typeface="Times New Roman" panose="02020603050405020304" pitchFamily="18" charset="0"/>
            </a:endParaRPr>
          </a:p>
          <a:p>
            <a:pPr marL="0" indent="0" algn="just">
              <a:lnSpc>
                <a:spcPct val="120000"/>
              </a:lnSpc>
              <a:buNone/>
            </a:pPr>
            <a:r>
              <a:rPr lang="sk-SK" sz="7400" b="1" dirty="0">
                <a:solidFill>
                  <a:srgbClr val="262673"/>
                </a:solidFill>
                <a:ea typeface="Times New Roman" panose="02020603050405020304" pitchFamily="18" charset="0"/>
              </a:rPr>
              <a:t>5. Do Predstavenstva sa na volebné obdobie 2016 - 2018 volí 15 členov a do Dozornej rady 4 členovia z predložených kandidátov. </a:t>
            </a:r>
          </a:p>
          <a:p>
            <a:pPr marL="0" indent="0" algn="just">
              <a:lnSpc>
                <a:spcPct val="120000"/>
              </a:lnSpc>
              <a:buNone/>
            </a:pPr>
            <a:r>
              <a:rPr lang="sk-SK" sz="7400" dirty="0">
                <a:solidFill>
                  <a:srgbClr val="262673"/>
                </a:solidFill>
                <a:ea typeface="Times New Roman" panose="02020603050405020304" pitchFamily="18" charset="0"/>
              </a:rPr>
              <a:t> 6. </a:t>
            </a:r>
            <a:r>
              <a:rPr lang="sk-SK" sz="7400" b="1" u="sng" dirty="0">
                <a:solidFill>
                  <a:srgbClr val="262673"/>
                </a:solidFill>
                <a:ea typeface="Times New Roman" panose="02020603050405020304" pitchFamily="18" charset="0"/>
              </a:rPr>
              <a:t>Pre voľbu Predstavenstva</a:t>
            </a:r>
            <a:r>
              <a:rPr lang="sk-SK" sz="7400" dirty="0">
                <a:solidFill>
                  <a:srgbClr val="262673"/>
                </a:solidFill>
                <a:ea typeface="Times New Roman" panose="02020603050405020304" pitchFamily="18" charset="0"/>
              </a:rPr>
              <a:t> je na hlasovacom lístku uvedených 15 kandidátov, ktorí dostali najviac hlasov od členov v prípravnom konaní pred Valným zhromaždením a  ktorých odsúhlasilo </a:t>
            </a:r>
            <a:r>
              <a:rPr lang="sk-SK" sz="7400" b="1" i="1" dirty="0">
                <a:solidFill>
                  <a:srgbClr val="262673"/>
                </a:solidFill>
                <a:ea typeface="Times New Roman" panose="02020603050405020304" pitchFamily="18" charset="0"/>
              </a:rPr>
              <a:t>súčasné</a:t>
            </a:r>
            <a:r>
              <a:rPr lang="sk-SK" sz="7400" dirty="0">
                <a:solidFill>
                  <a:srgbClr val="262673"/>
                </a:solidFill>
                <a:ea typeface="Times New Roman" panose="02020603050405020304" pitchFamily="18" charset="0"/>
              </a:rPr>
              <a:t> Predstavenstvo ZEP SR. Pod nimi je voľné miesto pre ďalších kandidátov, ktorých v deň volieb navrhne Plénum Valného zhromaždenia. Každý člen ZEP SR, zúčastňujúci sa Valného zhromaždenia (resp. je splnomocnený zastupovať iného člena ZEP SR) vyznačí krížikom najviac 15 kandidátov na členstvo v Predstavenstve ZEP SR, </a:t>
            </a:r>
            <a:r>
              <a:rPr lang="sk-SK" sz="7400" b="1" i="1" dirty="0">
                <a:solidFill>
                  <a:srgbClr val="262673"/>
                </a:solidFill>
                <a:ea typeface="Times New Roman" panose="02020603050405020304" pitchFamily="18" charset="0"/>
              </a:rPr>
              <a:t>pričom pri ich výbere berie do úvahy aj tých kandidátov, ktorí boli na listinu dopísaní v deň volieb</a:t>
            </a:r>
            <a:r>
              <a:rPr lang="sk-SK" sz="7400" dirty="0">
                <a:solidFill>
                  <a:srgbClr val="262673"/>
                </a:solidFill>
                <a:ea typeface="Times New Roman" panose="02020603050405020304" pitchFamily="18" charset="0"/>
              </a:rPr>
              <a:t>. </a:t>
            </a:r>
            <a:r>
              <a:rPr lang="sk-SK" sz="7400" u="sng" dirty="0">
                <a:solidFill>
                  <a:srgbClr val="262673"/>
                </a:solidFill>
                <a:ea typeface="Times New Roman" panose="02020603050405020304" pitchFamily="18" charset="0"/>
              </a:rPr>
              <a:t>V prípade, že na lístku bude vyznačených viac kandidátov ako je miest v Predstavenstve, hlasovací lístok sa stáva neplatným.</a:t>
            </a:r>
            <a:endParaRPr lang="sk-SK" sz="7400" dirty="0">
              <a:solidFill>
                <a:srgbClr val="262673"/>
              </a:solidFill>
              <a:ea typeface="Times New Roman" panose="02020603050405020304" pitchFamily="18" charset="0"/>
            </a:endParaRPr>
          </a:p>
        </p:txBody>
      </p:sp>
      <p:sp>
        <p:nvSpPr>
          <p:cNvPr id="5" name="Rectangle 15"/>
          <p:cNvSpPr/>
          <p:nvPr/>
        </p:nvSpPr>
        <p:spPr>
          <a:xfrm>
            <a:off x="0" y="1"/>
            <a:ext cx="12192000" cy="360946"/>
          </a:xfrm>
          <a:prstGeom prst="rect">
            <a:avLst/>
          </a:prstGeom>
          <a:solidFill>
            <a:srgbClr val="262673"/>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marL="355600">
              <a:spcAft>
                <a:spcPts val="1800"/>
              </a:spcAft>
            </a:pPr>
            <a:endParaRPr lang="sk-SK" sz="2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BlokTextu 6"/>
          <p:cNvSpPr txBox="1"/>
          <p:nvPr/>
        </p:nvSpPr>
        <p:spPr>
          <a:xfrm>
            <a:off x="605790" y="1"/>
            <a:ext cx="11178540" cy="400110"/>
          </a:xfrm>
          <a:prstGeom prst="rect">
            <a:avLst/>
          </a:prstGeom>
          <a:noFill/>
        </p:spPr>
        <p:txBody>
          <a:bodyPr wrap="square" rtlCol="0">
            <a:spAutoFit/>
          </a:bodyPr>
          <a:lstStyle/>
          <a:p>
            <a:pPr algn="ctr"/>
            <a:r>
              <a:rPr lang="sk-SK" sz="2000" b="1" kern="0" dirty="0">
                <a:solidFill>
                  <a:schemeClr val="bg1"/>
                </a:solidFill>
                <a:latin typeface="Calibri" panose="020F0502020204030204" pitchFamily="34" charset="0"/>
              </a:rPr>
              <a:t>VOLEBNÝ  PORIADOK  ZEP SR  </a:t>
            </a:r>
            <a:r>
              <a:rPr lang="sk-SK" dirty="0">
                <a:solidFill>
                  <a:schemeClr val="bg1"/>
                </a:solidFill>
                <a:latin typeface="Calibri" panose="020F0502020204030204" pitchFamily="34" charset="0"/>
                <a:ea typeface="Times New Roman" panose="02020603050405020304" pitchFamily="18" charset="0"/>
              </a:rPr>
              <a:t>pre voľby </a:t>
            </a:r>
            <a:r>
              <a:rPr lang="sk-SK" b="1" dirty="0">
                <a:solidFill>
                  <a:schemeClr val="bg1"/>
                </a:solidFill>
                <a:latin typeface="Calibri" panose="020F0502020204030204" pitchFamily="34" charset="0"/>
                <a:ea typeface="Times New Roman" panose="02020603050405020304" pitchFamily="18" charset="0"/>
              </a:rPr>
              <a:t>do Predstavenstva a Dozornej rady</a:t>
            </a:r>
            <a:r>
              <a:rPr lang="sk-SK" dirty="0">
                <a:solidFill>
                  <a:schemeClr val="bg1"/>
                </a:solidFill>
                <a:latin typeface="Calibri" panose="020F0502020204030204" pitchFamily="34" charset="0"/>
                <a:ea typeface="Times New Roman" panose="02020603050405020304" pitchFamily="18" charset="0"/>
              </a:rPr>
              <a:t> pre funkčné obdobie  </a:t>
            </a:r>
            <a:r>
              <a:rPr lang="sk-SK" b="1" dirty="0">
                <a:solidFill>
                  <a:schemeClr val="bg1"/>
                </a:solidFill>
                <a:latin typeface="Calibri" panose="020F0502020204030204" pitchFamily="34" charset="0"/>
                <a:ea typeface="Times New Roman" panose="02020603050405020304" pitchFamily="18" charset="0"/>
              </a:rPr>
              <a:t>2016-2018</a:t>
            </a:r>
            <a:endParaRPr lang="sk-SK"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79125540"/>
      </p:ext>
    </p:extLst>
  </p:cSld>
  <p:clrMapOvr>
    <a:masterClrMapping/>
  </p:clrMapOvr>
  <p:transition spd="slow">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p:cNvSpPr>
            <a:spLocks noGrp="1"/>
          </p:cNvSpPr>
          <p:nvPr>
            <p:ph idx="1"/>
          </p:nvPr>
        </p:nvSpPr>
        <p:spPr>
          <a:xfrm>
            <a:off x="108284" y="0"/>
            <a:ext cx="11899231" cy="7243012"/>
          </a:xfrm>
        </p:spPr>
        <p:txBody>
          <a:bodyPr>
            <a:normAutofit/>
          </a:bodyPr>
          <a:lstStyle/>
          <a:p>
            <a:pPr marL="0" indent="0">
              <a:lnSpc>
                <a:spcPct val="120000"/>
              </a:lnSpc>
              <a:spcBef>
                <a:spcPts val="0"/>
              </a:spcBef>
              <a:buNone/>
            </a:pPr>
            <a:r>
              <a:rPr lang="sk-SK" sz="1600" b="1" dirty="0">
                <a:solidFill>
                  <a:srgbClr val="262673"/>
                </a:solidFill>
              </a:rPr>
              <a:t>7. </a:t>
            </a:r>
            <a:r>
              <a:rPr lang="sk-SK" sz="1600" b="1" u="sng" dirty="0">
                <a:solidFill>
                  <a:srgbClr val="262673"/>
                </a:solidFill>
              </a:rPr>
              <a:t>Pre voľbu do Dozornej rady</a:t>
            </a:r>
            <a:r>
              <a:rPr lang="sk-SK" sz="1600" dirty="0">
                <a:solidFill>
                  <a:srgbClr val="262673"/>
                </a:solidFill>
              </a:rPr>
              <a:t> sú na tom istom hlasovacom lístku mená 2 kandidátov, ktorí dostali najviac hlasov v prípravnom konaní pred Valným zhromaždením a ktorých odsúhlasilo predchádzajúce Predstavenstvo ZEP SR. Pod nimi je voľný priestor pre mená ďalších kandidátov, ktorých v deň volieb navrhne Plénum Valného zhromaždenia. Každý člen ZEP SR, zúčastňujúci sa Valného zhromaždenia (resp. je splnomocnený zastupovať iného člena ZEP SR) vyznačí krížikom najviac 4 kandidátov na členstvo v Dozornej rade ZEP SR, </a:t>
            </a:r>
            <a:r>
              <a:rPr lang="sk-SK" sz="1600" b="1" i="1" dirty="0">
                <a:solidFill>
                  <a:srgbClr val="262673"/>
                </a:solidFill>
              </a:rPr>
              <a:t>pričom pri ich výbere berie do úvahy aj tých kandidátov, ktorí boli na listinu dopísaní v deň volieb</a:t>
            </a:r>
            <a:r>
              <a:rPr lang="sk-SK" sz="1600" dirty="0">
                <a:solidFill>
                  <a:srgbClr val="262673"/>
                </a:solidFill>
              </a:rPr>
              <a:t>. </a:t>
            </a:r>
            <a:r>
              <a:rPr lang="sk-SK" sz="1600" u="sng" dirty="0">
                <a:solidFill>
                  <a:srgbClr val="262673"/>
                </a:solidFill>
              </a:rPr>
              <a:t>V prípade, že na lístku budú vyznačení viacerí kandidáti ako je miest v Dozornej rade, hlasovací lístok sa stáva neplatným.</a:t>
            </a:r>
            <a:endParaRPr lang="sk-SK" sz="1600" dirty="0">
              <a:solidFill>
                <a:srgbClr val="262673"/>
              </a:solidFill>
            </a:endParaRPr>
          </a:p>
          <a:p>
            <a:pPr marL="0" indent="0">
              <a:lnSpc>
                <a:spcPct val="120000"/>
              </a:lnSpc>
              <a:spcBef>
                <a:spcPts val="0"/>
              </a:spcBef>
              <a:buNone/>
            </a:pPr>
            <a:r>
              <a:rPr lang="sk-SK" sz="1600" b="1" dirty="0">
                <a:solidFill>
                  <a:srgbClr val="262673"/>
                </a:solidFill>
              </a:rPr>
              <a:t>8. </a:t>
            </a:r>
            <a:r>
              <a:rPr lang="sk-SK" sz="1600" dirty="0">
                <a:solidFill>
                  <a:srgbClr val="262673"/>
                </a:solidFill>
              </a:rPr>
              <a:t>Každý navrhnutý kandidát na voľbu do Predstavenstva a Dozornej rady potvrdil pred voľbami svoj súhlas s kandidatúrou Sekretariátu ZEP SR. Kandidáti, ktorí budú navrhnutí až na Valnom zhromaždení, potvrdia svoj súhlas Plénu VZ osobne pred samotnými voľbami.</a:t>
            </a:r>
          </a:p>
          <a:p>
            <a:pPr marL="0" indent="0">
              <a:lnSpc>
                <a:spcPct val="120000"/>
              </a:lnSpc>
              <a:spcBef>
                <a:spcPts val="0"/>
              </a:spcBef>
              <a:buNone/>
            </a:pPr>
            <a:r>
              <a:rPr lang="sk-SK" sz="1600" b="1" dirty="0">
                <a:solidFill>
                  <a:srgbClr val="262673"/>
                </a:solidFill>
              </a:rPr>
              <a:t>9. </a:t>
            </a:r>
            <a:r>
              <a:rPr lang="sk-SK" sz="1600" dirty="0">
                <a:solidFill>
                  <a:srgbClr val="262673"/>
                </a:solidFill>
              </a:rPr>
              <a:t>Do Predstavenstva a Dozornej rady ZEP SR môže byť zvolený len ten kandidát, ktorý má riadne zaplatené členské príspevky za bežný a predchádzajúce roky, resp. dodržiava dohodnutý splátkový kalendár.   </a:t>
            </a:r>
          </a:p>
          <a:p>
            <a:pPr marL="0" indent="0">
              <a:lnSpc>
                <a:spcPct val="120000"/>
              </a:lnSpc>
              <a:spcBef>
                <a:spcPts val="0"/>
              </a:spcBef>
              <a:buNone/>
            </a:pPr>
            <a:r>
              <a:rPr lang="sk-SK" sz="1600" b="1" dirty="0">
                <a:solidFill>
                  <a:srgbClr val="262673"/>
                </a:solidFill>
              </a:rPr>
              <a:t>10. </a:t>
            </a:r>
            <a:r>
              <a:rPr lang="sk-SK" sz="1600" dirty="0">
                <a:solidFill>
                  <a:srgbClr val="262673"/>
                </a:solidFill>
              </a:rPr>
              <a:t>Za členov Predstavenstva ZEP SR sú zvolení prví 15 kandidáti, ktorí vo voľbách obdržali najviac hlasov.</a:t>
            </a:r>
          </a:p>
          <a:p>
            <a:pPr marL="0" indent="0">
              <a:lnSpc>
                <a:spcPct val="120000"/>
              </a:lnSpc>
              <a:spcBef>
                <a:spcPts val="0"/>
              </a:spcBef>
              <a:buNone/>
            </a:pPr>
            <a:r>
              <a:rPr lang="sk-SK" sz="1600" b="1" dirty="0">
                <a:solidFill>
                  <a:srgbClr val="262673"/>
                </a:solidFill>
              </a:rPr>
              <a:t>11. </a:t>
            </a:r>
            <a:r>
              <a:rPr lang="sk-SK" sz="1600" dirty="0">
                <a:solidFill>
                  <a:srgbClr val="262673"/>
                </a:solidFill>
              </a:rPr>
              <a:t>Do Dozornej rady ZEP SR sú zvolení tí 4 kandidáti, ktorí obdržali najvyšší počet hlasov. </a:t>
            </a:r>
          </a:p>
          <a:p>
            <a:pPr marL="0" indent="0">
              <a:lnSpc>
                <a:spcPct val="120000"/>
              </a:lnSpc>
              <a:spcBef>
                <a:spcPts val="0"/>
              </a:spcBef>
              <a:buNone/>
            </a:pPr>
            <a:r>
              <a:rPr lang="sk-SK" sz="1600" b="1" dirty="0">
                <a:solidFill>
                  <a:srgbClr val="262673"/>
                </a:solidFill>
              </a:rPr>
              <a:t>12. </a:t>
            </a:r>
            <a:r>
              <a:rPr lang="sk-SK" sz="1600" dirty="0">
                <a:solidFill>
                  <a:srgbClr val="262673"/>
                </a:solidFill>
              </a:rPr>
              <a:t>V prípade rovnosti hlasov dvoch a viacerých kandidátov na </a:t>
            </a:r>
            <a:r>
              <a:rPr lang="sk-SK" sz="1600" b="1" dirty="0">
                <a:solidFill>
                  <a:srgbClr val="262673"/>
                </a:solidFill>
              </a:rPr>
              <a:t>15 mieste</a:t>
            </a:r>
            <a:r>
              <a:rPr lang="sk-SK" sz="1600" dirty="0">
                <a:solidFill>
                  <a:srgbClr val="262673"/>
                </a:solidFill>
              </a:rPr>
              <a:t> pri voľbe do Predstavenstva a n</a:t>
            </a:r>
            <a:r>
              <a:rPr lang="sk-SK" sz="1600" i="1" dirty="0">
                <a:solidFill>
                  <a:srgbClr val="262673"/>
                </a:solidFill>
              </a:rPr>
              <a:t>a </a:t>
            </a:r>
            <a:r>
              <a:rPr lang="sk-SK" sz="1600" b="1" i="1" dirty="0">
                <a:solidFill>
                  <a:srgbClr val="262673"/>
                </a:solidFill>
              </a:rPr>
              <a:t>4 mieste</a:t>
            </a:r>
            <a:r>
              <a:rPr lang="sk-SK" sz="1600" i="1" dirty="0">
                <a:solidFill>
                  <a:srgbClr val="262673"/>
                </a:solidFill>
              </a:rPr>
              <a:t> </a:t>
            </a:r>
            <a:r>
              <a:rPr lang="sk-SK" sz="1600" dirty="0">
                <a:solidFill>
                  <a:srgbClr val="262673"/>
                </a:solidFill>
              </a:rPr>
              <a:t>pri voľbe do Dozornej rady, sa vykoná druhé kolo volieb – </a:t>
            </a:r>
            <a:r>
              <a:rPr lang="sk-SK" sz="1600" b="1" i="1" u="sng" dirty="0">
                <a:solidFill>
                  <a:srgbClr val="262673"/>
                </a:solidFill>
              </a:rPr>
              <a:t>proklamačným spôsobom (zdvihnutím ruky</a:t>
            </a:r>
            <a:r>
              <a:rPr lang="sk-SK" sz="1600" dirty="0">
                <a:solidFill>
                  <a:srgbClr val="262673"/>
                </a:solidFill>
              </a:rPr>
              <a:t>), ale už len medzi kandidátmi s rovnakým počtom hlasov.</a:t>
            </a:r>
          </a:p>
          <a:p>
            <a:pPr marL="0" indent="0">
              <a:lnSpc>
                <a:spcPct val="120000"/>
              </a:lnSpc>
              <a:spcBef>
                <a:spcPts val="0"/>
              </a:spcBef>
              <a:buNone/>
            </a:pPr>
            <a:r>
              <a:rPr lang="sk-SK" sz="1600" b="1" dirty="0">
                <a:solidFill>
                  <a:srgbClr val="262673"/>
                </a:solidFill>
              </a:rPr>
              <a:t>13. </a:t>
            </a:r>
            <a:r>
              <a:rPr lang="sk-SK" sz="1600" dirty="0">
                <a:solidFill>
                  <a:srgbClr val="262673"/>
                </a:solidFill>
              </a:rPr>
              <a:t>Volebné lístky vyhodnotí trojčlenná volebná komisia zvolená Valným zhromaždením, ktorej predseda oboznámi s konečnými výsledkami Plénum VZ ZEP SR ešte v deň volieb.</a:t>
            </a:r>
          </a:p>
          <a:p>
            <a:pPr marL="0" indent="0">
              <a:lnSpc>
                <a:spcPct val="120000"/>
              </a:lnSpc>
              <a:spcBef>
                <a:spcPts val="0"/>
              </a:spcBef>
              <a:buNone/>
            </a:pPr>
            <a:r>
              <a:rPr lang="sk-SK" sz="1600" b="1" dirty="0">
                <a:solidFill>
                  <a:srgbClr val="262673"/>
                </a:solidFill>
              </a:rPr>
              <a:t>14. </a:t>
            </a:r>
            <a:r>
              <a:rPr lang="sk-SK" sz="1600" dirty="0">
                <a:solidFill>
                  <a:srgbClr val="262673"/>
                </a:solidFill>
              </a:rPr>
              <a:t>Výsledky volieb, vrátane údajov z Mandátovej komisie a výsledkov hlasovania o každom zvolenom kandidátovi budú súčasťou zápisu z Valného zhromaždenia. </a:t>
            </a:r>
          </a:p>
          <a:p>
            <a:pPr marL="0" indent="0">
              <a:lnSpc>
                <a:spcPct val="120000"/>
              </a:lnSpc>
              <a:spcBef>
                <a:spcPts val="0"/>
              </a:spcBef>
              <a:buNone/>
            </a:pPr>
            <a:r>
              <a:rPr lang="sk-SK" sz="1600" b="1" dirty="0">
                <a:solidFill>
                  <a:srgbClr val="262673"/>
                </a:solidFill>
              </a:rPr>
              <a:t>15. </a:t>
            </a:r>
            <a:r>
              <a:rPr lang="sk-SK" sz="1600" dirty="0">
                <a:solidFill>
                  <a:srgbClr val="262673"/>
                </a:solidFill>
              </a:rPr>
              <a:t>Po skončení Valného zhromaždenia zasadnú novozvolení členovia Predstavenstva a Dozornej rady ZEP SR a zo svojho stredu si zvolia nového prezidenta,  resp. nového predsedu DR.</a:t>
            </a:r>
          </a:p>
          <a:p>
            <a:pPr marL="0" indent="0">
              <a:lnSpc>
                <a:spcPct val="120000"/>
              </a:lnSpc>
              <a:spcBef>
                <a:spcPts val="0"/>
              </a:spcBef>
              <a:buNone/>
            </a:pPr>
            <a:r>
              <a:rPr lang="sk-SK" sz="1600" b="1" dirty="0">
                <a:solidFill>
                  <a:srgbClr val="262673"/>
                </a:solidFill>
              </a:rPr>
              <a:t>16. </a:t>
            </a:r>
            <a:r>
              <a:rPr lang="sk-SK" sz="1600" dirty="0">
                <a:solidFill>
                  <a:srgbClr val="262673"/>
                </a:solidFill>
              </a:rPr>
              <a:t>Najneskôr na prvom riadnom zasadaní Predstavenstva ZEP SR menuje novozvolený prezident svojich viceprezidentov, o čom bezodkladne Sekretariát zväzu informuje členskú základňu. </a:t>
            </a:r>
          </a:p>
        </p:txBody>
      </p:sp>
    </p:spTree>
    <p:extLst>
      <p:ext uri="{BB962C8B-B14F-4D97-AF65-F5344CB8AC3E}">
        <p14:creationId xmlns:p14="http://schemas.microsoft.com/office/powerpoint/2010/main" val="3201129087"/>
      </p:ext>
    </p:extLst>
  </p:cSld>
  <p:clrMapOvr>
    <a:masterClrMapping/>
  </p:clrMapOvr>
  <p:transition spd="slow">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ĺžnik 10"/>
          <p:cNvSpPr/>
          <p:nvPr/>
        </p:nvSpPr>
        <p:spPr>
          <a:xfrm>
            <a:off x="3195240" y="6089230"/>
            <a:ext cx="8887522" cy="400110"/>
          </a:xfrm>
          <a:prstGeom prst="rect">
            <a:avLst/>
          </a:prstGeom>
        </p:spPr>
        <p:txBody>
          <a:bodyPr wrap="square">
            <a:spAutoFit/>
          </a:bodyPr>
          <a:lstStyle/>
          <a:p>
            <a:pPr marL="355600"/>
            <a:r>
              <a:rPr lang="sk-SK" sz="2000" b="1" dirty="0">
                <a:solidFill>
                  <a:srgbClr val="262673"/>
                </a:solidFill>
                <a:latin typeface="Open Sans" panose="020B0606030504020204" pitchFamily="34" charset="0"/>
                <a:ea typeface="Open Sans" panose="020B0606030504020204" pitchFamily="34" charset="0"/>
                <a:cs typeface="Open Sans" panose="020B0606030504020204" pitchFamily="34" charset="0"/>
              </a:rPr>
              <a:t>20.10.2017, hotel Bešeňová***, Bešeňová 136, 034 83</a:t>
            </a:r>
          </a:p>
        </p:txBody>
      </p:sp>
      <p:grpSp>
        <p:nvGrpSpPr>
          <p:cNvPr id="21" name="Skupina 20"/>
          <p:cNvGrpSpPr/>
          <p:nvPr/>
        </p:nvGrpSpPr>
        <p:grpSpPr>
          <a:xfrm>
            <a:off x="0" y="0"/>
            <a:ext cx="2939585" cy="6858000"/>
            <a:chOff x="0" y="0"/>
            <a:chExt cx="4627756" cy="6858000"/>
          </a:xfrm>
        </p:grpSpPr>
        <p:sp>
          <p:nvSpPr>
            <p:cNvPr id="22" name="Obdĺžnik 21"/>
            <p:cNvSpPr/>
            <p:nvPr/>
          </p:nvSpPr>
          <p:spPr>
            <a:xfrm>
              <a:off x="0" y="0"/>
              <a:ext cx="3557239" cy="6858000"/>
            </a:xfrm>
            <a:prstGeom prst="rect">
              <a:avLst/>
            </a:prstGeom>
            <a:solidFill>
              <a:srgbClr val="262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3" name="Pravouhlý trojuholník 22"/>
            <p:cNvSpPr/>
            <p:nvPr/>
          </p:nvSpPr>
          <p:spPr>
            <a:xfrm flipH="1">
              <a:off x="1260086" y="1603223"/>
              <a:ext cx="2415172" cy="5254777"/>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bg1"/>
                </a:solidFill>
              </a:endParaRPr>
            </a:p>
          </p:txBody>
        </p:sp>
        <p:grpSp>
          <p:nvGrpSpPr>
            <p:cNvPr id="24" name="Skupina 23"/>
            <p:cNvGrpSpPr/>
            <p:nvPr/>
          </p:nvGrpSpPr>
          <p:grpSpPr>
            <a:xfrm>
              <a:off x="524108" y="0"/>
              <a:ext cx="4103648" cy="6858000"/>
              <a:chOff x="5269962" y="0"/>
              <a:chExt cx="3202849" cy="7083566"/>
            </a:xfrm>
          </p:grpSpPr>
          <p:pic>
            <p:nvPicPr>
              <p:cNvPr id="25" name="Obrázok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2857" y="0"/>
                <a:ext cx="1139954" cy="1011938"/>
              </a:xfrm>
              <a:prstGeom prst="rect">
                <a:avLst/>
              </a:prstGeom>
            </p:spPr>
          </p:pic>
          <p:pic>
            <p:nvPicPr>
              <p:cNvPr id="26" name="Obrázok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1150" y="1011938"/>
                <a:ext cx="1139954" cy="1011938"/>
              </a:xfrm>
              <a:prstGeom prst="rect">
                <a:avLst/>
              </a:prstGeom>
            </p:spPr>
          </p:pic>
          <p:pic>
            <p:nvPicPr>
              <p:cNvPr id="27" name="Obrázok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9444" y="2023876"/>
                <a:ext cx="1139954" cy="1011938"/>
              </a:xfrm>
              <a:prstGeom prst="rect">
                <a:avLst/>
              </a:prstGeom>
            </p:spPr>
          </p:pic>
          <p:pic>
            <p:nvPicPr>
              <p:cNvPr id="28" name="Obrázok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7398" y="3035814"/>
                <a:ext cx="1139954" cy="1011938"/>
              </a:xfrm>
              <a:prstGeom prst="rect">
                <a:avLst/>
              </a:prstGeom>
            </p:spPr>
          </p:pic>
          <p:pic>
            <p:nvPicPr>
              <p:cNvPr id="29" name="Obrázok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5353" y="4047752"/>
                <a:ext cx="1139954" cy="1011938"/>
              </a:xfrm>
              <a:prstGeom prst="rect">
                <a:avLst/>
              </a:prstGeom>
            </p:spPr>
          </p:pic>
          <p:pic>
            <p:nvPicPr>
              <p:cNvPr id="30" name="Obrázok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3308" y="5059690"/>
                <a:ext cx="1139954" cy="1011938"/>
              </a:xfrm>
              <a:prstGeom prst="rect">
                <a:avLst/>
              </a:prstGeom>
            </p:spPr>
          </p:pic>
          <p:pic>
            <p:nvPicPr>
              <p:cNvPr id="31" name="Obrázok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9962" y="6071628"/>
                <a:ext cx="1139954" cy="1011938"/>
              </a:xfrm>
              <a:prstGeom prst="rect">
                <a:avLst/>
              </a:prstGeom>
            </p:spPr>
          </p:pic>
        </p:grpSp>
      </p:grpSp>
      <p:sp>
        <p:nvSpPr>
          <p:cNvPr id="16" name="Obdĺžnik 15"/>
          <p:cNvSpPr/>
          <p:nvPr/>
        </p:nvSpPr>
        <p:spPr>
          <a:xfrm>
            <a:off x="1330194" y="5016847"/>
            <a:ext cx="10539996" cy="954107"/>
          </a:xfrm>
          <a:prstGeom prst="rect">
            <a:avLst/>
          </a:prstGeom>
        </p:spPr>
        <p:txBody>
          <a:bodyPr wrap="square">
            <a:spAutoFit/>
          </a:bodyPr>
          <a:lstStyle/>
          <a:p>
            <a:pPr marL="355600" algn="ctr">
              <a:spcBef>
                <a:spcPts val="1800"/>
              </a:spcBef>
              <a:spcAft>
                <a:spcPts val="3000"/>
              </a:spcAft>
            </a:pPr>
            <a:r>
              <a:rPr lang="sk-SK" sz="2800" b="1" dirty="0">
                <a:solidFill>
                  <a:srgbClr val="262673"/>
                </a:solidFill>
                <a:ea typeface="Open Sans" panose="020B0606030504020204" pitchFamily="34" charset="0"/>
                <a:cs typeface="Open Sans" panose="020B0606030504020204" pitchFamily="34" charset="0"/>
              </a:rPr>
              <a:t>48. Valné zhromaždenie </a:t>
            </a:r>
            <a:br>
              <a:rPr lang="sk-SK" sz="2800" b="1" dirty="0">
                <a:solidFill>
                  <a:srgbClr val="262673"/>
                </a:solidFill>
                <a:ea typeface="Open Sans" panose="020B0606030504020204" pitchFamily="34" charset="0"/>
                <a:cs typeface="Open Sans" panose="020B0606030504020204" pitchFamily="34" charset="0"/>
              </a:rPr>
            </a:br>
            <a:r>
              <a:rPr lang="sk-SK" sz="2800" b="1" dirty="0">
                <a:solidFill>
                  <a:srgbClr val="262673"/>
                </a:solidFill>
                <a:ea typeface="Open Sans" panose="020B0606030504020204" pitchFamily="34" charset="0"/>
                <a:cs typeface="Open Sans" panose="020B0606030504020204" pitchFamily="34" charset="0"/>
              </a:rPr>
              <a:t>Zväzu elektrotechnického priemyslu SR</a:t>
            </a:r>
          </a:p>
        </p:txBody>
      </p:sp>
      <p:sp>
        <p:nvSpPr>
          <p:cNvPr id="17" name="BlokTextu 16"/>
          <p:cNvSpPr txBox="1"/>
          <p:nvPr/>
        </p:nvSpPr>
        <p:spPr>
          <a:xfrm>
            <a:off x="2865959" y="1623605"/>
            <a:ext cx="8804673" cy="1754326"/>
          </a:xfrm>
          <a:prstGeom prst="rect">
            <a:avLst/>
          </a:prstGeom>
          <a:noFill/>
        </p:spPr>
        <p:txBody>
          <a:bodyPr wrap="square" rtlCol="0">
            <a:spAutoFit/>
          </a:bodyPr>
          <a:lstStyle/>
          <a:p>
            <a:pPr algn="ctr"/>
            <a:r>
              <a:rPr lang="sk-SK" sz="3600" b="1" dirty="0">
                <a:solidFill>
                  <a:srgbClr val="262673"/>
                </a:solidFill>
              </a:rPr>
              <a:t>Vyhlásenie výsledkov doplňujúcich volieb </a:t>
            </a:r>
          </a:p>
          <a:p>
            <a:pPr algn="ctr"/>
            <a:r>
              <a:rPr lang="sk-SK" sz="3600" b="1" dirty="0">
                <a:solidFill>
                  <a:srgbClr val="262673"/>
                </a:solidFill>
              </a:rPr>
              <a:t>do Predstavenstva ZEP SR </a:t>
            </a:r>
          </a:p>
          <a:p>
            <a:pPr algn="ctr"/>
            <a:r>
              <a:rPr lang="sk-SK" sz="3600" b="1" dirty="0">
                <a:solidFill>
                  <a:srgbClr val="262673"/>
                </a:solidFill>
              </a:rPr>
              <a:t>predsedom Volebnej komisie </a:t>
            </a:r>
          </a:p>
        </p:txBody>
      </p:sp>
      <p:sp>
        <p:nvSpPr>
          <p:cNvPr id="2" name="BlokTextu 1">
            <a:extLst>
              <a:ext uri="{FF2B5EF4-FFF2-40B4-BE49-F238E27FC236}">
                <a16:creationId xmlns:a16="http://schemas.microsoft.com/office/drawing/2014/main" id="{41E4D9CC-8CA3-4D40-ACC0-08F6640432ED}"/>
              </a:ext>
            </a:extLst>
          </p:cNvPr>
          <p:cNvSpPr txBox="1"/>
          <p:nvPr/>
        </p:nvSpPr>
        <p:spPr>
          <a:xfrm>
            <a:off x="4928955" y="3843446"/>
            <a:ext cx="4678680" cy="707886"/>
          </a:xfrm>
          <a:prstGeom prst="rect">
            <a:avLst/>
          </a:prstGeom>
          <a:noFill/>
        </p:spPr>
        <p:txBody>
          <a:bodyPr wrap="square" rtlCol="0">
            <a:spAutoFit/>
          </a:bodyPr>
          <a:lstStyle/>
          <a:p>
            <a:r>
              <a:rPr lang="sk-SK" sz="4000" b="1" dirty="0">
                <a:solidFill>
                  <a:srgbClr val="262673"/>
                </a:solidFill>
              </a:rPr>
              <a:t>Norbert Šatan </a:t>
            </a:r>
            <a:endParaRPr lang="sk-SK" sz="4000" dirty="0"/>
          </a:p>
        </p:txBody>
      </p:sp>
      <p:pic>
        <p:nvPicPr>
          <p:cNvPr id="18" name="Obrázok 17">
            <a:extLst>
              <a:ext uri="{FF2B5EF4-FFF2-40B4-BE49-F238E27FC236}">
                <a16:creationId xmlns:a16="http://schemas.microsoft.com/office/drawing/2014/main" id="{3DCEAD91-8228-49F0-9475-85EF89C64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8766" y="489857"/>
            <a:ext cx="2291681" cy="584361"/>
          </a:xfrm>
          <a:prstGeom prst="rect">
            <a:avLst/>
          </a:prstGeom>
        </p:spPr>
      </p:pic>
    </p:spTree>
    <p:extLst>
      <p:ext uri="{BB962C8B-B14F-4D97-AF65-F5344CB8AC3E}">
        <p14:creationId xmlns:p14="http://schemas.microsoft.com/office/powerpoint/2010/main" val="709436658"/>
      </p:ext>
    </p:extLst>
  </p:cSld>
  <p:clrMapOvr>
    <a:masterClrMapping/>
  </p:clrMapOvr>
  <p:transition spd="slow">
    <p:split orient="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Skupina 9"/>
          <p:cNvGrpSpPr/>
          <p:nvPr/>
        </p:nvGrpSpPr>
        <p:grpSpPr>
          <a:xfrm rot="10800000">
            <a:off x="8212496" y="0"/>
            <a:ext cx="3987800" cy="6858000"/>
            <a:chOff x="0" y="0"/>
            <a:chExt cx="4627756" cy="6858000"/>
          </a:xfrm>
        </p:grpSpPr>
        <p:sp>
          <p:nvSpPr>
            <p:cNvPr id="11" name="Obdĺžnik 10"/>
            <p:cNvSpPr/>
            <p:nvPr/>
          </p:nvSpPr>
          <p:spPr>
            <a:xfrm>
              <a:off x="0" y="0"/>
              <a:ext cx="3557239" cy="6858000"/>
            </a:xfrm>
            <a:prstGeom prst="rect">
              <a:avLst/>
            </a:prstGeom>
            <a:solidFill>
              <a:srgbClr val="262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Pravouhlý trojuholník 11"/>
            <p:cNvSpPr/>
            <p:nvPr/>
          </p:nvSpPr>
          <p:spPr>
            <a:xfrm flipH="1">
              <a:off x="868660" y="1605776"/>
              <a:ext cx="2828687" cy="5252224"/>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bg1"/>
                </a:solidFill>
              </a:endParaRPr>
            </a:p>
          </p:txBody>
        </p:sp>
        <p:grpSp>
          <p:nvGrpSpPr>
            <p:cNvPr id="13" name="Skupina 12"/>
            <p:cNvGrpSpPr/>
            <p:nvPr/>
          </p:nvGrpSpPr>
          <p:grpSpPr>
            <a:xfrm>
              <a:off x="524108" y="0"/>
              <a:ext cx="4103648" cy="6858000"/>
              <a:chOff x="5269962" y="0"/>
              <a:chExt cx="3202849" cy="7083566"/>
            </a:xfrm>
          </p:grpSpPr>
          <p:pic>
            <p:nvPicPr>
              <p:cNvPr id="14" name="Obrázok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2857" y="0"/>
                <a:ext cx="1139954" cy="1011938"/>
              </a:xfrm>
              <a:prstGeom prst="rect">
                <a:avLst/>
              </a:prstGeom>
            </p:spPr>
          </p:pic>
          <p:pic>
            <p:nvPicPr>
              <p:cNvPr id="15" name="Obrázok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1150" y="1011938"/>
                <a:ext cx="1139954" cy="1011938"/>
              </a:xfrm>
              <a:prstGeom prst="rect">
                <a:avLst/>
              </a:prstGeom>
            </p:spPr>
          </p:pic>
          <p:pic>
            <p:nvPicPr>
              <p:cNvPr id="16" name="Obrázok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9443" y="2023876"/>
                <a:ext cx="1139954" cy="1011938"/>
              </a:xfrm>
              <a:prstGeom prst="rect">
                <a:avLst/>
              </a:prstGeom>
            </p:spPr>
          </p:pic>
          <p:pic>
            <p:nvPicPr>
              <p:cNvPr id="17" name="Obrázok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7398" y="3035814"/>
                <a:ext cx="1139954" cy="1011938"/>
              </a:xfrm>
              <a:prstGeom prst="rect">
                <a:avLst/>
              </a:prstGeom>
            </p:spPr>
          </p:pic>
          <p:pic>
            <p:nvPicPr>
              <p:cNvPr id="18" name="Obrázok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5353" y="4047752"/>
                <a:ext cx="1139954" cy="1011938"/>
              </a:xfrm>
              <a:prstGeom prst="rect">
                <a:avLst/>
              </a:prstGeom>
            </p:spPr>
          </p:pic>
          <p:pic>
            <p:nvPicPr>
              <p:cNvPr id="19" name="Obrázok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3308" y="5059690"/>
                <a:ext cx="1139954" cy="1011938"/>
              </a:xfrm>
              <a:prstGeom prst="rect">
                <a:avLst/>
              </a:prstGeom>
            </p:spPr>
          </p:pic>
          <p:pic>
            <p:nvPicPr>
              <p:cNvPr id="20" name="Obrázok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9962" y="6071628"/>
                <a:ext cx="1139954" cy="1011938"/>
              </a:xfrm>
              <a:prstGeom prst="rect">
                <a:avLst/>
              </a:prstGeom>
            </p:spPr>
          </p:pic>
        </p:grpSp>
      </p:grpSp>
      <p:sp>
        <p:nvSpPr>
          <p:cNvPr id="22" name="BlokTextu 21"/>
          <p:cNvSpPr txBox="1"/>
          <p:nvPr/>
        </p:nvSpPr>
        <p:spPr>
          <a:xfrm>
            <a:off x="857230" y="2523643"/>
            <a:ext cx="7036176" cy="830997"/>
          </a:xfrm>
          <a:prstGeom prst="rect">
            <a:avLst/>
          </a:prstGeom>
          <a:noFill/>
        </p:spPr>
        <p:txBody>
          <a:bodyPr wrap="square" rtlCol="0">
            <a:spAutoFit/>
          </a:bodyPr>
          <a:lstStyle/>
          <a:p>
            <a:pPr algn="ctr"/>
            <a:r>
              <a:rPr lang="sk-SK" sz="4600" b="1" dirty="0">
                <a:solidFill>
                  <a:srgbClr val="262673"/>
                </a:solidFill>
              </a:rPr>
              <a:t>Pripravujeme pre vás ...</a:t>
            </a:r>
          </a:p>
        </p:txBody>
      </p:sp>
      <p:pic>
        <p:nvPicPr>
          <p:cNvPr id="23" name="Obrázok 22">
            <a:extLst>
              <a:ext uri="{FF2B5EF4-FFF2-40B4-BE49-F238E27FC236}">
                <a16:creationId xmlns:a16="http://schemas.microsoft.com/office/drawing/2014/main" id="{4EDB0952-307B-4B08-B3CD-BDB616F84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5243" y="474266"/>
            <a:ext cx="2291681" cy="584361"/>
          </a:xfrm>
          <a:prstGeom prst="rect">
            <a:avLst/>
          </a:prstGeom>
        </p:spPr>
      </p:pic>
    </p:spTree>
    <p:extLst>
      <p:ext uri="{BB962C8B-B14F-4D97-AF65-F5344CB8AC3E}">
        <p14:creationId xmlns:p14="http://schemas.microsoft.com/office/powerpoint/2010/main" val="4187981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ĺžnik 2"/>
          <p:cNvSpPr/>
          <p:nvPr/>
        </p:nvSpPr>
        <p:spPr>
          <a:xfrm>
            <a:off x="7843" y="226163"/>
            <a:ext cx="7116685" cy="4247317"/>
          </a:xfrm>
          <a:prstGeom prst="rect">
            <a:avLst/>
          </a:prstGeom>
        </p:spPr>
        <p:txBody>
          <a:bodyPr wrap="square">
            <a:spAutoFit/>
          </a:bodyPr>
          <a:lstStyle/>
          <a:p>
            <a:pPr algn="ctr">
              <a:lnSpc>
                <a:spcPct val="150000"/>
              </a:lnSpc>
            </a:pPr>
            <a:r>
              <a:rPr lang="sk-SK" sz="2400" b="1" dirty="0">
                <a:solidFill>
                  <a:srgbClr val="262673"/>
                </a:solidFill>
                <a:latin typeface="Arial" pitchFamily="34" charset="0"/>
                <a:cs typeface="Arial" pitchFamily="34" charset="0"/>
              </a:rPr>
              <a:t>4. Ples Zväzu elektrotechnického priemyslu SR</a:t>
            </a:r>
          </a:p>
          <a:p>
            <a:pPr algn="ctr">
              <a:lnSpc>
                <a:spcPct val="150000"/>
              </a:lnSpc>
            </a:pPr>
            <a:r>
              <a:rPr lang="sk-SK" sz="1600" b="1" i="1" dirty="0">
                <a:solidFill>
                  <a:srgbClr val="262673"/>
                </a:solidFill>
                <a:latin typeface="Arial" pitchFamily="34" charset="0"/>
                <a:cs typeface="Arial" pitchFamily="34" charset="0"/>
              </a:rPr>
              <a:t>Večer elektrotechnikov, energetikov a informatikov</a:t>
            </a:r>
          </a:p>
          <a:p>
            <a:pPr algn="ctr">
              <a:lnSpc>
                <a:spcPct val="150000"/>
              </a:lnSpc>
            </a:pPr>
            <a:endParaRPr lang="sk-SK" sz="2000" b="1" dirty="0">
              <a:solidFill>
                <a:srgbClr val="262673"/>
              </a:solidFill>
              <a:latin typeface="Arial" pitchFamily="34" charset="0"/>
              <a:cs typeface="Arial" pitchFamily="34" charset="0"/>
            </a:endParaRPr>
          </a:p>
          <a:p>
            <a:pPr marL="742950" lvl="1" indent="-285750" algn="just">
              <a:lnSpc>
                <a:spcPct val="150000"/>
              </a:lnSpc>
              <a:buFont typeface="Wingdings" panose="05000000000000000000" pitchFamily="2" charset="2"/>
              <a:buChar char="§"/>
            </a:pPr>
            <a:r>
              <a:rPr lang="sk-SK" sz="2000" b="1" dirty="0">
                <a:solidFill>
                  <a:srgbClr val="262673"/>
                </a:solidFill>
                <a:latin typeface="Arial" pitchFamily="34" charset="0"/>
                <a:cs typeface="Arial" pitchFamily="34" charset="0"/>
              </a:rPr>
              <a:t>Miesto: </a:t>
            </a:r>
            <a:r>
              <a:rPr lang="en-US" sz="2000" dirty="0">
                <a:solidFill>
                  <a:srgbClr val="262673"/>
                </a:solidFill>
                <a:latin typeface="Arial" pitchFamily="34" charset="0"/>
                <a:cs typeface="Arial" pitchFamily="34" charset="0"/>
              </a:rPr>
              <a:t>DoubleTree by Hilton Hotel Bratislava</a:t>
            </a:r>
            <a:endParaRPr lang="sk-SK" sz="2000" dirty="0">
              <a:solidFill>
                <a:srgbClr val="262673"/>
              </a:solidFill>
              <a:latin typeface="Arial" pitchFamily="34" charset="0"/>
              <a:cs typeface="Arial" pitchFamily="34" charset="0"/>
            </a:endParaRPr>
          </a:p>
          <a:p>
            <a:pPr marL="742950" lvl="1" indent="-285750" algn="just">
              <a:lnSpc>
                <a:spcPct val="150000"/>
              </a:lnSpc>
              <a:buFont typeface="Wingdings" panose="05000000000000000000" pitchFamily="2" charset="2"/>
              <a:buChar char="§"/>
            </a:pPr>
            <a:r>
              <a:rPr lang="sk-SK" sz="2000" b="1" dirty="0">
                <a:solidFill>
                  <a:srgbClr val="262673"/>
                </a:solidFill>
                <a:latin typeface="Arial" pitchFamily="34" charset="0"/>
                <a:cs typeface="Arial" pitchFamily="34" charset="0"/>
              </a:rPr>
              <a:t>Dátum: </a:t>
            </a:r>
            <a:r>
              <a:rPr lang="sk-SK" sz="2000" dirty="0">
                <a:solidFill>
                  <a:srgbClr val="262673"/>
                </a:solidFill>
                <a:latin typeface="Arial" pitchFamily="34" charset="0"/>
                <a:cs typeface="Arial" pitchFamily="34" charset="0"/>
              </a:rPr>
              <a:t>sobota 20.1.2018</a:t>
            </a:r>
          </a:p>
          <a:p>
            <a:pPr marL="742950" lvl="1" indent="-285750" algn="just">
              <a:lnSpc>
                <a:spcPct val="150000"/>
              </a:lnSpc>
              <a:buFont typeface="Wingdings" panose="05000000000000000000" pitchFamily="2" charset="2"/>
              <a:buChar char="§"/>
            </a:pPr>
            <a:r>
              <a:rPr lang="sk-SK" sz="2000" b="1" dirty="0">
                <a:solidFill>
                  <a:srgbClr val="262673"/>
                </a:solidFill>
                <a:latin typeface="Arial" pitchFamily="34" charset="0"/>
                <a:cs typeface="Arial" pitchFamily="34" charset="0"/>
              </a:rPr>
              <a:t>Moderátor: </a:t>
            </a:r>
            <a:r>
              <a:rPr lang="sk-SK" sz="2000" dirty="0">
                <a:solidFill>
                  <a:srgbClr val="262673"/>
                </a:solidFill>
                <a:latin typeface="Arial" pitchFamily="34" charset="0"/>
                <a:cs typeface="Arial" pitchFamily="34" charset="0"/>
              </a:rPr>
              <a:t>Maroš Kramár</a:t>
            </a:r>
          </a:p>
          <a:p>
            <a:pPr marL="742950" lvl="1" indent="-285750" algn="just">
              <a:lnSpc>
                <a:spcPct val="150000"/>
              </a:lnSpc>
              <a:buFont typeface="Wingdings" panose="05000000000000000000" pitchFamily="2" charset="2"/>
              <a:buChar char="§"/>
            </a:pPr>
            <a:r>
              <a:rPr lang="sk-SK" sz="2000" b="1" dirty="0">
                <a:solidFill>
                  <a:srgbClr val="262673"/>
                </a:solidFill>
                <a:latin typeface="Arial" pitchFamily="34" charset="0"/>
                <a:cs typeface="Arial" pitchFamily="34" charset="0"/>
              </a:rPr>
              <a:t>Kapela: </a:t>
            </a:r>
            <a:r>
              <a:rPr lang="sk-SK" sz="2000" dirty="0" err="1">
                <a:solidFill>
                  <a:srgbClr val="262673"/>
                </a:solidFill>
                <a:latin typeface="Arial" pitchFamily="34" charset="0"/>
                <a:cs typeface="Arial" pitchFamily="34" charset="0"/>
              </a:rPr>
              <a:t>HappyBand</a:t>
            </a:r>
            <a:r>
              <a:rPr lang="sk-SK" sz="2000" dirty="0">
                <a:solidFill>
                  <a:srgbClr val="262673"/>
                </a:solidFill>
                <a:latin typeface="Arial" pitchFamily="34" charset="0"/>
                <a:cs typeface="Arial" pitchFamily="34" charset="0"/>
              </a:rPr>
              <a:t> Orchestra</a:t>
            </a:r>
          </a:p>
          <a:p>
            <a:pPr marL="742950" lvl="1" indent="-285750" algn="just">
              <a:lnSpc>
                <a:spcPct val="150000"/>
              </a:lnSpc>
              <a:buFont typeface="Wingdings" panose="05000000000000000000" pitchFamily="2" charset="2"/>
              <a:buChar char="§"/>
            </a:pPr>
            <a:r>
              <a:rPr lang="sk-SK" sz="2000" b="1" dirty="0">
                <a:solidFill>
                  <a:srgbClr val="262673"/>
                </a:solidFill>
                <a:latin typeface="Arial" pitchFamily="34" charset="0"/>
                <a:cs typeface="Arial" pitchFamily="34" charset="0"/>
              </a:rPr>
              <a:t>Video DJ</a:t>
            </a:r>
            <a:r>
              <a:rPr lang="sk-SK" sz="2000" dirty="0">
                <a:solidFill>
                  <a:srgbClr val="262673"/>
                </a:solidFill>
                <a:latin typeface="Arial" pitchFamily="34" charset="0"/>
                <a:cs typeface="Arial" pitchFamily="34" charset="0"/>
              </a:rPr>
              <a:t> - </a:t>
            </a:r>
            <a:r>
              <a:rPr lang="sk-SK" sz="2000" dirty="0" err="1">
                <a:solidFill>
                  <a:srgbClr val="262673"/>
                </a:solidFill>
                <a:latin typeface="Arial" pitchFamily="34" charset="0"/>
                <a:cs typeface="Arial" pitchFamily="34" charset="0"/>
              </a:rPr>
              <a:t>Oldies</a:t>
            </a:r>
            <a:r>
              <a:rPr lang="sk-SK" sz="2000" dirty="0">
                <a:solidFill>
                  <a:srgbClr val="262673"/>
                </a:solidFill>
                <a:latin typeface="Arial" pitchFamily="34" charset="0"/>
                <a:cs typeface="Arial" pitchFamily="34" charset="0"/>
              </a:rPr>
              <a:t> videodiskotéka</a:t>
            </a:r>
            <a:endParaRPr lang="sk-SK" sz="2000" b="1" dirty="0">
              <a:solidFill>
                <a:srgbClr val="262673"/>
              </a:solidFill>
              <a:latin typeface="Arial" pitchFamily="34" charset="0"/>
              <a:cs typeface="Arial" pitchFamily="34" charset="0"/>
            </a:endParaRPr>
          </a:p>
          <a:p>
            <a:pPr marL="742950" lvl="1" indent="-285750" algn="just">
              <a:lnSpc>
                <a:spcPct val="150000"/>
              </a:lnSpc>
              <a:buFont typeface="Wingdings" panose="05000000000000000000" pitchFamily="2" charset="2"/>
              <a:buChar char="§"/>
            </a:pPr>
            <a:r>
              <a:rPr lang="sk-SK" sz="2000" b="1" dirty="0" err="1">
                <a:solidFill>
                  <a:srgbClr val="262673"/>
                </a:solidFill>
                <a:latin typeface="Arial" pitchFamily="34" charset="0"/>
                <a:cs typeface="Arial" pitchFamily="34" charset="0"/>
              </a:rPr>
              <a:t>Predtancovanie</a:t>
            </a:r>
            <a:r>
              <a:rPr lang="sk-SK" sz="2000" b="1" dirty="0">
                <a:solidFill>
                  <a:srgbClr val="262673"/>
                </a:solidFill>
                <a:latin typeface="Arial" pitchFamily="34" charset="0"/>
                <a:cs typeface="Arial" pitchFamily="34" charset="0"/>
              </a:rPr>
              <a:t> </a:t>
            </a:r>
            <a:r>
              <a:rPr lang="sk-SK" sz="2000" dirty="0">
                <a:solidFill>
                  <a:srgbClr val="262673"/>
                </a:solidFill>
                <a:latin typeface="Arial" pitchFamily="34" charset="0"/>
                <a:cs typeface="Arial" pitchFamily="34" charset="0"/>
              </a:rPr>
              <a:t>- Karloveské tanečné centrum</a:t>
            </a:r>
          </a:p>
        </p:txBody>
      </p:sp>
      <p:pic>
        <p:nvPicPr>
          <p:cNvPr id="11" name="Obrázok 10">
            <a:extLst>
              <a:ext uri="{FF2B5EF4-FFF2-40B4-BE49-F238E27FC236}">
                <a16:creationId xmlns:a16="http://schemas.microsoft.com/office/drawing/2014/main" id="{E9D94632-2B08-4171-96DC-D11B4932EC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980" y="5927873"/>
            <a:ext cx="2043395" cy="521050"/>
          </a:xfrm>
          <a:prstGeom prst="rect">
            <a:avLst/>
          </a:prstGeom>
        </p:spPr>
      </p:pic>
      <p:sp>
        <p:nvSpPr>
          <p:cNvPr id="13" name="Šípka: päťuholník 12">
            <a:extLst>
              <a:ext uri="{FF2B5EF4-FFF2-40B4-BE49-F238E27FC236}">
                <a16:creationId xmlns:a16="http://schemas.microsoft.com/office/drawing/2014/main" id="{5A60B533-0C6E-4A3A-B11D-57DF7C55F410}"/>
              </a:ext>
            </a:extLst>
          </p:cNvPr>
          <p:cNvSpPr/>
          <p:nvPr/>
        </p:nvSpPr>
        <p:spPr>
          <a:xfrm>
            <a:off x="7843" y="4570978"/>
            <a:ext cx="6951785" cy="1028859"/>
          </a:xfrm>
          <a:prstGeom prst="homePlat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4" name="BlokTextu 13">
            <a:extLst>
              <a:ext uri="{FF2B5EF4-FFF2-40B4-BE49-F238E27FC236}">
                <a16:creationId xmlns:a16="http://schemas.microsoft.com/office/drawing/2014/main" id="{1B23A44D-E105-4070-A940-A1AC8F107FC0}"/>
              </a:ext>
            </a:extLst>
          </p:cNvPr>
          <p:cNvSpPr txBox="1"/>
          <p:nvPr/>
        </p:nvSpPr>
        <p:spPr>
          <a:xfrm>
            <a:off x="82140" y="4693916"/>
            <a:ext cx="6968090" cy="738664"/>
          </a:xfrm>
          <a:prstGeom prst="rect">
            <a:avLst/>
          </a:prstGeom>
          <a:noFill/>
        </p:spPr>
        <p:txBody>
          <a:bodyPr wrap="square" rtlCol="0">
            <a:spAutoFit/>
          </a:bodyPr>
          <a:lstStyle/>
          <a:p>
            <a:r>
              <a:rPr lang="sk-SK" sz="2400" b="1" dirty="0">
                <a:solidFill>
                  <a:srgbClr val="262673"/>
                </a:solidFill>
              </a:rPr>
              <a:t>Vstupenky sú už v predaji na Sekretariáte ZEP SR!</a:t>
            </a:r>
          </a:p>
          <a:p>
            <a:r>
              <a:rPr lang="sk-SK" dirty="0">
                <a:solidFill>
                  <a:srgbClr val="262673"/>
                </a:solidFill>
              </a:rPr>
              <a:t>Rezervácie: Simona Prílesanová | 0950 528 231 | prilesanova@zep.sk</a:t>
            </a:r>
            <a:endParaRPr lang="sk-SK" sz="2400" dirty="0">
              <a:solidFill>
                <a:srgbClr val="262673"/>
              </a:solidFill>
            </a:endParaRPr>
          </a:p>
        </p:txBody>
      </p:sp>
      <p:pic>
        <p:nvPicPr>
          <p:cNvPr id="4" name="Obrázok 3">
            <a:extLst>
              <a:ext uri="{FF2B5EF4-FFF2-40B4-BE49-F238E27FC236}">
                <a16:creationId xmlns:a16="http://schemas.microsoft.com/office/drawing/2014/main" id="{9E96641F-86AE-49E6-AD67-C7CD4ADB8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7271" y="0"/>
            <a:ext cx="4894729" cy="6858000"/>
          </a:xfrm>
          <a:prstGeom prst="rect">
            <a:avLst/>
          </a:prstGeom>
        </p:spPr>
      </p:pic>
      <p:pic>
        <p:nvPicPr>
          <p:cNvPr id="8" name="Obrázok 7">
            <a:extLst>
              <a:ext uri="{FF2B5EF4-FFF2-40B4-BE49-F238E27FC236}">
                <a16:creationId xmlns:a16="http://schemas.microsoft.com/office/drawing/2014/main" id="{EA799A82-8C46-4183-A1F0-74C759E90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475" y="5856911"/>
            <a:ext cx="2857500" cy="628650"/>
          </a:xfrm>
          <a:prstGeom prst="rect">
            <a:avLst/>
          </a:prstGeom>
        </p:spPr>
      </p:pic>
    </p:spTree>
    <p:extLst>
      <p:ext uri="{BB962C8B-B14F-4D97-AF65-F5344CB8AC3E}">
        <p14:creationId xmlns:p14="http://schemas.microsoft.com/office/powerpoint/2010/main" val="772732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250"/>
                                  </p:stCondLst>
                                  <p:childTnLst>
                                    <p:set>
                                      <p:cBhvr>
                                        <p:cTn id="6" dur="1" fill="hold">
                                          <p:stCondLst>
                                            <p:cond delay="0"/>
                                          </p:stCondLst>
                                        </p:cTn>
                                        <p:tgtEl>
                                          <p:spTgt spid="13"/>
                                        </p:tgtEl>
                                        <p:attrNameLst>
                                          <p:attrName>style.visibility</p:attrName>
                                        </p:attrNameLst>
                                      </p:cBhvr>
                                      <p:to>
                                        <p:strVal val="visible"/>
                                      </p:to>
                                    </p:set>
                                    <p:anim calcmode="lin" valueType="num">
                                      <p:cBhvr>
                                        <p:cTn id="7" dur="750" fill="hold"/>
                                        <p:tgtEl>
                                          <p:spTgt spid="13"/>
                                        </p:tgtEl>
                                        <p:attrNameLst>
                                          <p:attrName>ppt_w</p:attrName>
                                        </p:attrNameLst>
                                      </p:cBhvr>
                                      <p:tavLst>
                                        <p:tav tm="0">
                                          <p:val>
                                            <p:fltVal val="0"/>
                                          </p:val>
                                        </p:tav>
                                        <p:tav tm="100000">
                                          <p:val>
                                            <p:strVal val="#ppt_w"/>
                                          </p:val>
                                        </p:tav>
                                      </p:tavLst>
                                    </p:anim>
                                    <p:anim calcmode="lin" valueType="num">
                                      <p:cBhvr>
                                        <p:cTn id="8" dur="750" fill="hold"/>
                                        <p:tgtEl>
                                          <p:spTgt spid="13"/>
                                        </p:tgtEl>
                                        <p:attrNameLst>
                                          <p:attrName>ppt_h</p:attrName>
                                        </p:attrNameLst>
                                      </p:cBhvr>
                                      <p:tavLst>
                                        <p:tav tm="0">
                                          <p:val>
                                            <p:fltVal val="0"/>
                                          </p:val>
                                        </p:tav>
                                        <p:tav tm="100000">
                                          <p:val>
                                            <p:strVal val="#ppt_h"/>
                                          </p:val>
                                        </p:tav>
                                      </p:tavLst>
                                    </p:anim>
                                    <p:anim calcmode="lin" valueType="num">
                                      <p:cBhvr>
                                        <p:cTn id="9" dur="750" fill="hold"/>
                                        <p:tgtEl>
                                          <p:spTgt spid="13"/>
                                        </p:tgtEl>
                                        <p:attrNameLst>
                                          <p:attrName>style.rotation</p:attrName>
                                        </p:attrNameLst>
                                      </p:cBhvr>
                                      <p:tavLst>
                                        <p:tav tm="0">
                                          <p:val>
                                            <p:fltVal val="90"/>
                                          </p:val>
                                        </p:tav>
                                        <p:tav tm="100000">
                                          <p:val>
                                            <p:fltVal val="0"/>
                                          </p:val>
                                        </p:tav>
                                      </p:tavLst>
                                    </p:anim>
                                    <p:animEffect transition="in" filter="fade">
                                      <p:cBhvr>
                                        <p:cTn id="10" dur="750"/>
                                        <p:tgtEl>
                                          <p:spTgt spid="13"/>
                                        </p:tgtEl>
                                      </p:cBhvr>
                                    </p:animEffect>
                                  </p:childTnLst>
                                </p:cTn>
                              </p:par>
                              <p:par>
                                <p:cTn id="11" presetID="31" presetClass="entr" presetSubtype="0" fill="hold" grpId="0" nodeType="withEffect">
                                  <p:stCondLst>
                                    <p:cond delay="250"/>
                                  </p:stCondLst>
                                  <p:childTnLst>
                                    <p:set>
                                      <p:cBhvr>
                                        <p:cTn id="12" dur="1" fill="hold">
                                          <p:stCondLst>
                                            <p:cond delay="0"/>
                                          </p:stCondLst>
                                        </p:cTn>
                                        <p:tgtEl>
                                          <p:spTgt spid="14"/>
                                        </p:tgtEl>
                                        <p:attrNameLst>
                                          <p:attrName>style.visibility</p:attrName>
                                        </p:attrNameLst>
                                      </p:cBhvr>
                                      <p:to>
                                        <p:strVal val="visible"/>
                                      </p:to>
                                    </p:set>
                                    <p:anim calcmode="lin" valueType="num">
                                      <p:cBhvr>
                                        <p:cTn id="13" dur="750" fill="hold"/>
                                        <p:tgtEl>
                                          <p:spTgt spid="14"/>
                                        </p:tgtEl>
                                        <p:attrNameLst>
                                          <p:attrName>ppt_w</p:attrName>
                                        </p:attrNameLst>
                                      </p:cBhvr>
                                      <p:tavLst>
                                        <p:tav tm="0">
                                          <p:val>
                                            <p:fltVal val="0"/>
                                          </p:val>
                                        </p:tav>
                                        <p:tav tm="100000">
                                          <p:val>
                                            <p:strVal val="#ppt_w"/>
                                          </p:val>
                                        </p:tav>
                                      </p:tavLst>
                                    </p:anim>
                                    <p:anim calcmode="lin" valueType="num">
                                      <p:cBhvr>
                                        <p:cTn id="14" dur="750" fill="hold"/>
                                        <p:tgtEl>
                                          <p:spTgt spid="14"/>
                                        </p:tgtEl>
                                        <p:attrNameLst>
                                          <p:attrName>ppt_h</p:attrName>
                                        </p:attrNameLst>
                                      </p:cBhvr>
                                      <p:tavLst>
                                        <p:tav tm="0">
                                          <p:val>
                                            <p:fltVal val="0"/>
                                          </p:val>
                                        </p:tav>
                                        <p:tav tm="100000">
                                          <p:val>
                                            <p:strVal val="#ppt_h"/>
                                          </p:val>
                                        </p:tav>
                                      </p:tavLst>
                                    </p:anim>
                                    <p:anim calcmode="lin" valueType="num">
                                      <p:cBhvr>
                                        <p:cTn id="15" dur="750" fill="hold"/>
                                        <p:tgtEl>
                                          <p:spTgt spid="14"/>
                                        </p:tgtEl>
                                        <p:attrNameLst>
                                          <p:attrName>style.rotation</p:attrName>
                                        </p:attrNameLst>
                                      </p:cBhvr>
                                      <p:tavLst>
                                        <p:tav tm="0">
                                          <p:val>
                                            <p:fltVal val="90"/>
                                          </p:val>
                                        </p:tav>
                                        <p:tav tm="100000">
                                          <p:val>
                                            <p:fltVal val="0"/>
                                          </p:val>
                                        </p:tav>
                                      </p:tavLst>
                                    </p:anim>
                                    <p:animEffect transition="in" filter="fade">
                                      <p:cBhvr>
                                        <p:cTn id="16"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546" y="0"/>
            <a:ext cx="4837043" cy="6858000"/>
          </a:xfrm>
          <a:prstGeom prst="rect">
            <a:avLst/>
          </a:prstGeom>
        </p:spPr>
      </p:pic>
      <p:graphicFrame>
        <p:nvGraphicFramePr>
          <p:cNvPr id="4" name="Tabuľka 3"/>
          <p:cNvGraphicFramePr>
            <a:graphicFrameLocks noGrp="1"/>
          </p:cNvGraphicFramePr>
          <p:nvPr>
            <p:extLst/>
          </p:nvPr>
        </p:nvGraphicFramePr>
        <p:xfrm>
          <a:off x="181156" y="1331929"/>
          <a:ext cx="3158391" cy="5212080"/>
        </p:xfrm>
        <a:graphic>
          <a:graphicData uri="http://schemas.openxmlformats.org/drawingml/2006/table">
            <a:tbl>
              <a:tblPr firstRow="1" bandRow="1">
                <a:tableStyleId>{2D5ABB26-0587-4C30-8999-92F81FD0307C}</a:tableStyleId>
              </a:tblPr>
              <a:tblGrid>
                <a:gridCol w="3158391">
                  <a:extLst>
                    <a:ext uri="{9D8B030D-6E8A-4147-A177-3AD203B41FA5}">
                      <a16:colId xmlns:a16="http://schemas.microsoft.com/office/drawing/2014/main" val="443366269"/>
                    </a:ext>
                  </a:extLst>
                </a:gridCol>
              </a:tblGrid>
              <a:tr h="1850797">
                <a:tc>
                  <a:txBody>
                    <a:bodyPr/>
                    <a:lstStyle/>
                    <a:p>
                      <a:pPr marL="0" marR="0" lvl="0" indent="0" algn="l" defTabSz="914400" rtl="0" eaLnBrk="1" fontAlgn="auto" latinLnBrk="0" hangingPunct="1">
                        <a:lnSpc>
                          <a:spcPct val="100000"/>
                        </a:lnSpc>
                        <a:spcBef>
                          <a:spcPts val="0"/>
                        </a:spcBef>
                        <a:spcAft>
                          <a:spcPts val="1200"/>
                        </a:spcAft>
                        <a:buClrTx/>
                        <a:buSzTx/>
                        <a:buFont typeface="Wingdings" panose="05000000000000000000" pitchFamily="2" charset="2"/>
                        <a:buNone/>
                        <a:tabLst/>
                        <a:defRPr/>
                      </a:pPr>
                      <a:r>
                        <a:rPr lang="sk-SK" sz="1800" b="1" i="0" kern="1200" baseline="0" dirty="0">
                          <a:solidFill>
                            <a:srgbClr val="262673"/>
                          </a:solidFill>
                          <a:latin typeface="+mn-lt"/>
                          <a:ea typeface="+mn-ea"/>
                          <a:cs typeface="+mn-cs"/>
                        </a:rPr>
                        <a:t>Generálny partneri: </a:t>
                      </a:r>
                      <a:br>
                        <a:rPr lang="sk-SK" sz="1800" b="1" i="0" kern="1200" baseline="0" dirty="0">
                          <a:solidFill>
                            <a:srgbClr val="262673"/>
                          </a:solidFill>
                          <a:latin typeface="+mn-lt"/>
                          <a:ea typeface="+mn-ea"/>
                          <a:cs typeface="+mn-cs"/>
                        </a:rPr>
                      </a:br>
                      <a:r>
                        <a:rPr lang="sk-SK" sz="1800" b="0" i="0" kern="1200" baseline="0" dirty="0">
                          <a:solidFill>
                            <a:srgbClr val="262673"/>
                          </a:solidFill>
                          <a:latin typeface="+mn-lt"/>
                          <a:ea typeface="+mn-ea"/>
                          <a:cs typeface="+mn-cs"/>
                        </a:rPr>
                        <a:t>SAT Systémy automatizačnej techniky, spol. s.r.o.</a:t>
                      </a:r>
                      <a:br>
                        <a:rPr lang="sk-SK" sz="1800" b="0" i="0" kern="1200" baseline="0" dirty="0">
                          <a:solidFill>
                            <a:srgbClr val="262673"/>
                          </a:solidFill>
                          <a:latin typeface="+mn-lt"/>
                          <a:ea typeface="+mn-ea"/>
                          <a:cs typeface="+mn-cs"/>
                        </a:rPr>
                      </a:br>
                      <a:r>
                        <a:rPr lang="sk-SK" sz="1800" b="0" i="0" kern="1200" baseline="0" dirty="0">
                          <a:solidFill>
                            <a:srgbClr val="262673"/>
                          </a:solidFill>
                          <a:latin typeface="+mn-lt"/>
                          <a:ea typeface="+mn-ea"/>
                          <a:cs typeface="+mn-cs"/>
                        </a:rPr>
                        <a:t>Siemens s.r.o.</a:t>
                      </a:r>
                    </a:p>
                    <a:p>
                      <a:pPr marL="0" marR="0" lvl="0" indent="0" algn="l" defTabSz="914400" rtl="0" eaLnBrk="1" fontAlgn="auto" latinLnBrk="0" hangingPunct="1">
                        <a:lnSpc>
                          <a:spcPct val="100000"/>
                        </a:lnSpc>
                        <a:spcBef>
                          <a:spcPts val="0"/>
                        </a:spcBef>
                        <a:spcAft>
                          <a:spcPts val="1200"/>
                        </a:spcAft>
                        <a:buClrTx/>
                        <a:buSzTx/>
                        <a:buFont typeface="Wingdings" panose="05000000000000000000" pitchFamily="2" charset="2"/>
                        <a:buNone/>
                        <a:tabLst/>
                        <a:defRPr/>
                      </a:pPr>
                      <a:r>
                        <a:rPr lang="sk-SK" sz="1800" b="1" i="0" kern="1200" baseline="0" dirty="0">
                          <a:solidFill>
                            <a:srgbClr val="262673"/>
                          </a:solidFill>
                          <a:latin typeface="+mn-lt"/>
                          <a:ea typeface="+mn-ea"/>
                          <a:cs typeface="+mn-cs"/>
                        </a:rPr>
                        <a:t>Hlavní partneri: </a:t>
                      </a:r>
                      <a:br>
                        <a:rPr lang="sk-SK" sz="1800" b="1" i="0" kern="1200" baseline="0" dirty="0">
                          <a:solidFill>
                            <a:srgbClr val="262673"/>
                          </a:solidFill>
                          <a:latin typeface="+mn-lt"/>
                          <a:ea typeface="+mn-ea"/>
                          <a:cs typeface="+mn-cs"/>
                        </a:rPr>
                      </a:br>
                      <a:r>
                        <a:rPr lang="sk-SK" sz="1800" b="0" i="0" kern="1200" baseline="0" dirty="0" err="1">
                          <a:solidFill>
                            <a:srgbClr val="262673"/>
                          </a:solidFill>
                          <a:latin typeface="+mn-lt"/>
                          <a:ea typeface="+mn-ea"/>
                          <a:cs typeface="+mn-cs"/>
                        </a:rPr>
                        <a:t>Marpex</a:t>
                      </a:r>
                      <a:r>
                        <a:rPr lang="sk-SK" sz="1800" b="0" i="0" kern="1200" baseline="0" dirty="0">
                          <a:solidFill>
                            <a:srgbClr val="262673"/>
                          </a:solidFill>
                          <a:latin typeface="+mn-lt"/>
                          <a:ea typeface="+mn-ea"/>
                          <a:cs typeface="+mn-cs"/>
                        </a:rPr>
                        <a:t>, s.r.o.</a:t>
                      </a:r>
                      <a:br>
                        <a:rPr lang="sk-SK" sz="1800" b="0" i="0" kern="1200" baseline="0" dirty="0">
                          <a:solidFill>
                            <a:srgbClr val="262673"/>
                          </a:solidFill>
                          <a:latin typeface="+mn-lt"/>
                          <a:ea typeface="+mn-ea"/>
                          <a:cs typeface="+mn-cs"/>
                        </a:rPr>
                      </a:br>
                      <a:r>
                        <a:rPr lang="sk-SK" sz="1800" b="0" i="0" kern="1200" baseline="0" dirty="0">
                          <a:solidFill>
                            <a:srgbClr val="262673"/>
                          </a:solidFill>
                          <a:latin typeface="+mn-lt"/>
                          <a:ea typeface="+mn-ea"/>
                          <a:cs typeface="+mn-cs"/>
                        </a:rPr>
                        <a:t>OBO </a:t>
                      </a:r>
                      <a:r>
                        <a:rPr lang="sk-SK" sz="1800" b="0" i="0" kern="1200" baseline="0" dirty="0" err="1">
                          <a:solidFill>
                            <a:srgbClr val="262673"/>
                          </a:solidFill>
                          <a:latin typeface="+mn-lt"/>
                          <a:ea typeface="+mn-ea"/>
                          <a:cs typeface="+mn-cs"/>
                        </a:rPr>
                        <a:t>Bettermann</a:t>
                      </a:r>
                      <a:r>
                        <a:rPr lang="sk-SK" sz="1800" b="0" i="0" kern="1200" baseline="0" dirty="0">
                          <a:solidFill>
                            <a:srgbClr val="262673"/>
                          </a:solidFill>
                          <a:latin typeface="+mn-lt"/>
                          <a:ea typeface="+mn-ea"/>
                          <a:cs typeface="+mn-cs"/>
                        </a:rPr>
                        <a:t> s.r.o.</a:t>
                      </a:r>
                      <a:br>
                        <a:rPr lang="sk-SK" sz="1800" b="0" i="0" kern="1200" baseline="0" dirty="0">
                          <a:solidFill>
                            <a:srgbClr val="262673"/>
                          </a:solidFill>
                          <a:latin typeface="+mn-lt"/>
                          <a:ea typeface="+mn-ea"/>
                          <a:cs typeface="+mn-cs"/>
                        </a:rPr>
                      </a:br>
                      <a:r>
                        <a:rPr lang="sk-SK" sz="1800" b="0" i="0" kern="1200" baseline="0" dirty="0">
                          <a:solidFill>
                            <a:srgbClr val="262673"/>
                          </a:solidFill>
                          <a:latin typeface="+mn-lt"/>
                          <a:ea typeface="+mn-ea"/>
                          <a:cs typeface="+mn-cs"/>
                        </a:rPr>
                        <a:t>SLK Elektro s.r.o.</a:t>
                      </a:r>
                    </a:p>
                    <a:p>
                      <a:pPr marL="0" marR="0" lvl="0" indent="0" algn="l" defTabSz="914400" rtl="0" eaLnBrk="1" fontAlgn="auto" latinLnBrk="0" hangingPunct="1">
                        <a:lnSpc>
                          <a:spcPct val="100000"/>
                        </a:lnSpc>
                        <a:spcBef>
                          <a:spcPts val="0"/>
                        </a:spcBef>
                        <a:spcAft>
                          <a:spcPts val="1200"/>
                        </a:spcAft>
                        <a:buClrTx/>
                        <a:buSzTx/>
                        <a:buFont typeface="Wingdings" panose="05000000000000000000" pitchFamily="2" charset="2"/>
                        <a:buNone/>
                        <a:tabLst/>
                        <a:defRPr/>
                      </a:pPr>
                      <a:r>
                        <a:rPr lang="sk-SK" sz="1800" b="1" i="0" kern="1200" baseline="0" dirty="0">
                          <a:solidFill>
                            <a:srgbClr val="262673"/>
                          </a:solidFill>
                          <a:latin typeface="+mn-lt"/>
                          <a:ea typeface="+mn-ea"/>
                          <a:cs typeface="+mn-cs"/>
                        </a:rPr>
                        <a:t>Partneri: </a:t>
                      </a:r>
                      <a:br>
                        <a:rPr lang="sk-SK" sz="1800" b="1" i="0" kern="1200" baseline="0" dirty="0">
                          <a:solidFill>
                            <a:srgbClr val="262673"/>
                          </a:solidFill>
                          <a:latin typeface="+mn-lt"/>
                          <a:ea typeface="+mn-ea"/>
                          <a:cs typeface="+mn-cs"/>
                        </a:rPr>
                      </a:br>
                      <a:r>
                        <a:rPr lang="sk-SK" sz="1800" b="0" i="0" kern="1200" baseline="0" dirty="0">
                          <a:solidFill>
                            <a:srgbClr val="262673"/>
                          </a:solidFill>
                          <a:latin typeface="+mn-lt"/>
                          <a:ea typeface="+mn-ea"/>
                          <a:cs typeface="+mn-cs"/>
                        </a:rPr>
                        <a:t>Express </a:t>
                      </a:r>
                      <a:r>
                        <a:rPr lang="sk-SK" sz="1800" b="0" i="0" kern="1200" baseline="0" dirty="0" err="1">
                          <a:solidFill>
                            <a:srgbClr val="262673"/>
                          </a:solidFill>
                          <a:latin typeface="+mn-lt"/>
                          <a:ea typeface="+mn-ea"/>
                          <a:cs typeface="+mn-cs"/>
                        </a:rPr>
                        <a:t>People</a:t>
                      </a:r>
                      <a:r>
                        <a:rPr lang="sk-SK" sz="1800" b="0" i="0" kern="1200" baseline="0" dirty="0">
                          <a:solidFill>
                            <a:srgbClr val="262673"/>
                          </a:solidFill>
                          <a:latin typeface="+mn-lt"/>
                          <a:ea typeface="+mn-ea"/>
                          <a:cs typeface="+mn-cs"/>
                        </a:rPr>
                        <a:t> s.r.o.</a:t>
                      </a:r>
                      <a:br>
                        <a:rPr lang="sk-SK" sz="1800" b="0" i="0" kern="1200" baseline="0" dirty="0">
                          <a:solidFill>
                            <a:srgbClr val="262673"/>
                          </a:solidFill>
                          <a:latin typeface="+mn-lt"/>
                          <a:ea typeface="+mn-ea"/>
                          <a:cs typeface="+mn-cs"/>
                        </a:rPr>
                      </a:br>
                      <a:r>
                        <a:rPr lang="sk-SK" sz="1800" b="0" i="0" kern="1200" baseline="0" dirty="0">
                          <a:solidFill>
                            <a:srgbClr val="262673"/>
                          </a:solidFill>
                          <a:latin typeface="+mn-lt"/>
                          <a:ea typeface="+mn-ea"/>
                          <a:cs typeface="+mn-cs"/>
                        </a:rPr>
                        <a:t>IBG Slovensko, s.r.o.</a:t>
                      </a:r>
                      <a:br>
                        <a:rPr lang="sk-SK" sz="1800" b="0" i="0" kern="1200" baseline="0" dirty="0">
                          <a:solidFill>
                            <a:srgbClr val="262673"/>
                          </a:solidFill>
                          <a:latin typeface="+mn-lt"/>
                          <a:ea typeface="+mn-ea"/>
                          <a:cs typeface="+mn-cs"/>
                        </a:rPr>
                      </a:br>
                      <a:r>
                        <a:rPr lang="sk-SK" sz="1800" b="0" i="0" kern="1200" baseline="0" dirty="0" err="1">
                          <a:solidFill>
                            <a:srgbClr val="262673"/>
                          </a:solidFill>
                          <a:latin typeface="+mn-lt"/>
                          <a:ea typeface="+mn-ea"/>
                          <a:cs typeface="+mn-cs"/>
                        </a:rPr>
                        <a:t>MicroStep</a:t>
                      </a:r>
                      <a:r>
                        <a:rPr lang="sk-SK" sz="1800" b="0" i="0" kern="1200" baseline="0" dirty="0">
                          <a:solidFill>
                            <a:srgbClr val="262673"/>
                          </a:solidFill>
                          <a:latin typeface="+mn-lt"/>
                          <a:ea typeface="+mn-ea"/>
                          <a:cs typeface="+mn-cs"/>
                        </a:rPr>
                        <a:t> - HDO s.r.o.</a:t>
                      </a:r>
                      <a:br>
                        <a:rPr lang="sk-SK" sz="1800" b="0" i="0" kern="1200" baseline="0" dirty="0">
                          <a:solidFill>
                            <a:srgbClr val="262673"/>
                          </a:solidFill>
                          <a:latin typeface="+mn-lt"/>
                          <a:ea typeface="+mn-ea"/>
                          <a:cs typeface="+mn-cs"/>
                        </a:rPr>
                      </a:br>
                      <a:r>
                        <a:rPr lang="sk-SK" sz="1800" b="0" i="0" kern="1200" baseline="0" dirty="0" err="1">
                          <a:solidFill>
                            <a:srgbClr val="262673"/>
                          </a:solidFill>
                          <a:latin typeface="+mn-lt"/>
                          <a:ea typeface="+mn-ea"/>
                          <a:cs typeface="+mn-cs"/>
                        </a:rPr>
                        <a:t>Murat</a:t>
                      </a:r>
                      <a:r>
                        <a:rPr lang="sk-SK" sz="1800" b="0" i="0" kern="1200" baseline="0" dirty="0">
                          <a:solidFill>
                            <a:srgbClr val="262673"/>
                          </a:solidFill>
                          <a:latin typeface="+mn-lt"/>
                          <a:ea typeface="+mn-ea"/>
                          <a:cs typeface="+mn-cs"/>
                        </a:rPr>
                        <a:t> s.r.o.</a:t>
                      </a:r>
                      <a:br>
                        <a:rPr lang="sk-SK" sz="1800" b="0" i="0" kern="1200" baseline="0" dirty="0">
                          <a:solidFill>
                            <a:srgbClr val="262673"/>
                          </a:solidFill>
                          <a:latin typeface="+mn-lt"/>
                          <a:ea typeface="+mn-ea"/>
                          <a:cs typeface="+mn-cs"/>
                        </a:rPr>
                      </a:br>
                      <a:r>
                        <a:rPr lang="sk-SK" sz="1800" b="0" i="0" kern="1200" baseline="0" dirty="0">
                          <a:solidFill>
                            <a:srgbClr val="262673"/>
                          </a:solidFill>
                          <a:latin typeface="+mn-lt"/>
                          <a:ea typeface="+mn-ea"/>
                          <a:cs typeface="+mn-cs"/>
                        </a:rPr>
                        <a:t>VUKI </a:t>
                      </a:r>
                      <a:r>
                        <a:rPr lang="sk-SK" sz="1800" b="0" i="0" kern="1200" baseline="0" dirty="0" err="1">
                          <a:solidFill>
                            <a:srgbClr val="262673"/>
                          </a:solidFill>
                          <a:latin typeface="+mn-lt"/>
                          <a:ea typeface="+mn-ea"/>
                          <a:cs typeface="+mn-cs"/>
                        </a:rPr>
                        <a:t>a.s</a:t>
                      </a:r>
                      <a:r>
                        <a:rPr lang="sk-SK" sz="1800" b="0" i="0" kern="1200" baseline="0" dirty="0">
                          <a:solidFill>
                            <a:srgbClr val="262673"/>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sk-SK" sz="1800" b="1" i="0" kern="1200" baseline="0" dirty="0">
                          <a:solidFill>
                            <a:srgbClr val="262673"/>
                          </a:solidFill>
                          <a:latin typeface="+mn-lt"/>
                          <a:ea typeface="+mn-ea"/>
                          <a:cs typeface="+mn-cs"/>
                        </a:rPr>
                        <a:t>Mediálni partneri: </a:t>
                      </a:r>
                      <a:br>
                        <a:rPr lang="sk-SK" sz="1800" b="1" i="0" kern="1200" baseline="0" dirty="0">
                          <a:solidFill>
                            <a:srgbClr val="262673"/>
                          </a:solidFill>
                          <a:latin typeface="+mn-lt"/>
                          <a:ea typeface="+mn-ea"/>
                          <a:cs typeface="+mn-cs"/>
                        </a:rPr>
                      </a:br>
                      <a:r>
                        <a:rPr lang="sk-SK" sz="1800" b="0" i="0" kern="1200" baseline="0" dirty="0">
                          <a:solidFill>
                            <a:srgbClr val="262673"/>
                          </a:solidFill>
                          <a:latin typeface="+mn-lt"/>
                          <a:ea typeface="+mn-ea"/>
                          <a:cs typeface="+mn-cs"/>
                        </a:rPr>
                        <a:t>ATP </a:t>
                      </a:r>
                      <a:r>
                        <a:rPr lang="sk-SK" sz="1800" b="0" i="0" kern="1200" baseline="0" dirty="0" err="1">
                          <a:solidFill>
                            <a:srgbClr val="262673"/>
                          </a:solidFill>
                          <a:latin typeface="+mn-lt"/>
                          <a:ea typeface="+mn-ea"/>
                          <a:cs typeface="+mn-cs"/>
                        </a:rPr>
                        <a:t>Journal</a:t>
                      </a:r>
                      <a:br>
                        <a:rPr lang="sk-SK" sz="1800" b="0" i="0" kern="1200" baseline="0" dirty="0">
                          <a:solidFill>
                            <a:srgbClr val="262673"/>
                          </a:solidFill>
                          <a:latin typeface="+mn-lt"/>
                          <a:ea typeface="+mn-ea"/>
                          <a:cs typeface="+mn-cs"/>
                        </a:rPr>
                      </a:br>
                      <a:r>
                        <a:rPr lang="sk-SK" sz="1800" b="0" i="0" kern="1200" baseline="0" dirty="0">
                          <a:solidFill>
                            <a:srgbClr val="262673"/>
                          </a:solidFill>
                          <a:latin typeface="+mn-lt"/>
                          <a:ea typeface="+mn-ea"/>
                          <a:cs typeface="+mn-cs"/>
                        </a:rPr>
                        <a:t>FCC </a:t>
                      </a:r>
                      <a:r>
                        <a:rPr lang="sk-SK" sz="1800" b="0" i="0" kern="1200" baseline="0" dirty="0" err="1">
                          <a:solidFill>
                            <a:srgbClr val="262673"/>
                          </a:solidFill>
                          <a:latin typeface="+mn-lt"/>
                          <a:ea typeface="+mn-ea"/>
                          <a:cs typeface="+mn-cs"/>
                        </a:rPr>
                        <a:t>Public</a:t>
                      </a:r>
                      <a:r>
                        <a:rPr lang="sk-SK" sz="1800" b="0" i="0" kern="1200" baseline="0" dirty="0">
                          <a:solidFill>
                            <a:srgbClr val="262673"/>
                          </a:solidFill>
                          <a:latin typeface="+mn-lt"/>
                          <a:ea typeface="+mn-ea"/>
                          <a:cs typeface="+mn-cs"/>
                        </a:rPr>
                        <a:t> s.r.o.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1690301"/>
                  </a:ext>
                </a:extLst>
              </a:tr>
            </a:tbl>
          </a:graphicData>
        </a:graphic>
      </p:graphicFrame>
      <p:sp>
        <p:nvSpPr>
          <p:cNvPr id="2" name="BlokTextu 1"/>
          <p:cNvSpPr txBox="1"/>
          <p:nvPr/>
        </p:nvSpPr>
        <p:spPr>
          <a:xfrm>
            <a:off x="8484675" y="259464"/>
            <a:ext cx="27564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1" i="0" u="none" strike="noStrike" kern="1200" cap="none" spc="0" normalizeH="0" baseline="0" noProof="0" dirty="0">
                <a:ln>
                  <a:noFill/>
                </a:ln>
                <a:solidFill>
                  <a:srgbClr val="262673"/>
                </a:solidFill>
                <a:effectLst/>
                <a:uLnTx/>
                <a:uFillTx/>
                <a:latin typeface="Calibri" panose="020F0502020204030204"/>
                <a:ea typeface="+mn-ea"/>
                <a:cs typeface="+mn-cs"/>
              </a:rPr>
              <a:t>Finančné vyhodnotenie:</a:t>
            </a:r>
          </a:p>
        </p:txBody>
      </p:sp>
      <p:pic>
        <p:nvPicPr>
          <p:cNvPr id="18" name="Obrázok 17"/>
          <p:cNvPicPr>
            <a:picLocks noChangeAspect="1"/>
          </p:cNvPicPr>
          <p:nvPr/>
        </p:nvPicPr>
        <p:blipFill rotWithShape="1">
          <a:blip r:embed="rId3"/>
          <a:srcRect l="20743" r="19202"/>
          <a:stretch/>
        </p:blipFill>
        <p:spPr>
          <a:xfrm>
            <a:off x="8337259" y="957051"/>
            <a:ext cx="3051314" cy="3595776"/>
          </a:xfrm>
          <a:prstGeom prst="rect">
            <a:avLst/>
          </a:prstGeom>
        </p:spPr>
      </p:pic>
      <p:sp>
        <p:nvSpPr>
          <p:cNvPr id="19" name="BlokTextu 18"/>
          <p:cNvSpPr txBox="1"/>
          <p:nvPr/>
        </p:nvSpPr>
        <p:spPr>
          <a:xfrm>
            <a:off x="8673519" y="5038724"/>
            <a:ext cx="312445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600" b="1" i="0" u="none" strike="noStrike" kern="1200" cap="none" spc="0" normalizeH="0" baseline="0" noProof="0" dirty="0">
                <a:ln>
                  <a:noFill/>
                </a:ln>
                <a:solidFill>
                  <a:srgbClr val="262673"/>
                </a:solidFill>
                <a:effectLst/>
                <a:uLnTx/>
                <a:uFillTx/>
                <a:latin typeface="Calibri" panose="020F0502020204030204"/>
                <a:ea typeface="+mn-ea"/>
                <a:cs typeface="+mn-cs"/>
              </a:rPr>
              <a:t>Celkové príjmy tvoria: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sk-SK" sz="1600" b="0" i="0" u="none" strike="noStrike" kern="1200" cap="none" spc="0" normalizeH="0" baseline="0" noProof="0" dirty="0">
                <a:ln>
                  <a:noFill/>
                </a:ln>
                <a:solidFill>
                  <a:srgbClr val="262673"/>
                </a:solidFill>
                <a:effectLst/>
                <a:uLnTx/>
                <a:uFillTx/>
                <a:latin typeface="Calibri" panose="020F0502020204030204"/>
                <a:ea typeface="+mn-ea"/>
                <a:cs typeface="+mn-cs"/>
              </a:rPr>
              <a:t>príjmová stránka plesu:</a:t>
            </a:r>
            <a:br>
              <a:rPr kumimoji="0" lang="sk-SK" sz="1600" b="0" i="0" u="none" strike="noStrike" kern="1200" cap="none" spc="0" normalizeH="0" baseline="0" noProof="0" dirty="0">
                <a:ln>
                  <a:noFill/>
                </a:ln>
                <a:solidFill>
                  <a:srgbClr val="262673"/>
                </a:solidFill>
                <a:effectLst/>
                <a:uLnTx/>
                <a:uFillTx/>
                <a:latin typeface="Calibri" panose="020F0502020204030204"/>
                <a:ea typeface="+mn-ea"/>
                <a:cs typeface="+mn-cs"/>
              </a:rPr>
            </a:br>
            <a:r>
              <a:rPr kumimoji="0" lang="sk-SK" sz="1600" b="0" i="0" u="none" strike="noStrike" kern="1200" cap="none" spc="0" normalizeH="0" baseline="0" noProof="0" dirty="0">
                <a:ln>
                  <a:noFill/>
                </a:ln>
                <a:solidFill>
                  <a:srgbClr val="262673"/>
                </a:solidFill>
                <a:effectLst/>
                <a:uLnTx/>
                <a:uFillTx/>
                <a:latin typeface="Calibri" panose="020F0502020204030204"/>
                <a:ea typeface="+mn-ea"/>
                <a:cs typeface="+mn-cs"/>
              </a:rPr>
              <a:t>28 363 EUR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sk-SK" sz="1600" b="0" i="0" u="none" strike="noStrike" kern="1200" cap="none" spc="0" normalizeH="0" baseline="0" noProof="0" dirty="0">
                <a:ln>
                  <a:noFill/>
                </a:ln>
                <a:solidFill>
                  <a:srgbClr val="262673"/>
                </a:solidFill>
                <a:effectLst/>
                <a:uLnTx/>
                <a:uFillTx/>
                <a:latin typeface="Calibri" panose="020F0502020204030204"/>
                <a:ea typeface="+mn-ea"/>
                <a:cs typeface="+mn-cs"/>
              </a:rPr>
              <a:t>príjmy z tomboly: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600" b="0" i="0" u="none" strike="noStrike" kern="1200" cap="none" spc="0" normalizeH="0" baseline="0" noProof="0" dirty="0">
                <a:ln>
                  <a:noFill/>
                </a:ln>
                <a:solidFill>
                  <a:srgbClr val="262673"/>
                </a:solidFill>
                <a:effectLst/>
                <a:uLnTx/>
                <a:uFillTx/>
                <a:latin typeface="Calibri" panose="020F0502020204030204"/>
                <a:ea typeface="+mn-ea"/>
                <a:cs typeface="+mn-cs"/>
              </a:rPr>
              <a:t>     1 544 EUR</a:t>
            </a:r>
          </a:p>
        </p:txBody>
      </p:sp>
      <p:sp>
        <p:nvSpPr>
          <p:cNvPr id="20" name="BlokTextu 19"/>
          <p:cNvSpPr txBox="1"/>
          <p:nvPr/>
        </p:nvSpPr>
        <p:spPr>
          <a:xfrm>
            <a:off x="253346" y="403082"/>
            <a:ext cx="24450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2400" b="1" i="0" u="none" strike="noStrike" kern="1200" cap="none" spc="0" normalizeH="0" baseline="0" noProof="0" dirty="0">
                <a:ln>
                  <a:noFill/>
                </a:ln>
                <a:solidFill>
                  <a:srgbClr val="262673"/>
                </a:solidFill>
                <a:effectLst/>
                <a:uLnTx/>
                <a:uFillTx/>
                <a:latin typeface="Calibri" panose="020F0502020204030204"/>
                <a:ea typeface="+mn-ea"/>
                <a:cs typeface="+mn-cs"/>
              </a:rPr>
              <a:t>250 účastníkov</a:t>
            </a:r>
          </a:p>
        </p:txBody>
      </p:sp>
      <p:sp>
        <p:nvSpPr>
          <p:cNvPr id="21" name="BlokTextu 20"/>
          <p:cNvSpPr txBox="1"/>
          <p:nvPr/>
        </p:nvSpPr>
        <p:spPr>
          <a:xfrm>
            <a:off x="9864039" y="1453093"/>
            <a:ext cx="2248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2400" b="1" i="0" u="none" strike="noStrike" kern="1200" cap="none" spc="0" normalizeH="0" baseline="0" noProof="0" dirty="0">
                <a:ln>
                  <a:noFill/>
                </a:ln>
                <a:solidFill>
                  <a:srgbClr val="262673"/>
                </a:solidFill>
                <a:effectLst/>
                <a:uLnTx/>
                <a:uFillTx/>
                <a:latin typeface="Calibri" panose="020F0502020204030204"/>
                <a:ea typeface="+mn-ea"/>
                <a:cs typeface="+mn-cs"/>
              </a:rPr>
              <a:t>+ 3 407 EUR </a:t>
            </a:r>
            <a:r>
              <a:rPr kumimoji="0" lang="sk-SK" sz="1100" b="1" i="0" u="none" strike="noStrike" kern="1200" cap="none" spc="0" normalizeH="0" baseline="0" noProof="0" dirty="0">
                <a:ln>
                  <a:noFill/>
                </a:ln>
                <a:solidFill>
                  <a:srgbClr val="262673"/>
                </a:solidFill>
                <a:effectLst/>
                <a:uLnTx/>
                <a:uFillTx/>
                <a:latin typeface="Calibri" panose="020F0502020204030204"/>
                <a:ea typeface="+mn-ea"/>
                <a:cs typeface="+mn-cs"/>
              </a:rPr>
              <a:t>bez DPH</a:t>
            </a:r>
          </a:p>
        </p:txBody>
      </p:sp>
    </p:spTree>
    <p:extLst>
      <p:ext uri="{BB962C8B-B14F-4D97-AF65-F5344CB8AC3E}">
        <p14:creationId xmlns:p14="http://schemas.microsoft.com/office/powerpoint/2010/main" val="97528702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1+#ppt_w/2"/>
                                          </p:val>
                                        </p:tav>
                                        <p:tav tm="100000">
                                          <p:val>
                                            <p:strVal val="#ppt_x"/>
                                          </p:val>
                                        </p:tav>
                                      </p:tavLst>
                                    </p:anim>
                                    <p:anim calcmode="lin" valueType="num">
                                      <p:cBhvr additive="base">
                                        <p:cTn id="12" dur="10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1+#ppt_w/2"/>
                                          </p:val>
                                        </p:tav>
                                        <p:tav tm="100000">
                                          <p:val>
                                            <p:strVal val="#ppt_x"/>
                                          </p:val>
                                        </p:tav>
                                      </p:tavLst>
                                    </p:anim>
                                    <p:anim calcmode="lin" valueType="num">
                                      <p:cBhvr additive="base">
                                        <p:cTn id="16" dur="1000" fill="hold"/>
                                        <p:tgtEl>
                                          <p:spTgt spid="19"/>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31" presetClass="entr" presetSubtype="0" fill="hold" grpId="0" nodeType="afterEffect">
                                  <p:stCondLst>
                                    <p:cond delay="500"/>
                                  </p:stCondLst>
                                  <p:childTnLst>
                                    <p:set>
                                      <p:cBhvr>
                                        <p:cTn id="19" dur="1" fill="hold">
                                          <p:stCondLst>
                                            <p:cond delay="0"/>
                                          </p:stCondLst>
                                        </p:cTn>
                                        <p:tgtEl>
                                          <p:spTgt spid="21"/>
                                        </p:tgtEl>
                                        <p:attrNameLst>
                                          <p:attrName>style.visibility</p:attrName>
                                        </p:attrNameLst>
                                      </p:cBhvr>
                                      <p:to>
                                        <p:strVal val="visible"/>
                                      </p:to>
                                    </p:set>
                                    <p:anim calcmode="lin" valueType="num">
                                      <p:cBhvr>
                                        <p:cTn id="20" dur="1000" fill="hold"/>
                                        <p:tgtEl>
                                          <p:spTgt spid="21"/>
                                        </p:tgtEl>
                                        <p:attrNameLst>
                                          <p:attrName>ppt_w</p:attrName>
                                        </p:attrNameLst>
                                      </p:cBhvr>
                                      <p:tavLst>
                                        <p:tav tm="0">
                                          <p:val>
                                            <p:fltVal val="0"/>
                                          </p:val>
                                        </p:tav>
                                        <p:tav tm="100000">
                                          <p:val>
                                            <p:strVal val="#ppt_w"/>
                                          </p:val>
                                        </p:tav>
                                      </p:tavLst>
                                    </p:anim>
                                    <p:anim calcmode="lin" valueType="num">
                                      <p:cBhvr>
                                        <p:cTn id="21" dur="1000" fill="hold"/>
                                        <p:tgtEl>
                                          <p:spTgt spid="21"/>
                                        </p:tgtEl>
                                        <p:attrNameLst>
                                          <p:attrName>ppt_h</p:attrName>
                                        </p:attrNameLst>
                                      </p:cBhvr>
                                      <p:tavLst>
                                        <p:tav tm="0">
                                          <p:val>
                                            <p:fltVal val="0"/>
                                          </p:val>
                                        </p:tav>
                                        <p:tav tm="100000">
                                          <p:val>
                                            <p:strVal val="#ppt_h"/>
                                          </p:val>
                                        </p:tav>
                                      </p:tavLst>
                                    </p:anim>
                                    <p:anim calcmode="lin" valueType="num">
                                      <p:cBhvr>
                                        <p:cTn id="22" dur="1000" fill="hold"/>
                                        <p:tgtEl>
                                          <p:spTgt spid="21"/>
                                        </p:tgtEl>
                                        <p:attrNameLst>
                                          <p:attrName>style.rotation</p:attrName>
                                        </p:attrNameLst>
                                      </p:cBhvr>
                                      <p:tavLst>
                                        <p:tav tm="0">
                                          <p:val>
                                            <p:fltVal val="90"/>
                                          </p:val>
                                        </p:tav>
                                        <p:tav tm="100000">
                                          <p:val>
                                            <p:fltVal val="0"/>
                                          </p:val>
                                        </p:tav>
                                      </p:tavLst>
                                    </p:anim>
                                    <p:animEffect transition="in" filter="fade">
                                      <p:cBhvr>
                                        <p:cTn id="23"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Šípka: päťuholník 9"/>
          <p:cNvSpPr/>
          <p:nvPr/>
        </p:nvSpPr>
        <p:spPr>
          <a:xfrm>
            <a:off x="1" y="206450"/>
            <a:ext cx="9678838" cy="505969"/>
          </a:xfrm>
          <a:prstGeom prst="homePlate">
            <a:avLst/>
          </a:prstGeom>
          <a:solidFill>
            <a:srgbClr val="262673"/>
          </a:solidFill>
          <a:ln>
            <a:solidFill>
              <a:srgbClr val="26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3200" b="1" dirty="0"/>
              <a:t>    </a:t>
            </a:r>
            <a:r>
              <a:rPr lang="sk-SK" sz="2800" b="1" dirty="0"/>
              <a:t>Aktivity ZEP s.r.o. </a:t>
            </a:r>
          </a:p>
        </p:txBody>
      </p:sp>
      <p:sp>
        <p:nvSpPr>
          <p:cNvPr id="3" name="Obdĺžnik 2"/>
          <p:cNvSpPr/>
          <p:nvPr/>
        </p:nvSpPr>
        <p:spPr>
          <a:xfrm>
            <a:off x="388295" y="998578"/>
            <a:ext cx="11360882" cy="2323713"/>
          </a:xfrm>
          <a:prstGeom prst="rect">
            <a:avLst/>
          </a:prstGeom>
        </p:spPr>
        <p:txBody>
          <a:bodyPr wrap="square">
            <a:spAutoFit/>
          </a:bodyPr>
          <a:lstStyle/>
          <a:p>
            <a:r>
              <a:rPr lang="sk-SK" sz="2000" dirty="0">
                <a:solidFill>
                  <a:srgbClr val="262673"/>
                </a:solidFill>
              </a:rPr>
              <a:t>Aktivity ZEP s.r.o. sú zamerané na pomoc a úsporu nákladov členských firiem ZEP SR a APZ.</a:t>
            </a:r>
          </a:p>
          <a:p>
            <a:endParaRPr lang="sk-SK" sz="2000" dirty="0">
              <a:solidFill>
                <a:srgbClr val="262673"/>
              </a:solidFill>
            </a:endParaRPr>
          </a:p>
          <a:p>
            <a:pPr>
              <a:spcAft>
                <a:spcPts val="600"/>
              </a:spcAft>
            </a:pPr>
            <a:r>
              <a:rPr lang="sk-SK" sz="2000" dirty="0">
                <a:solidFill>
                  <a:srgbClr val="262673"/>
                </a:solidFill>
              </a:rPr>
              <a:t>4 oblasti aktivít:</a:t>
            </a:r>
          </a:p>
          <a:p>
            <a:pPr marL="342900" lvl="0" indent="192088">
              <a:buFont typeface="Wingdings" panose="05000000000000000000" pitchFamily="2" charset="2"/>
              <a:buChar char="§"/>
            </a:pPr>
            <a:r>
              <a:rPr lang="sk-SK" sz="2000" b="1" dirty="0">
                <a:solidFill>
                  <a:srgbClr val="262673"/>
                </a:solidFill>
              </a:rPr>
              <a:t>Hromadené nákupy</a:t>
            </a:r>
          </a:p>
          <a:p>
            <a:pPr marL="342900" indent="192088"/>
            <a:r>
              <a:rPr lang="sk-SK" sz="2000" dirty="0">
                <a:solidFill>
                  <a:srgbClr val="262673"/>
                </a:solidFill>
              </a:rPr>
              <a:t>- telekomunikačné služby</a:t>
            </a:r>
          </a:p>
          <a:p>
            <a:pPr marL="342900" indent="192088"/>
            <a:r>
              <a:rPr lang="sk-SK" sz="2000" dirty="0">
                <a:solidFill>
                  <a:srgbClr val="262673"/>
                </a:solidFill>
              </a:rPr>
              <a:t>- logistické služby </a:t>
            </a:r>
          </a:p>
          <a:p>
            <a:pPr marL="342900" indent="192088"/>
            <a:r>
              <a:rPr lang="sk-SK" sz="2000" dirty="0">
                <a:solidFill>
                  <a:srgbClr val="262673"/>
                </a:solidFill>
              </a:rPr>
              <a:t>- automobily</a:t>
            </a:r>
          </a:p>
        </p:txBody>
      </p:sp>
      <p:pic>
        <p:nvPicPr>
          <p:cNvPr id="5" name="Obrázok 4">
            <a:extLst>
              <a:ext uri="{FF2B5EF4-FFF2-40B4-BE49-F238E27FC236}">
                <a16:creationId xmlns:a16="http://schemas.microsoft.com/office/drawing/2014/main" id="{5784E216-0BB4-4156-B8B8-0EA1C3054EBD}"/>
              </a:ext>
            </a:extLst>
          </p:cNvPr>
          <p:cNvPicPr>
            <a:picLocks noChangeAspect="1"/>
          </p:cNvPicPr>
          <p:nvPr/>
        </p:nvPicPr>
        <p:blipFill rotWithShape="1">
          <a:blip r:embed="rId2">
            <a:extLst>
              <a:ext uri="{28A0092B-C50C-407E-A947-70E740481C1C}">
                <a14:useLocalDpi xmlns:a14="http://schemas.microsoft.com/office/drawing/2010/main" val="0"/>
              </a:ext>
            </a:extLst>
          </a:blip>
          <a:srcRect t="23007" b="23007"/>
          <a:stretch/>
        </p:blipFill>
        <p:spPr>
          <a:xfrm>
            <a:off x="8972879" y="167922"/>
            <a:ext cx="3032954" cy="583023"/>
          </a:xfrm>
          <a:prstGeom prst="rect">
            <a:avLst/>
          </a:prstGeom>
        </p:spPr>
      </p:pic>
      <p:sp>
        <p:nvSpPr>
          <p:cNvPr id="2" name="Obdĺžnik 1">
            <a:extLst>
              <a:ext uri="{FF2B5EF4-FFF2-40B4-BE49-F238E27FC236}">
                <a16:creationId xmlns:a16="http://schemas.microsoft.com/office/drawing/2014/main" id="{9CD75243-E591-4BDF-9489-FEA0D55534BD}"/>
              </a:ext>
            </a:extLst>
          </p:cNvPr>
          <p:cNvSpPr/>
          <p:nvPr/>
        </p:nvSpPr>
        <p:spPr>
          <a:xfrm>
            <a:off x="388295" y="3523757"/>
            <a:ext cx="6096000" cy="1015663"/>
          </a:xfrm>
          <a:prstGeom prst="rect">
            <a:avLst/>
          </a:prstGeom>
        </p:spPr>
        <p:txBody>
          <a:bodyPr>
            <a:spAutoFit/>
          </a:bodyPr>
          <a:lstStyle/>
          <a:p>
            <a:pPr marL="342900" lvl="0" indent="192088">
              <a:buFont typeface="Wingdings" panose="05000000000000000000" pitchFamily="2" charset="2"/>
              <a:buChar char="§"/>
            </a:pPr>
            <a:r>
              <a:rPr lang="sk-SK" sz="2000" b="1" dirty="0">
                <a:solidFill>
                  <a:srgbClr val="262673"/>
                </a:solidFill>
              </a:rPr>
              <a:t>Inteligentné plnenie zákonných povinností </a:t>
            </a:r>
          </a:p>
          <a:p>
            <a:pPr marL="342900" indent="192088"/>
            <a:r>
              <a:rPr lang="sk-SK" sz="2000" dirty="0">
                <a:solidFill>
                  <a:srgbClr val="262673"/>
                </a:solidFill>
              </a:rPr>
              <a:t>- rámcové dohody, </a:t>
            </a:r>
            <a:r>
              <a:rPr lang="sk-SK" sz="2000" dirty="0" err="1">
                <a:solidFill>
                  <a:srgbClr val="262673"/>
                </a:solidFill>
              </a:rPr>
              <a:t>infoservis</a:t>
            </a:r>
            <a:r>
              <a:rPr lang="sk-SK" sz="2000" dirty="0">
                <a:solidFill>
                  <a:srgbClr val="262673"/>
                </a:solidFill>
              </a:rPr>
              <a:t> pre členov</a:t>
            </a:r>
          </a:p>
          <a:p>
            <a:pPr marL="342900" indent="192088"/>
            <a:r>
              <a:rPr lang="sk-SK" sz="2000" dirty="0">
                <a:solidFill>
                  <a:srgbClr val="262673"/>
                </a:solidFill>
              </a:rPr>
              <a:t>- dodanie služieb za zaujímavé ceny  </a:t>
            </a:r>
          </a:p>
        </p:txBody>
      </p:sp>
      <p:sp>
        <p:nvSpPr>
          <p:cNvPr id="4" name="Obdĺžnik 3">
            <a:extLst>
              <a:ext uri="{FF2B5EF4-FFF2-40B4-BE49-F238E27FC236}">
                <a16:creationId xmlns:a16="http://schemas.microsoft.com/office/drawing/2014/main" id="{140B2D45-8F93-460F-B70A-70E376AE31FD}"/>
              </a:ext>
            </a:extLst>
          </p:cNvPr>
          <p:cNvSpPr/>
          <p:nvPr/>
        </p:nvSpPr>
        <p:spPr>
          <a:xfrm>
            <a:off x="388295" y="4740886"/>
            <a:ext cx="10076331" cy="1015663"/>
          </a:xfrm>
          <a:prstGeom prst="rect">
            <a:avLst/>
          </a:prstGeom>
        </p:spPr>
        <p:txBody>
          <a:bodyPr wrap="square">
            <a:spAutoFit/>
          </a:bodyPr>
          <a:lstStyle/>
          <a:p>
            <a:pPr marL="342900" lvl="0" indent="192088">
              <a:buFont typeface="Wingdings" panose="05000000000000000000" pitchFamily="2" charset="2"/>
              <a:buChar char="§"/>
            </a:pPr>
            <a:r>
              <a:rPr lang="sk-SK" sz="2000" b="1" dirty="0">
                <a:solidFill>
                  <a:srgbClr val="262673"/>
                </a:solidFill>
              </a:rPr>
              <a:t>Odborné školenia a kurzy</a:t>
            </a:r>
          </a:p>
          <a:p>
            <a:pPr marL="342900" indent="192088"/>
            <a:r>
              <a:rPr lang="sk-SK" sz="2000" dirty="0">
                <a:solidFill>
                  <a:srgbClr val="262673"/>
                </a:solidFill>
              </a:rPr>
              <a:t>- </a:t>
            </a:r>
            <a:r>
              <a:rPr lang="sk-SK" sz="2000" dirty="0" err="1">
                <a:solidFill>
                  <a:srgbClr val="262673"/>
                </a:solidFill>
              </a:rPr>
              <a:t>softskillové</a:t>
            </a:r>
            <a:r>
              <a:rPr lang="sk-SK" sz="2000" dirty="0">
                <a:solidFill>
                  <a:srgbClr val="262673"/>
                </a:solidFill>
              </a:rPr>
              <a:t> pre manažment i pracovníkov </a:t>
            </a:r>
            <a:r>
              <a:rPr lang="en-US" sz="2000" dirty="0">
                <a:solidFill>
                  <a:srgbClr val="262673"/>
                </a:solidFill>
              </a:rPr>
              <a:t>-</a:t>
            </a:r>
            <a:r>
              <a:rPr lang="sk-SK" sz="2000" dirty="0">
                <a:solidFill>
                  <a:srgbClr val="262673"/>
                </a:solidFill>
              </a:rPr>
              <a:t> v nových priestoroch ZEP SR</a:t>
            </a:r>
            <a:r>
              <a:rPr lang="en-US" sz="2000" dirty="0">
                <a:solidFill>
                  <a:srgbClr val="262673"/>
                </a:solidFill>
              </a:rPr>
              <a:t> | </a:t>
            </a:r>
            <a:r>
              <a:rPr lang="sk-SK" sz="2000" dirty="0">
                <a:solidFill>
                  <a:srgbClr val="262673"/>
                </a:solidFill>
              </a:rPr>
              <a:t>ZEP s.r.o. ?</a:t>
            </a:r>
          </a:p>
          <a:p>
            <a:pPr marL="342900" indent="192088"/>
            <a:r>
              <a:rPr lang="sk-SK" sz="2000" dirty="0">
                <a:solidFill>
                  <a:srgbClr val="262673"/>
                </a:solidFill>
              </a:rPr>
              <a:t>- elektrotechnické (v spolupráci so SEZ-KES)</a:t>
            </a:r>
          </a:p>
        </p:txBody>
      </p:sp>
      <p:sp>
        <p:nvSpPr>
          <p:cNvPr id="6" name="Obdĺžnik 5">
            <a:extLst>
              <a:ext uri="{FF2B5EF4-FFF2-40B4-BE49-F238E27FC236}">
                <a16:creationId xmlns:a16="http://schemas.microsoft.com/office/drawing/2014/main" id="{7233B7A2-D27A-402D-940F-EE92D0AA23D1}"/>
              </a:ext>
            </a:extLst>
          </p:cNvPr>
          <p:cNvSpPr/>
          <p:nvPr/>
        </p:nvSpPr>
        <p:spPr>
          <a:xfrm>
            <a:off x="388295" y="5756549"/>
            <a:ext cx="6096000" cy="677108"/>
          </a:xfrm>
          <a:prstGeom prst="rect">
            <a:avLst/>
          </a:prstGeom>
        </p:spPr>
        <p:txBody>
          <a:bodyPr>
            <a:spAutoFit/>
          </a:bodyPr>
          <a:lstStyle/>
          <a:p>
            <a:pPr marL="342900" indent="192088"/>
            <a:endParaRPr lang="sk-SK" dirty="0">
              <a:solidFill>
                <a:srgbClr val="262673"/>
              </a:solidFill>
            </a:endParaRPr>
          </a:p>
          <a:p>
            <a:pPr marL="342900" lvl="0" indent="192088">
              <a:buFont typeface="Wingdings" panose="05000000000000000000" pitchFamily="2" charset="2"/>
              <a:buChar char="§"/>
            </a:pPr>
            <a:r>
              <a:rPr lang="sk-SK" sz="2000" b="1" dirty="0" err="1">
                <a:solidFill>
                  <a:srgbClr val="262673"/>
                </a:solidFill>
              </a:rPr>
              <a:t>Networking</a:t>
            </a:r>
            <a:r>
              <a:rPr lang="sk-SK" sz="2000" dirty="0">
                <a:solidFill>
                  <a:srgbClr val="262673"/>
                </a:solidFill>
              </a:rPr>
              <a:t> - </a:t>
            </a:r>
            <a:r>
              <a:rPr lang="sk-SK" sz="2000" b="1" dirty="0">
                <a:solidFill>
                  <a:srgbClr val="262673"/>
                </a:solidFill>
              </a:rPr>
              <a:t>konferencie - portál Industry </a:t>
            </a:r>
            <a:r>
              <a:rPr lang="sk-SK" sz="2000" b="1" dirty="0" err="1">
                <a:solidFill>
                  <a:srgbClr val="262673"/>
                </a:solidFill>
              </a:rPr>
              <a:t>Jobs</a:t>
            </a:r>
            <a:endParaRPr lang="sk-SK" sz="2000" b="1" dirty="0">
              <a:solidFill>
                <a:srgbClr val="262673"/>
              </a:solidFill>
            </a:endParaRPr>
          </a:p>
        </p:txBody>
      </p:sp>
    </p:spTree>
    <p:extLst>
      <p:ext uri="{BB962C8B-B14F-4D97-AF65-F5344CB8AC3E}">
        <p14:creationId xmlns:p14="http://schemas.microsoft.com/office/powerpoint/2010/main" val="36203090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750"/>
                                        <p:tgtEl>
                                          <p:spTgt spid="4"/>
                                        </p:tgtEl>
                                      </p:cBhvr>
                                    </p:animEffect>
                                    <p:anim calcmode="lin" valueType="num">
                                      <p:cBhvr>
                                        <p:cTn id="15" dur="750" fill="hold"/>
                                        <p:tgtEl>
                                          <p:spTgt spid="4"/>
                                        </p:tgtEl>
                                        <p:attrNameLst>
                                          <p:attrName>ppt_x</p:attrName>
                                        </p:attrNameLst>
                                      </p:cBhvr>
                                      <p:tavLst>
                                        <p:tav tm="0">
                                          <p:val>
                                            <p:strVal val="#ppt_x"/>
                                          </p:val>
                                        </p:tav>
                                        <p:tav tm="100000">
                                          <p:val>
                                            <p:strVal val="#ppt_x"/>
                                          </p:val>
                                        </p:tav>
                                      </p:tavLst>
                                    </p:anim>
                                    <p:anim calcmode="lin" valueType="num">
                                      <p:cBhvr>
                                        <p:cTn id="16"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750"/>
                                        <p:tgtEl>
                                          <p:spTgt spid="6"/>
                                        </p:tgtEl>
                                      </p:cBhvr>
                                    </p:animEffect>
                                    <p:anim calcmode="lin" valueType="num">
                                      <p:cBhvr>
                                        <p:cTn id="22" dur="750" fill="hold"/>
                                        <p:tgtEl>
                                          <p:spTgt spid="6"/>
                                        </p:tgtEl>
                                        <p:attrNameLst>
                                          <p:attrName>ppt_x</p:attrName>
                                        </p:attrNameLst>
                                      </p:cBhvr>
                                      <p:tavLst>
                                        <p:tav tm="0">
                                          <p:val>
                                            <p:strVal val="#ppt_x"/>
                                          </p:val>
                                        </p:tav>
                                        <p:tav tm="100000">
                                          <p:val>
                                            <p:strVal val="#ppt_x"/>
                                          </p:val>
                                        </p:tav>
                                      </p:tavLst>
                                    </p:anim>
                                    <p:anim calcmode="lin" valueType="num">
                                      <p:cBhvr>
                                        <p:cTn id="23"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Šípka: päťuholník 9"/>
          <p:cNvSpPr/>
          <p:nvPr/>
        </p:nvSpPr>
        <p:spPr>
          <a:xfrm>
            <a:off x="1" y="206450"/>
            <a:ext cx="9678838" cy="505969"/>
          </a:xfrm>
          <a:prstGeom prst="homePlate">
            <a:avLst/>
          </a:prstGeom>
          <a:solidFill>
            <a:srgbClr val="262673"/>
          </a:solidFill>
          <a:ln>
            <a:solidFill>
              <a:srgbClr val="26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3200" b="1" dirty="0"/>
              <a:t>    </a:t>
            </a:r>
            <a:r>
              <a:rPr lang="sk-SK" sz="2800" b="1" dirty="0"/>
              <a:t>ZEP s.r.o. - hromadné nákupy </a:t>
            </a:r>
          </a:p>
        </p:txBody>
      </p:sp>
      <p:sp>
        <p:nvSpPr>
          <p:cNvPr id="3" name="Obdĺžnik 2"/>
          <p:cNvSpPr/>
          <p:nvPr/>
        </p:nvSpPr>
        <p:spPr>
          <a:xfrm>
            <a:off x="207035" y="789473"/>
            <a:ext cx="11798797" cy="6247864"/>
          </a:xfrm>
          <a:prstGeom prst="rect">
            <a:avLst/>
          </a:prstGeom>
        </p:spPr>
        <p:txBody>
          <a:bodyPr wrap="square">
            <a:spAutoFit/>
          </a:bodyPr>
          <a:lstStyle/>
          <a:p>
            <a:pPr marL="342900" lvl="0" indent="192088">
              <a:lnSpc>
                <a:spcPct val="150000"/>
              </a:lnSpc>
              <a:spcAft>
                <a:spcPts val="600"/>
              </a:spcAft>
              <a:buFont typeface="Wingdings" panose="05000000000000000000" pitchFamily="2" charset="2"/>
              <a:buChar char="§"/>
            </a:pPr>
            <a:r>
              <a:rPr lang="sk-SK" sz="2000" b="1" dirty="0">
                <a:solidFill>
                  <a:srgbClr val="262673"/>
                </a:solidFill>
              </a:rPr>
              <a:t>Telekomunikačné služby </a:t>
            </a:r>
            <a:r>
              <a:rPr lang="en-US" sz="2000" b="1" dirty="0">
                <a:solidFill>
                  <a:srgbClr val="262673"/>
                </a:solidFill>
              </a:rPr>
              <a:t>-</a:t>
            </a:r>
            <a:r>
              <a:rPr lang="sk-SK" sz="2000" b="1" dirty="0">
                <a:solidFill>
                  <a:srgbClr val="262673"/>
                </a:solidFill>
              </a:rPr>
              <a:t> postup </a:t>
            </a:r>
          </a:p>
          <a:p>
            <a:pPr marL="342900" indent="192088">
              <a:lnSpc>
                <a:spcPct val="150000"/>
              </a:lnSpc>
            </a:pPr>
            <a:r>
              <a:rPr lang="sk-SK" sz="2000" dirty="0">
                <a:solidFill>
                  <a:srgbClr val="262673"/>
                </a:solidFill>
              </a:rPr>
              <a:t> a) zistiť predbežný záujem a podmienky za akých sa firmy zapoja do spoločného nákupu</a:t>
            </a:r>
          </a:p>
          <a:p>
            <a:pPr marL="896938" indent="-95250">
              <a:lnSpc>
                <a:spcPct val="150000"/>
              </a:lnSpc>
            </a:pPr>
            <a:r>
              <a:rPr lang="sk-SK" sz="2000" dirty="0">
                <a:solidFill>
                  <a:srgbClr val="262673"/>
                </a:solidFill>
              </a:rPr>
              <a:t>- akého operátora majú, prípadne preferujú</a:t>
            </a:r>
          </a:p>
          <a:p>
            <a:pPr marL="896938" indent="-95250">
              <a:lnSpc>
                <a:spcPct val="150000"/>
              </a:lnSpc>
            </a:pPr>
            <a:r>
              <a:rPr lang="sk-SK" sz="2000" dirty="0">
                <a:solidFill>
                  <a:srgbClr val="262673"/>
                </a:solidFill>
              </a:rPr>
              <a:t>- aký objem služieb využívajú a primárne aké</a:t>
            </a:r>
          </a:p>
          <a:p>
            <a:pPr marL="896938" indent="-95250">
              <a:lnSpc>
                <a:spcPct val="150000"/>
              </a:lnSpc>
            </a:pPr>
            <a:r>
              <a:rPr lang="sk-SK" sz="2000" dirty="0">
                <a:solidFill>
                  <a:srgbClr val="262673"/>
                </a:solidFill>
              </a:rPr>
              <a:t>- aké sú súčasné záväzky</a:t>
            </a:r>
          </a:p>
          <a:p>
            <a:pPr marL="896938" indent="-95250">
              <a:lnSpc>
                <a:spcPct val="150000"/>
              </a:lnSpc>
              <a:spcAft>
                <a:spcPts val="600"/>
              </a:spcAft>
            </a:pPr>
            <a:r>
              <a:rPr lang="sk-SK" sz="2000" dirty="0">
                <a:solidFill>
                  <a:srgbClr val="262673"/>
                </a:solidFill>
              </a:rPr>
              <a:t>- podmienky, aké majú v súčasnosti dohodnuté</a:t>
            </a:r>
          </a:p>
          <a:p>
            <a:pPr marL="342900" indent="192088">
              <a:lnSpc>
                <a:spcPct val="150000"/>
              </a:lnSpc>
              <a:spcAft>
                <a:spcPts val="600"/>
              </a:spcAft>
            </a:pPr>
            <a:r>
              <a:rPr lang="sk-SK" sz="2000" dirty="0">
                <a:solidFill>
                  <a:srgbClr val="262673"/>
                </a:solidFill>
              </a:rPr>
              <a:t>b) osloviť operátorov, prezentovať dopyt, preveriť možnosti, získať úvodnú ponuku</a:t>
            </a:r>
          </a:p>
          <a:p>
            <a:pPr marL="342900" indent="192088">
              <a:lnSpc>
                <a:spcPct val="150000"/>
              </a:lnSpc>
            </a:pPr>
            <a:r>
              <a:rPr lang="sk-SK" sz="2000" dirty="0">
                <a:solidFill>
                  <a:srgbClr val="262673"/>
                </a:solidFill>
              </a:rPr>
              <a:t>c) rozšírenie informácie o možnosti zapojiť sa na všetky členské firmy (úvodná ponuka)</a:t>
            </a:r>
          </a:p>
          <a:p>
            <a:pPr marL="342900" indent="192088">
              <a:lnSpc>
                <a:spcPct val="150000"/>
              </a:lnSpc>
            </a:pPr>
            <a:r>
              <a:rPr lang="sk-SK" sz="2000" dirty="0">
                <a:solidFill>
                  <a:srgbClr val="262673"/>
                </a:solidFill>
              </a:rPr>
              <a:t>d) rokovanie s vybraným operátorom / e</a:t>
            </a:r>
            <a:r>
              <a:rPr lang="en-US" sz="2000" dirty="0">
                <a:solidFill>
                  <a:srgbClr val="262673"/>
                </a:solidFill>
              </a:rPr>
              <a:t>-</a:t>
            </a:r>
            <a:r>
              <a:rPr lang="sk-SK" sz="2000" dirty="0" err="1">
                <a:solidFill>
                  <a:srgbClr val="262673"/>
                </a:solidFill>
              </a:rPr>
              <a:t>biding</a:t>
            </a:r>
            <a:r>
              <a:rPr lang="sk-SK" sz="2000" dirty="0">
                <a:solidFill>
                  <a:srgbClr val="262673"/>
                </a:solidFill>
              </a:rPr>
              <a:t>? </a:t>
            </a:r>
          </a:p>
          <a:p>
            <a:pPr marL="342900" indent="192088">
              <a:lnSpc>
                <a:spcPct val="150000"/>
              </a:lnSpc>
            </a:pPr>
            <a:r>
              <a:rPr lang="sk-SK" sz="2000" dirty="0">
                <a:solidFill>
                  <a:srgbClr val="262673"/>
                </a:solidFill>
              </a:rPr>
              <a:t>e) uzatvorenie rámcovej zmluvy s možnosťou dodatočného rozšírenia/uzatváranie </a:t>
            </a:r>
          </a:p>
          <a:p>
            <a:pPr marL="342900" indent="192088">
              <a:lnSpc>
                <a:spcPct val="150000"/>
              </a:lnSpc>
              <a:spcAft>
                <a:spcPts val="600"/>
              </a:spcAft>
            </a:pPr>
            <a:r>
              <a:rPr lang="sk-SK" sz="2000" dirty="0">
                <a:solidFill>
                  <a:srgbClr val="262673"/>
                </a:solidFill>
              </a:rPr>
              <a:t>     individuálnych zmlúv na základe RZ</a:t>
            </a:r>
          </a:p>
          <a:p>
            <a:pPr marL="342900" lvl="0" indent="192088">
              <a:lnSpc>
                <a:spcPct val="150000"/>
              </a:lnSpc>
              <a:buFont typeface="Wingdings" panose="05000000000000000000" pitchFamily="2" charset="2"/>
              <a:buChar char="§"/>
            </a:pPr>
            <a:r>
              <a:rPr lang="sk-SK" sz="2000" b="1" dirty="0">
                <a:solidFill>
                  <a:srgbClr val="262673"/>
                </a:solidFill>
              </a:rPr>
              <a:t>Logistické služby </a:t>
            </a:r>
            <a:r>
              <a:rPr lang="sk-SK" sz="2000" dirty="0">
                <a:solidFill>
                  <a:srgbClr val="262673"/>
                </a:solidFill>
              </a:rPr>
              <a:t>- prebiehajú rokovania</a:t>
            </a:r>
          </a:p>
          <a:p>
            <a:pPr marL="342900" indent="192088"/>
            <a:r>
              <a:rPr lang="sk-SK" sz="2000" dirty="0">
                <a:solidFill>
                  <a:srgbClr val="262673"/>
                </a:solidFill>
              </a:rPr>
              <a:t> </a:t>
            </a:r>
          </a:p>
        </p:txBody>
      </p:sp>
      <p:pic>
        <p:nvPicPr>
          <p:cNvPr id="5" name="Obrázok 4">
            <a:extLst>
              <a:ext uri="{FF2B5EF4-FFF2-40B4-BE49-F238E27FC236}">
                <a16:creationId xmlns:a16="http://schemas.microsoft.com/office/drawing/2014/main" id="{5784E216-0BB4-4156-B8B8-0EA1C3054EBD}"/>
              </a:ext>
            </a:extLst>
          </p:cNvPr>
          <p:cNvPicPr>
            <a:picLocks noChangeAspect="1"/>
          </p:cNvPicPr>
          <p:nvPr/>
        </p:nvPicPr>
        <p:blipFill rotWithShape="1">
          <a:blip r:embed="rId2">
            <a:extLst>
              <a:ext uri="{28A0092B-C50C-407E-A947-70E740481C1C}">
                <a14:useLocalDpi xmlns:a14="http://schemas.microsoft.com/office/drawing/2010/main" val="0"/>
              </a:ext>
            </a:extLst>
          </a:blip>
          <a:srcRect t="23007" b="23007"/>
          <a:stretch/>
        </p:blipFill>
        <p:spPr>
          <a:xfrm>
            <a:off x="8972879" y="167922"/>
            <a:ext cx="3032954" cy="583023"/>
          </a:xfrm>
          <a:prstGeom prst="rect">
            <a:avLst/>
          </a:prstGeom>
        </p:spPr>
      </p:pic>
    </p:spTree>
    <p:extLst>
      <p:ext uri="{BB962C8B-B14F-4D97-AF65-F5344CB8AC3E}">
        <p14:creationId xmlns:p14="http://schemas.microsoft.com/office/powerpoint/2010/main" val="1294388149"/>
      </p:ext>
    </p:extLst>
  </p:cSld>
  <p:clrMapOvr>
    <a:masterClrMapping/>
  </p:clrMapOvr>
  <p:transition spd="slow">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Šípka: päťuholník 9"/>
          <p:cNvSpPr/>
          <p:nvPr/>
        </p:nvSpPr>
        <p:spPr>
          <a:xfrm>
            <a:off x="0" y="244976"/>
            <a:ext cx="9678838" cy="505969"/>
          </a:xfrm>
          <a:prstGeom prst="homePlate">
            <a:avLst/>
          </a:prstGeom>
          <a:solidFill>
            <a:srgbClr val="262673"/>
          </a:solidFill>
          <a:ln>
            <a:solidFill>
              <a:srgbClr val="26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3200" b="1" dirty="0"/>
              <a:t>    </a:t>
            </a:r>
            <a:r>
              <a:rPr lang="sk-SK" sz="2800" b="1" dirty="0"/>
              <a:t>ZEP s.r.o. - „inteligentné plnenie zákonných povinností“  </a:t>
            </a:r>
          </a:p>
        </p:txBody>
      </p:sp>
      <p:sp>
        <p:nvSpPr>
          <p:cNvPr id="3" name="Obdĺžnik 2"/>
          <p:cNvSpPr/>
          <p:nvPr/>
        </p:nvSpPr>
        <p:spPr>
          <a:xfrm>
            <a:off x="0" y="953374"/>
            <a:ext cx="11654285" cy="5909310"/>
          </a:xfrm>
          <a:prstGeom prst="rect">
            <a:avLst/>
          </a:prstGeom>
        </p:spPr>
        <p:txBody>
          <a:bodyPr wrap="square">
            <a:spAutoFit/>
          </a:bodyPr>
          <a:lstStyle/>
          <a:p>
            <a:pPr marL="342900" lvl="0">
              <a:spcAft>
                <a:spcPts val="1800"/>
              </a:spcAft>
            </a:pPr>
            <a:r>
              <a:rPr lang="sk-SK" sz="2800" b="1" dirty="0">
                <a:solidFill>
                  <a:srgbClr val="262673"/>
                </a:solidFill>
              </a:rPr>
              <a:t>Zdravotná služba </a:t>
            </a:r>
            <a:r>
              <a:rPr lang="en-US" sz="2800" b="1" dirty="0">
                <a:solidFill>
                  <a:srgbClr val="262673"/>
                </a:solidFill>
              </a:rPr>
              <a:t>|</a:t>
            </a:r>
            <a:r>
              <a:rPr lang="sk-SK" sz="2800" b="1" dirty="0">
                <a:solidFill>
                  <a:srgbClr val="262673"/>
                </a:solidFill>
              </a:rPr>
              <a:t> BOZP </a:t>
            </a:r>
            <a:r>
              <a:rPr lang="en-US" sz="2800" b="1" dirty="0">
                <a:solidFill>
                  <a:srgbClr val="262673"/>
                </a:solidFill>
              </a:rPr>
              <a:t>|</a:t>
            </a:r>
            <a:r>
              <a:rPr lang="sk-SK" sz="2800" b="1" dirty="0">
                <a:solidFill>
                  <a:srgbClr val="262673"/>
                </a:solidFill>
              </a:rPr>
              <a:t> Ochrana osobných informácií </a:t>
            </a:r>
            <a:r>
              <a:rPr lang="en-US" sz="2800" b="1" dirty="0">
                <a:solidFill>
                  <a:srgbClr val="262673"/>
                </a:solidFill>
              </a:rPr>
              <a:t>|</a:t>
            </a:r>
            <a:r>
              <a:rPr lang="sk-SK" sz="2800" b="1" dirty="0">
                <a:solidFill>
                  <a:srgbClr val="262673"/>
                </a:solidFill>
              </a:rPr>
              <a:t> Archívnictvo</a:t>
            </a:r>
          </a:p>
          <a:p>
            <a:pPr marL="342900" lvl="0"/>
            <a:r>
              <a:rPr lang="sk-SK" sz="2200" b="1" dirty="0">
                <a:solidFill>
                  <a:srgbClr val="262673"/>
                </a:solidFill>
              </a:rPr>
              <a:t>Krok 1) Výber dodávateľa </a:t>
            </a:r>
          </a:p>
          <a:p>
            <a:pPr marL="342900" lvl="0">
              <a:spcAft>
                <a:spcPts val="1800"/>
              </a:spcAft>
            </a:pPr>
            <a:r>
              <a:rPr lang="sk-SK" sz="2200" dirty="0">
                <a:solidFill>
                  <a:srgbClr val="262673"/>
                </a:solidFill>
              </a:rPr>
              <a:t>V spolupráci s členskými spoločnosťami vyberieme niekoľkých - overených - dodávateľov vybraných služieb. Na trojstranných rokovaniach sa pokúsime vstúpiť do zmlúv a rozšíriť výhodné podmienky na ostatných členov ZEP SR. Cieľom je získať zodpovedného dodávateľa s podmienkami lepšími než sú na trhu obvyklé. </a:t>
            </a:r>
          </a:p>
          <a:p>
            <a:pPr marL="342900" lvl="0"/>
            <a:r>
              <a:rPr lang="sk-SK" sz="2200" b="1" dirty="0">
                <a:solidFill>
                  <a:srgbClr val="262673"/>
                </a:solidFill>
              </a:rPr>
              <a:t>Krok 2) Pravidelné informácie o dôležitých zmenách </a:t>
            </a:r>
          </a:p>
          <a:p>
            <a:pPr marL="342900" lvl="0">
              <a:spcAft>
                <a:spcPts val="1800"/>
              </a:spcAft>
            </a:pPr>
            <a:r>
              <a:rPr lang="sk-SK" sz="2200" dirty="0">
                <a:solidFill>
                  <a:srgbClr val="262673"/>
                </a:solidFill>
              </a:rPr>
              <a:t>V spolupráci s vybranými dodávateľmi začať dodávať praktický </a:t>
            </a:r>
            <a:r>
              <a:rPr lang="sk-SK" sz="2200" dirty="0" err="1">
                <a:solidFill>
                  <a:srgbClr val="262673"/>
                </a:solidFill>
              </a:rPr>
              <a:t>infoservis</a:t>
            </a:r>
            <a:r>
              <a:rPr lang="sk-SK" sz="2200" dirty="0">
                <a:solidFill>
                  <a:srgbClr val="262673"/>
                </a:solidFill>
              </a:rPr>
              <a:t> o všetkým zmenách, ktoré sa v daných oblastiach chystajú / zaviedli. Cieľom je dodať aktuálne a presné informácie v dostatočnom časovom predstihu. V nadväznosti na informácie môže nasledovať i výhodná obchodná ponuka. </a:t>
            </a:r>
          </a:p>
          <a:p>
            <a:pPr marL="342900" lvl="0"/>
            <a:r>
              <a:rPr lang="sk-SK" sz="2200" b="1" dirty="0">
                <a:solidFill>
                  <a:srgbClr val="262673"/>
                </a:solidFill>
              </a:rPr>
              <a:t>Krok 3) Zvážiť výhody služieb dodaných cez ZEP s.r.o. </a:t>
            </a:r>
          </a:p>
          <a:p>
            <a:pPr marL="342900" lvl="0">
              <a:spcAft>
                <a:spcPts val="600"/>
              </a:spcAft>
            </a:pPr>
            <a:r>
              <a:rPr lang="sk-SK" sz="2200" dirty="0">
                <a:solidFill>
                  <a:srgbClr val="262673"/>
                </a:solidFill>
              </a:rPr>
              <a:t>Zvážiť, ktoré oblasti zákonných povinností by boli výhodné dodávať pre všetkých členov prostredníctvom interných zamestnancov ZEP s.r.o. Výhľadovo na rok 2018. </a:t>
            </a:r>
          </a:p>
          <a:p>
            <a:pPr marL="342900" indent="192088"/>
            <a:r>
              <a:rPr lang="sk-SK" sz="1400" dirty="0">
                <a:solidFill>
                  <a:srgbClr val="262673"/>
                </a:solidFill>
              </a:rPr>
              <a:t> </a:t>
            </a:r>
          </a:p>
        </p:txBody>
      </p:sp>
      <p:pic>
        <p:nvPicPr>
          <p:cNvPr id="5" name="Obrázok 4">
            <a:extLst>
              <a:ext uri="{FF2B5EF4-FFF2-40B4-BE49-F238E27FC236}">
                <a16:creationId xmlns:a16="http://schemas.microsoft.com/office/drawing/2014/main" id="{5784E216-0BB4-4156-B8B8-0EA1C3054EBD}"/>
              </a:ext>
            </a:extLst>
          </p:cNvPr>
          <p:cNvPicPr>
            <a:picLocks noChangeAspect="1"/>
          </p:cNvPicPr>
          <p:nvPr/>
        </p:nvPicPr>
        <p:blipFill rotWithShape="1">
          <a:blip r:embed="rId2">
            <a:extLst>
              <a:ext uri="{28A0092B-C50C-407E-A947-70E740481C1C}">
                <a14:useLocalDpi xmlns:a14="http://schemas.microsoft.com/office/drawing/2010/main" val="0"/>
              </a:ext>
            </a:extLst>
          </a:blip>
          <a:srcRect t="23007" b="23007"/>
          <a:stretch/>
        </p:blipFill>
        <p:spPr>
          <a:xfrm>
            <a:off x="8964253" y="213287"/>
            <a:ext cx="3032954" cy="583023"/>
          </a:xfrm>
          <a:prstGeom prst="rect">
            <a:avLst/>
          </a:prstGeom>
        </p:spPr>
      </p:pic>
    </p:spTree>
    <p:extLst>
      <p:ext uri="{BB962C8B-B14F-4D97-AF65-F5344CB8AC3E}">
        <p14:creationId xmlns:p14="http://schemas.microsoft.com/office/powerpoint/2010/main" val="228903588"/>
      </p:ext>
    </p:extLst>
  </p:cSld>
  <p:clrMapOvr>
    <a:masterClrMapping/>
  </p:clrMapOvr>
  <p:transition spd="slow">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Šípka: päťuholník 9"/>
          <p:cNvSpPr/>
          <p:nvPr/>
        </p:nvSpPr>
        <p:spPr>
          <a:xfrm>
            <a:off x="0" y="102359"/>
            <a:ext cx="9678838" cy="505969"/>
          </a:xfrm>
          <a:prstGeom prst="homePlate">
            <a:avLst/>
          </a:prstGeom>
          <a:solidFill>
            <a:srgbClr val="262673"/>
          </a:solidFill>
          <a:ln>
            <a:solidFill>
              <a:srgbClr val="26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3200" b="1" dirty="0"/>
              <a:t>  </a:t>
            </a:r>
            <a:r>
              <a:rPr lang="sk-SK" sz="2800" b="1" dirty="0"/>
              <a:t>ZEP s.r.o. - odborné školenia a kurzy  </a:t>
            </a:r>
          </a:p>
        </p:txBody>
      </p:sp>
      <p:pic>
        <p:nvPicPr>
          <p:cNvPr id="5" name="Obrázok 4">
            <a:extLst>
              <a:ext uri="{FF2B5EF4-FFF2-40B4-BE49-F238E27FC236}">
                <a16:creationId xmlns:a16="http://schemas.microsoft.com/office/drawing/2014/main" id="{5784E216-0BB4-4156-B8B8-0EA1C3054EBD}"/>
              </a:ext>
            </a:extLst>
          </p:cNvPr>
          <p:cNvPicPr>
            <a:picLocks noChangeAspect="1"/>
          </p:cNvPicPr>
          <p:nvPr/>
        </p:nvPicPr>
        <p:blipFill rotWithShape="1">
          <a:blip r:embed="rId2">
            <a:extLst>
              <a:ext uri="{28A0092B-C50C-407E-A947-70E740481C1C}">
                <a14:useLocalDpi xmlns:a14="http://schemas.microsoft.com/office/drawing/2010/main" val="0"/>
              </a:ext>
            </a:extLst>
          </a:blip>
          <a:srcRect t="23007" b="23007"/>
          <a:stretch/>
        </p:blipFill>
        <p:spPr>
          <a:xfrm>
            <a:off x="9018042" y="63831"/>
            <a:ext cx="3032954" cy="583023"/>
          </a:xfrm>
          <a:prstGeom prst="rect">
            <a:avLst/>
          </a:prstGeom>
        </p:spPr>
      </p:pic>
      <p:graphicFrame>
        <p:nvGraphicFramePr>
          <p:cNvPr id="2" name="Tabuľka 1">
            <a:extLst>
              <a:ext uri="{FF2B5EF4-FFF2-40B4-BE49-F238E27FC236}">
                <a16:creationId xmlns:a16="http://schemas.microsoft.com/office/drawing/2014/main" id="{20BCA1A2-A262-4829-B950-30799F47E885}"/>
              </a:ext>
            </a:extLst>
          </p:cNvPr>
          <p:cNvGraphicFramePr>
            <a:graphicFrameLocks noGrp="1"/>
          </p:cNvGraphicFramePr>
          <p:nvPr>
            <p:extLst/>
          </p:nvPr>
        </p:nvGraphicFramePr>
        <p:xfrm>
          <a:off x="247931" y="1114297"/>
          <a:ext cx="5753820" cy="5619034"/>
        </p:xfrm>
        <a:graphic>
          <a:graphicData uri="http://schemas.openxmlformats.org/drawingml/2006/table">
            <a:tbl>
              <a:tblPr firstRow="1" firstCol="1" bandRow="1">
                <a:tableStyleId>{2D5ABB26-0587-4C30-8999-92F81FD0307C}</a:tableStyleId>
              </a:tblPr>
              <a:tblGrid>
                <a:gridCol w="5753820">
                  <a:extLst>
                    <a:ext uri="{9D8B030D-6E8A-4147-A177-3AD203B41FA5}">
                      <a16:colId xmlns:a16="http://schemas.microsoft.com/office/drawing/2014/main" val="1736773048"/>
                    </a:ext>
                  </a:extLst>
                </a:gridCol>
              </a:tblGrid>
              <a:tr h="447322">
                <a:tc>
                  <a:txBody>
                    <a:bodyPr/>
                    <a:lstStyle/>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lang="sk-SK" sz="2000" b="1" dirty="0">
                          <a:solidFill>
                            <a:srgbClr val="262673"/>
                          </a:solidFill>
                          <a:effectLst/>
                        </a:rPr>
                        <a:t>Manažérske zručnosti</a:t>
                      </a:r>
                      <a:endParaRPr lang="en-US" sz="2000" b="1" dirty="0">
                        <a:solidFill>
                          <a:srgbClr val="262673"/>
                        </a:solidFill>
                        <a:effectLst/>
                      </a:endParaRPr>
                    </a:p>
                  </a:txBody>
                  <a:tcPr marL="25383" marR="25383" marT="0" marB="0" anchor="ctr">
                    <a:solidFill>
                      <a:schemeClr val="accent1">
                        <a:lumMod val="20000"/>
                        <a:lumOff val="80000"/>
                      </a:schemeClr>
                    </a:solidFill>
                  </a:tcPr>
                </a:tc>
                <a:extLst>
                  <a:ext uri="{0D108BD9-81ED-4DB2-BD59-A6C34878D82A}">
                    <a16:rowId xmlns:a16="http://schemas.microsoft.com/office/drawing/2014/main" val="784245947"/>
                  </a:ext>
                </a:extLst>
              </a:tr>
              <a:tr h="379391">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sk-SK" sz="2000" dirty="0" err="1">
                          <a:solidFill>
                            <a:srgbClr val="262673"/>
                          </a:solidFill>
                          <a:effectLst/>
                        </a:rPr>
                        <a:t>Selfmanažment</a:t>
                      </a:r>
                      <a:r>
                        <a:rPr lang="sk-SK" sz="2000" dirty="0">
                          <a:solidFill>
                            <a:srgbClr val="262673"/>
                          </a:solidFill>
                          <a:effectLst/>
                        </a:rPr>
                        <a:t> - Riadenie času</a:t>
                      </a:r>
                      <a:endParaRPr lang="en-US" sz="2000" dirty="0">
                        <a:solidFill>
                          <a:srgbClr val="262673"/>
                        </a:solidFill>
                        <a:effectLst/>
                      </a:endParaRPr>
                    </a:p>
                  </a:txBody>
                  <a:tcPr marL="25383" marR="25383" marT="0" marB="0" anchor="ctr">
                    <a:noFill/>
                  </a:tcPr>
                </a:tc>
                <a:extLst>
                  <a:ext uri="{0D108BD9-81ED-4DB2-BD59-A6C34878D82A}">
                    <a16:rowId xmlns:a16="http://schemas.microsoft.com/office/drawing/2014/main" val="1855768146"/>
                  </a:ext>
                </a:extLst>
              </a:tr>
              <a:tr h="502233">
                <a:tc>
                  <a:txBody>
                    <a:bodyPr/>
                    <a:lstStyle/>
                    <a:p>
                      <a:pPr>
                        <a:lnSpc>
                          <a:spcPct val="107000"/>
                        </a:lnSpc>
                        <a:spcAft>
                          <a:spcPts val="0"/>
                        </a:spcAft>
                      </a:pPr>
                      <a:r>
                        <a:rPr lang="sk-SK" sz="2000" dirty="0">
                          <a:solidFill>
                            <a:srgbClr val="262673"/>
                          </a:solidFill>
                          <a:effectLst/>
                        </a:rPr>
                        <a:t>Tímová spolupráca a riešenie konfliktov na pracovisku</a:t>
                      </a:r>
                      <a:endParaRPr lang="sk-SK" sz="2000" b="0" dirty="0">
                        <a:solidFill>
                          <a:srgbClr val="262673"/>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83" marR="25383" marT="0" marB="0" anchor="ctr"/>
                </a:tc>
                <a:extLst>
                  <a:ext uri="{0D108BD9-81ED-4DB2-BD59-A6C34878D82A}">
                    <a16:rowId xmlns:a16="http://schemas.microsoft.com/office/drawing/2014/main" val="2779960455"/>
                  </a:ext>
                </a:extLst>
              </a:tr>
              <a:tr h="379391">
                <a:tc>
                  <a:txBody>
                    <a:bodyPr/>
                    <a:lstStyle/>
                    <a:p>
                      <a:pPr>
                        <a:lnSpc>
                          <a:spcPct val="107000"/>
                        </a:lnSpc>
                        <a:spcAft>
                          <a:spcPts val="0"/>
                        </a:spcAft>
                      </a:pPr>
                      <a:r>
                        <a:rPr lang="sk-SK" sz="2000">
                          <a:solidFill>
                            <a:srgbClr val="262673"/>
                          </a:solidFill>
                          <a:effectLst/>
                        </a:rPr>
                        <a:t>Motivácia a vedenie pracovníkov</a:t>
                      </a:r>
                      <a:endParaRPr lang="sk-SK" sz="2000" b="0">
                        <a:solidFill>
                          <a:srgbClr val="262673"/>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83" marR="25383" marT="0" marB="0" anchor="ctr"/>
                </a:tc>
                <a:extLst>
                  <a:ext uri="{0D108BD9-81ED-4DB2-BD59-A6C34878D82A}">
                    <a16:rowId xmlns:a16="http://schemas.microsoft.com/office/drawing/2014/main" val="2189227949"/>
                  </a:ext>
                </a:extLst>
              </a:tr>
              <a:tr h="379391">
                <a:tc>
                  <a:txBody>
                    <a:bodyPr/>
                    <a:lstStyle/>
                    <a:p>
                      <a:pPr>
                        <a:lnSpc>
                          <a:spcPct val="107000"/>
                        </a:lnSpc>
                        <a:spcAft>
                          <a:spcPts val="0"/>
                        </a:spcAft>
                      </a:pPr>
                      <a:r>
                        <a:rPr lang="sk-SK" sz="2000" dirty="0">
                          <a:solidFill>
                            <a:srgbClr val="262673"/>
                          </a:solidFill>
                          <a:effectLst/>
                        </a:rPr>
                        <a:t>Biznis protokol a spoločenská etiketa</a:t>
                      </a:r>
                      <a:endParaRPr lang="sk-SK" sz="2000" b="0" dirty="0">
                        <a:solidFill>
                          <a:srgbClr val="262673"/>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83" marR="25383" marT="0" marB="0" anchor="ctr"/>
                </a:tc>
                <a:extLst>
                  <a:ext uri="{0D108BD9-81ED-4DB2-BD59-A6C34878D82A}">
                    <a16:rowId xmlns:a16="http://schemas.microsoft.com/office/drawing/2014/main" val="1979210550"/>
                  </a:ext>
                </a:extLst>
              </a:tr>
              <a:tr h="499264">
                <a:tc>
                  <a:txBody>
                    <a:bodyPr/>
                    <a:lstStyle/>
                    <a:p>
                      <a:pPr>
                        <a:lnSpc>
                          <a:spcPct val="107000"/>
                        </a:lnSpc>
                        <a:spcAft>
                          <a:spcPts val="0"/>
                        </a:spcAft>
                      </a:pPr>
                      <a:r>
                        <a:rPr lang="sk-SK" sz="2000" dirty="0">
                          <a:solidFill>
                            <a:srgbClr val="262673"/>
                          </a:solidFill>
                          <a:effectLst/>
                        </a:rPr>
                        <a:t>Vedenie hodnotiacich rozhovorov so zamestnancami</a:t>
                      </a:r>
                      <a:endParaRPr lang="sk-SK" sz="2000" b="0" dirty="0">
                        <a:solidFill>
                          <a:srgbClr val="262673"/>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83" marR="25383" marT="0" marB="0" anchor="ctr"/>
                </a:tc>
                <a:extLst>
                  <a:ext uri="{0D108BD9-81ED-4DB2-BD59-A6C34878D82A}">
                    <a16:rowId xmlns:a16="http://schemas.microsoft.com/office/drawing/2014/main" val="2588164854"/>
                  </a:ext>
                </a:extLst>
              </a:tr>
              <a:tr h="379391">
                <a:tc>
                  <a:txBody>
                    <a:bodyPr/>
                    <a:lstStyle/>
                    <a:p>
                      <a:pPr>
                        <a:lnSpc>
                          <a:spcPct val="107000"/>
                        </a:lnSpc>
                        <a:spcAft>
                          <a:spcPts val="0"/>
                        </a:spcAft>
                      </a:pPr>
                      <a:r>
                        <a:rPr lang="sk-SK" sz="2000" dirty="0">
                          <a:solidFill>
                            <a:srgbClr val="262673"/>
                          </a:solidFill>
                          <a:effectLst/>
                        </a:rPr>
                        <a:t>Efektívne vedenie porád a stretnutí</a:t>
                      </a:r>
                      <a:endParaRPr lang="sk-SK" sz="2000" b="0" dirty="0">
                        <a:solidFill>
                          <a:srgbClr val="262673"/>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83" marR="25383" marT="0" marB="0" anchor="ctr"/>
                </a:tc>
                <a:extLst>
                  <a:ext uri="{0D108BD9-81ED-4DB2-BD59-A6C34878D82A}">
                    <a16:rowId xmlns:a16="http://schemas.microsoft.com/office/drawing/2014/main" val="3437848779"/>
                  </a:ext>
                </a:extLst>
              </a:tr>
              <a:tr h="497138">
                <a:tc>
                  <a:txBody>
                    <a:bodyPr/>
                    <a:lstStyle/>
                    <a:p>
                      <a:pPr marL="342900" indent="-342900">
                        <a:lnSpc>
                          <a:spcPct val="107000"/>
                        </a:lnSpc>
                        <a:spcAft>
                          <a:spcPts val="0"/>
                        </a:spcAft>
                        <a:buFont typeface="Wingdings" panose="05000000000000000000" pitchFamily="2" charset="2"/>
                        <a:buChar char="§"/>
                      </a:pPr>
                      <a:r>
                        <a:rPr lang="sk-SK" sz="2000" dirty="0">
                          <a:solidFill>
                            <a:srgbClr val="262673"/>
                          </a:solidFill>
                          <a:effectLst/>
                        </a:rPr>
                        <a:t> </a:t>
                      </a:r>
                      <a:r>
                        <a:rPr lang="sk-SK" sz="2000" b="1" dirty="0">
                          <a:solidFill>
                            <a:srgbClr val="262673"/>
                          </a:solidFill>
                          <a:effectLst/>
                        </a:rPr>
                        <a:t>Komunikačné zručnosti</a:t>
                      </a:r>
                      <a:endParaRPr lang="sk-SK" sz="2000" b="1" dirty="0">
                        <a:solidFill>
                          <a:srgbClr val="262673"/>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83" marR="25383" marT="0" marB="0" anchor="ctr">
                    <a:solidFill>
                      <a:schemeClr val="accent1">
                        <a:lumMod val="20000"/>
                        <a:lumOff val="80000"/>
                      </a:schemeClr>
                    </a:solidFill>
                  </a:tcPr>
                </a:tc>
                <a:extLst>
                  <a:ext uri="{0D108BD9-81ED-4DB2-BD59-A6C34878D82A}">
                    <a16:rowId xmlns:a16="http://schemas.microsoft.com/office/drawing/2014/main" val="3889615386"/>
                  </a:ext>
                </a:extLst>
              </a:tr>
              <a:tr h="520202">
                <a:tc>
                  <a:txBody>
                    <a:bodyPr/>
                    <a:lstStyle/>
                    <a:p>
                      <a:pPr>
                        <a:lnSpc>
                          <a:spcPct val="107000"/>
                        </a:lnSpc>
                        <a:spcAft>
                          <a:spcPts val="0"/>
                        </a:spcAft>
                      </a:pPr>
                      <a:r>
                        <a:rPr lang="sk-SK" sz="2000" dirty="0">
                          <a:solidFill>
                            <a:srgbClr val="262673"/>
                          </a:solidFill>
                          <a:effectLst/>
                        </a:rPr>
                        <a:t>Profesionálna telefonická a emailová komunikácia </a:t>
                      </a:r>
                      <a:endParaRPr lang="sk-SK" sz="2000" b="0" dirty="0">
                        <a:solidFill>
                          <a:srgbClr val="262673"/>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83" marR="25383" marT="0" marB="0" anchor="ctr"/>
                </a:tc>
                <a:extLst>
                  <a:ext uri="{0D108BD9-81ED-4DB2-BD59-A6C34878D82A}">
                    <a16:rowId xmlns:a16="http://schemas.microsoft.com/office/drawing/2014/main" val="1768651281"/>
                  </a:ext>
                </a:extLst>
              </a:tr>
              <a:tr h="379391">
                <a:tc>
                  <a:txBody>
                    <a:bodyPr/>
                    <a:lstStyle/>
                    <a:p>
                      <a:pPr>
                        <a:lnSpc>
                          <a:spcPct val="107000"/>
                        </a:lnSpc>
                        <a:spcAft>
                          <a:spcPts val="0"/>
                        </a:spcAft>
                      </a:pPr>
                      <a:r>
                        <a:rPr lang="sk-SK" sz="2000">
                          <a:solidFill>
                            <a:srgbClr val="262673"/>
                          </a:solidFill>
                          <a:effectLst/>
                        </a:rPr>
                        <a:t>Efektívna komunikácia pre zákaznícky servis</a:t>
                      </a:r>
                      <a:endParaRPr lang="sk-SK" sz="2000" b="0">
                        <a:solidFill>
                          <a:srgbClr val="262673"/>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83" marR="25383" marT="0" marB="0" anchor="ctr"/>
                </a:tc>
                <a:extLst>
                  <a:ext uri="{0D108BD9-81ED-4DB2-BD59-A6C34878D82A}">
                    <a16:rowId xmlns:a16="http://schemas.microsoft.com/office/drawing/2014/main" val="1585287275"/>
                  </a:ext>
                </a:extLst>
              </a:tr>
              <a:tr h="497138">
                <a:tc>
                  <a:txBody>
                    <a:bodyPr/>
                    <a:lstStyle/>
                    <a:p>
                      <a:pPr marL="342900" indent="-342900">
                        <a:lnSpc>
                          <a:spcPct val="107000"/>
                        </a:lnSpc>
                        <a:spcAft>
                          <a:spcPts val="0"/>
                        </a:spcAft>
                        <a:buFont typeface="Wingdings" panose="05000000000000000000" pitchFamily="2" charset="2"/>
                        <a:buChar char="§"/>
                      </a:pPr>
                      <a:r>
                        <a:rPr lang="sk-SK" sz="2000" dirty="0">
                          <a:solidFill>
                            <a:srgbClr val="262673"/>
                          </a:solidFill>
                          <a:effectLst/>
                        </a:rPr>
                        <a:t> </a:t>
                      </a:r>
                      <a:r>
                        <a:rPr lang="sk-SK" sz="2000" b="1" dirty="0">
                          <a:solidFill>
                            <a:srgbClr val="262673"/>
                          </a:solidFill>
                          <a:effectLst/>
                        </a:rPr>
                        <a:t>Školenia pre personalistov</a:t>
                      </a:r>
                      <a:endParaRPr lang="sk-SK" sz="2000" b="1" dirty="0">
                        <a:solidFill>
                          <a:srgbClr val="262673"/>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83" marR="25383" marT="0" marB="0" anchor="ctr">
                    <a:solidFill>
                      <a:schemeClr val="accent1">
                        <a:lumMod val="20000"/>
                        <a:lumOff val="80000"/>
                      </a:schemeClr>
                    </a:solidFill>
                  </a:tcPr>
                </a:tc>
                <a:extLst>
                  <a:ext uri="{0D108BD9-81ED-4DB2-BD59-A6C34878D82A}">
                    <a16:rowId xmlns:a16="http://schemas.microsoft.com/office/drawing/2014/main" val="2040456987"/>
                  </a:ext>
                </a:extLst>
              </a:tr>
              <a:tr h="379391">
                <a:tc>
                  <a:txBody>
                    <a:bodyPr/>
                    <a:lstStyle/>
                    <a:p>
                      <a:pPr>
                        <a:lnSpc>
                          <a:spcPct val="107000"/>
                        </a:lnSpc>
                        <a:spcAft>
                          <a:spcPts val="0"/>
                        </a:spcAft>
                      </a:pPr>
                      <a:r>
                        <a:rPr lang="sk-SK" sz="2000">
                          <a:solidFill>
                            <a:srgbClr val="262673"/>
                          </a:solidFill>
                          <a:effectLst/>
                        </a:rPr>
                        <a:t>Riadenie ľudských zdrojov</a:t>
                      </a:r>
                      <a:endParaRPr lang="sk-SK" sz="2000" b="0">
                        <a:solidFill>
                          <a:srgbClr val="262673"/>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83" marR="25383" marT="0" marB="0" anchor="ctr"/>
                </a:tc>
                <a:extLst>
                  <a:ext uri="{0D108BD9-81ED-4DB2-BD59-A6C34878D82A}">
                    <a16:rowId xmlns:a16="http://schemas.microsoft.com/office/drawing/2014/main" val="2322092624"/>
                  </a:ext>
                </a:extLst>
              </a:tr>
              <a:tr h="379391">
                <a:tc>
                  <a:txBody>
                    <a:bodyPr/>
                    <a:lstStyle/>
                    <a:p>
                      <a:pPr>
                        <a:lnSpc>
                          <a:spcPct val="107000"/>
                        </a:lnSpc>
                        <a:spcAft>
                          <a:spcPts val="0"/>
                        </a:spcAft>
                      </a:pPr>
                      <a:r>
                        <a:rPr lang="sk-SK" sz="2000" dirty="0">
                          <a:solidFill>
                            <a:srgbClr val="262673"/>
                          </a:solidFill>
                          <a:effectLst/>
                        </a:rPr>
                        <a:t>Výber zamestnancov</a:t>
                      </a:r>
                      <a:endParaRPr lang="sk-SK" sz="2000" b="0" dirty="0">
                        <a:solidFill>
                          <a:srgbClr val="262673"/>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83" marR="25383" marT="0" marB="0" anchor="ctr"/>
                </a:tc>
                <a:extLst>
                  <a:ext uri="{0D108BD9-81ED-4DB2-BD59-A6C34878D82A}">
                    <a16:rowId xmlns:a16="http://schemas.microsoft.com/office/drawing/2014/main" val="1411912896"/>
                  </a:ext>
                </a:extLst>
              </a:tr>
            </a:tbl>
          </a:graphicData>
        </a:graphic>
      </p:graphicFrame>
      <p:graphicFrame>
        <p:nvGraphicFramePr>
          <p:cNvPr id="6" name="Tabuľka 5">
            <a:extLst>
              <a:ext uri="{FF2B5EF4-FFF2-40B4-BE49-F238E27FC236}">
                <a16:creationId xmlns:a16="http://schemas.microsoft.com/office/drawing/2014/main" id="{E12AB971-56F4-4319-8C83-6CE6E4DA1124}"/>
              </a:ext>
            </a:extLst>
          </p:cNvPr>
          <p:cNvGraphicFramePr>
            <a:graphicFrameLocks noGrp="1"/>
          </p:cNvGraphicFramePr>
          <p:nvPr>
            <p:extLst/>
          </p:nvPr>
        </p:nvGraphicFramePr>
        <p:xfrm>
          <a:off x="6489940" y="922083"/>
          <a:ext cx="5702060" cy="5688685"/>
        </p:xfrm>
        <a:graphic>
          <a:graphicData uri="http://schemas.openxmlformats.org/drawingml/2006/table">
            <a:tbl>
              <a:tblPr firstRow="1" firstCol="1" bandRow="1">
                <a:tableStyleId>{2D5ABB26-0587-4C30-8999-92F81FD0307C}</a:tableStyleId>
              </a:tblPr>
              <a:tblGrid>
                <a:gridCol w="5702060">
                  <a:extLst>
                    <a:ext uri="{9D8B030D-6E8A-4147-A177-3AD203B41FA5}">
                      <a16:colId xmlns:a16="http://schemas.microsoft.com/office/drawing/2014/main" val="1736773048"/>
                    </a:ext>
                  </a:extLst>
                </a:gridCol>
              </a:tblGrid>
              <a:tr h="417245">
                <a:tc>
                  <a:txBody>
                    <a:bodyPr/>
                    <a:lstStyle/>
                    <a:p>
                      <a:pPr marL="342900" indent="-342900">
                        <a:lnSpc>
                          <a:spcPct val="107000"/>
                        </a:lnSpc>
                        <a:spcAft>
                          <a:spcPts val="0"/>
                        </a:spcAft>
                        <a:buFont typeface="Wingdings" panose="05000000000000000000" pitchFamily="2" charset="2"/>
                        <a:buChar char="§"/>
                      </a:pPr>
                      <a:r>
                        <a:rPr lang="sk-SK" sz="2000" b="1" dirty="0">
                          <a:solidFill>
                            <a:srgbClr val="262673"/>
                          </a:solidFill>
                          <a:effectLst/>
                        </a:rPr>
                        <a:t> Školenia pre majstrov výrobných firiem</a:t>
                      </a:r>
                      <a:endParaRPr lang="sk-SK" sz="2000" b="1" dirty="0">
                        <a:solidFill>
                          <a:srgbClr val="262673"/>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83" marR="25383" marT="0" marB="0" anchor="ctr">
                    <a:solidFill>
                      <a:schemeClr val="accent1">
                        <a:lumMod val="20000"/>
                        <a:lumOff val="80000"/>
                      </a:schemeClr>
                    </a:solidFill>
                  </a:tcPr>
                </a:tc>
                <a:extLst>
                  <a:ext uri="{0D108BD9-81ED-4DB2-BD59-A6C34878D82A}">
                    <a16:rowId xmlns:a16="http://schemas.microsoft.com/office/drawing/2014/main" val="962608912"/>
                  </a:ext>
                </a:extLst>
              </a:tr>
              <a:tr h="416544">
                <a:tc>
                  <a:txBody>
                    <a:bodyPr/>
                    <a:lstStyle/>
                    <a:p>
                      <a:pPr>
                        <a:lnSpc>
                          <a:spcPct val="107000"/>
                        </a:lnSpc>
                        <a:spcAft>
                          <a:spcPts val="0"/>
                        </a:spcAft>
                      </a:pPr>
                      <a:r>
                        <a:rPr lang="sk-SK" sz="2000" dirty="0">
                          <a:solidFill>
                            <a:srgbClr val="262673"/>
                          </a:solidFill>
                          <a:effectLst/>
                        </a:rPr>
                        <a:t>Komunikácia a zvládanie náročných situácií - 1. modul</a:t>
                      </a:r>
                      <a:endParaRPr lang="sk-SK" sz="2000" b="0" dirty="0">
                        <a:solidFill>
                          <a:srgbClr val="262673"/>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83" marR="25383" marT="0" marB="0" anchor="ctr"/>
                </a:tc>
                <a:extLst>
                  <a:ext uri="{0D108BD9-81ED-4DB2-BD59-A6C34878D82A}">
                    <a16:rowId xmlns:a16="http://schemas.microsoft.com/office/drawing/2014/main" val="3927474412"/>
                  </a:ext>
                </a:extLst>
              </a:tr>
              <a:tr h="416544">
                <a:tc>
                  <a:txBody>
                    <a:bodyPr/>
                    <a:lstStyle/>
                    <a:p>
                      <a:pPr>
                        <a:lnSpc>
                          <a:spcPct val="107000"/>
                        </a:lnSpc>
                        <a:spcAft>
                          <a:spcPts val="0"/>
                        </a:spcAft>
                      </a:pPr>
                      <a:r>
                        <a:rPr lang="sk-SK" sz="2000" dirty="0">
                          <a:solidFill>
                            <a:srgbClr val="262673"/>
                          </a:solidFill>
                          <a:effectLst/>
                        </a:rPr>
                        <a:t>Vedenie pracovníkov a riadenie výkonu - 2. modul</a:t>
                      </a:r>
                      <a:endParaRPr lang="sk-SK" sz="2000" b="0" dirty="0">
                        <a:solidFill>
                          <a:srgbClr val="262673"/>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83" marR="25383" marT="0" marB="0" anchor="ctr"/>
                </a:tc>
                <a:extLst>
                  <a:ext uri="{0D108BD9-81ED-4DB2-BD59-A6C34878D82A}">
                    <a16:rowId xmlns:a16="http://schemas.microsoft.com/office/drawing/2014/main" val="644537388"/>
                  </a:ext>
                </a:extLst>
              </a:tr>
              <a:tr h="416544">
                <a:tc>
                  <a:txBody>
                    <a:bodyPr/>
                    <a:lstStyle/>
                    <a:p>
                      <a:pPr>
                        <a:lnSpc>
                          <a:spcPct val="107000"/>
                        </a:lnSpc>
                        <a:spcAft>
                          <a:spcPts val="0"/>
                        </a:spcAft>
                      </a:pPr>
                      <a:r>
                        <a:rPr lang="sk-SK" sz="2000" dirty="0">
                          <a:solidFill>
                            <a:srgbClr val="262673"/>
                          </a:solidFill>
                          <a:effectLst/>
                        </a:rPr>
                        <a:t>Osobnostný rozvoj - 3. modul</a:t>
                      </a:r>
                      <a:endParaRPr lang="sk-SK" sz="2000" b="0" dirty="0">
                        <a:solidFill>
                          <a:srgbClr val="262673"/>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83" marR="25383" marT="0" marB="0" anchor="ctr"/>
                </a:tc>
                <a:extLst>
                  <a:ext uri="{0D108BD9-81ED-4DB2-BD59-A6C34878D82A}">
                    <a16:rowId xmlns:a16="http://schemas.microsoft.com/office/drawing/2014/main" val="4205935263"/>
                  </a:ext>
                </a:extLst>
              </a:tr>
              <a:tr h="545818">
                <a:tc>
                  <a:txBody>
                    <a:bodyPr/>
                    <a:lstStyle/>
                    <a:p>
                      <a:pPr>
                        <a:lnSpc>
                          <a:spcPct val="107000"/>
                        </a:lnSpc>
                        <a:spcAft>
                          <a:spcPts val="0"/>
                        </a:spcAft>
                      </a:pPr>
                      <a:r>
                        <a:rPr lang="sk-SK" sz="2000" dirty="0">
                          <a:solidFill>
                            <a:srgbClr val="262673"/>
                          </a:solidFill>
                          <a:effectLst/>
                        </a:rPr>
                        <a:t>Efektívne vedenie tímu a riadenie porád - 4. modul</a:t>
                      </a:r>
                      <a:endParaRPr lang="sk-SK" sz="2000" b="0" dirty="0">
                        <a:solidFill>
                          <a:srgbClr val="262673"/>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83" marR="25383" marT="0" marB="0" anchor="ctr"/>
                </a:tc>
                <a:extLst>
                  <a:ext uri="{0D108BD9-81ED-4DB2-BD59-A6C34878D82A}">
                    <a16:rowId xmlns:a16="http://schemas.microsoft.com/office/drawing/2014/main" val="3790458663"/>
                  </a:ext>
                </a:extLst>
              </a:tr>
              <a:tr h="488363">
                <a:tc>
                  <a:txBody>
                    <a:bodyPr/>
                    <a:lstStyle/>
                    <a:p>
                      <a:pPr marL="342900" indent="-342900">
                        <a:lnSpc>
                          <a:spcPct val="107000"/>
                        </a:lnSpc>
                        <a:spcAft>
                          <a:spcPts val="0"/>
                        </a:spcAft>
                        <a:buFont typeface="Wingdings" panose="05000000000000000000" pitchFamily="2" charset="2"/>
                        <a:buChar char="§"/>
                      </a:pPr>
                      <a:r>
                        <a:rPr lang="sk-SK" sz="2000" dirty="0">
                          <a:solidFill>
                            <a:srgbClr val="262673"/>
                          </a:solidFill>
                          <a:effectLst/>
                        </a:rPr>
                        <a:t> </a:t>
                      </a:r>
                      <a:r>
                        <a:rPr lang="sk-SK" sz="2000" b="1" dirty="0">
                          <a:solidFill>
                            <a:srgbClr val="262673"/>
                          </a:solidFill>
                          <a:effectLst/>
                        </a:rPr>
                        <a:t>Školenia pre nákupcov</a:t>
                      </a:r>
                      <a:endParaRPr lang="sk-SK" sz="2000" b="1" dirty="0">
                        <a:solidFill>
                          <a:srgbClr val="262673"/>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83" marR="25383" marT="0" marB="0" anchor="ctr">
                    <a:solidFill>
                      <a:schemeClr val="accent1">
                        <a:lumMod val="20000"/>
                        <a:lumOff val="80000"/>
                      </a:schemeClr>
                    </a:solidFill>
                  </a:tcPr>
                </a:tc>
                <a:extLst>
                  <a:ext uri="{0D108BD9-81ED-4DB2-BD59-A6C34878D82A}">
                    <a16:rowId xmlns:a16="http://schemas.microsoft.com/office/drawing/2014/main" val="214395603"/>
                  </a:ext>
                </a:extLst>
              </a:tr>
              <a:tr h="416544">
                <a:tc>
                  <a:txBody>
                    <a:bodyPr/>
                    <a:lstStyle/>
                    <a:p>
                      <a:pPr>
                        <a:lnSpc>
                          <a:spcPct val="107000"/>
                        </a:lnSpc>
                        <a:spcAft>
                          <a:spcPts val="0"/>
                        </a:spcAft>
                      </a:pPr>
                      <a:r>
                        <a:rPr lang="sk-SK" sz="2000" dirty="0">
                          <a:solidFill>
                            <a:srgbClr val="262673"/>
                          </a:solidFill>
                          <a:effectLst/>
                        </a:rPr>
                        <a:t>Obchodný rozhovor a vyjednávanie pre nákupcov </a:t>
                      </a:r>
                      <a:endParaRPr lang="sk-SK" sz="2000" b="0" dirty="0">
                        <a:solidFill>
                          <a:srgbClr val="262673"/>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83" marR="25383" marT="0" marB="0" anchor="ctr"/>
                </a:tc>
                <a:extLst>
                  <a:ext uri="{0D108BD9-81ED-4DB2-BD59-A6C34878D82A}">
                    <a16:rowId xmlns:a16="http://schemas.microsoft.com/office/drawing/2014/main" val="38132271"/>
                  </a:ext>
                </a:extLst>
              </a:tr>
              <a:tr h="416544">
                <a:tc>
                  <a:txBody>
                    <a:bodyPr/>
                    <a:lstStyle/>
                    <a:p>
                      <a:pPr>
                        <a:lnSpc>
                          <a:spcPct val="107000"/>
                        </a:lnSpc>
                        <a:spcAft>
                          <a:spcPts val="0"/>
                        </a:spcAft>
                      </a:pPr>
                      <a:r>
                        <a:rPr lang="sk-SK" sz="2000">
                          <a:solidFill>
                            <a:srgbClr val="262673"/>
                          </a:solidFill>
                          <a:effectLst/>
                        </a:rPr>
                        <a:t>Intenzívny tréning pre pokročilých nákupcov</a:t>
                      </a:r>
                      <a:endParaRPr lang="sk-SK" sz="2000" b="0">
                        <a:solidFill>
                          <a:srgbClr val="262673"/>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83" marR="25383" marT="0" marB="0" anchor="ctr"/>
                </a:tc>
                <a:extLst>
                  <a:ext uri="{0D108BD9-81ED-4DB2-BD59-A6C34878D82A}">
                    <a16:rowId xmlns:a16="http://schemas.microsoft.com/office/drawing/2014/main" val="106134056"/>
                  </a:ext>
                </a:extLst>
              </a:tr>
              <a:tr h="416544">
                <a:tc>
                  <a:txBody>
                    <a:bodyPr/>
                    <a:lstStyle/>
                    <a:p>
                      <a:pPr marL="342900" indent="-342900">
                        <a:lnSpc>
                          <a:spcPct val="107000"/>
                        </a:lnSpc>
                        <a:spcAft>
                          <a:spcPts val="0"/>
                        </a:spcAft>
                        <a:buFont typeface="Wingdings" panose="05000000000000000000" pitchFamily="2" charset="2"/>
                        <a:buChar char="§"/>
                      </a:pPr>
                      <a:r>
                        <a:rPr lang="sk-SK" sz="2000" b="1" dirty="0">
                          <a:solidFill>
                            <a:srgbClr val="262673"/>
                          </a:solidFill>
                          <a:effectLst/>
                        </a:rPr>
                        <a:t> Obchodné zručnosti</a:t>
                      </a:r>
                      <a:endParaRPr lang="sk-SK" sz="2000" b="1" dirty="0">
                        <a:solidFill>
                          <a:srgbClr val="262673"/>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83" marR="25383" marT="0" marB="0" anchor="ctr">
                    <a:solidFill>
                      <a:schemeClr val="accent1">
                        <a:lumMod val="20000"/>
                        <a:lumOff val="80000"/>
                      </a:schemeClr>
                    </a:solidFill>
                  </a:tcPr>
                </a:tc>
                <a:extLst>
                  <a:ext uri="{0D108BD9-81ED-4DB2-BD59-A6C34878D82A}">
                    <a16:rowId xmlns:a16="http://schemas.microsoft.com/office/drawing/2014/main" val="2417569403"/>
                  </a:ext>
                </a:extLst>
              </a:tr>
              <a:tr h="488363">
                <a:tc>
                  <a:txBody>
                    <a:bodyPr/>
                    <a:lstStyle/>
                    <a:p>
                      <a:pPr>
                        <a:lnSpc>
                          <a:spcPct val="107000"/>
                        </a:lnSpc>
                        <a:spcAft>
                          <a:spcPts val="0"/>
                        </a:spcAft>
                      </a:pPr>
                      <a:r>
                        <a:rPr lang="sk-SK" sz="2000" dirty="0">
                          <a:solidFill>
                            <a:srgbClr val="262673"/>
                          </a:solidFill>
                          <a:effectLst/>
                        </a:rPr>
                        <a:t>Základy úspechu obchodníka</a:t>
                      </a:r>
                      <a:endParaRPr lang="sk-SK" sz="2000" b="0" dirty="0">
                        <a:solidFill>
                          <a:srgbClr val="262673"/>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83" marR="25383" marT="0" marB="0" anchor="ctr"/>
                </a:tc>
                <a:extLst>
                  <a:ext uri="{0D108BD9-81ED-4DB2-BD59-A6C34878D82A}">
                    <a16:rowId xmlns:a16="http://schemas.microsoft.com/office/drawing/2014/main" val="3671009731"/>
                  </a:ext>
                </a:extLst>
              </a:tr>
              <a:tr h="416544">
                <a:tc>
                  <a:txBody>
                    <a:bodyPr/>
                    <a:lstStyle/>
                    <a:p>
                      <a:pPr>
                        <a:lnSpc>
                          <a:spcPct val="107000"/>
                        </a:lnSpc>
                        <a:spcAft>
                          <a:spcPts val="0"/>
                        </a:spcAft>
                      </a:pPr>
                      <a:r>
                        <a:rPr lang="sk-SK" sz="2000" dirty="0">
                          <a:solidFill>
                            <a:srgbClr val="262673"/>
                          </a:solidFill>
                          <a:effectLst/>
                        </a:rPr>
                        <a:t>Vyjednávacie zručnosti </a:t>
                      </a:r>
                      <a:endParaRPr lang="sk-SK" sz="2000" b="0" dirty="0">
                        <a:solidFill>
                          <a:srgbClr val="262673"/>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83" marR="25383" marT="0" marB="0" anchor="ctr"/>
                </a:tc>
                <a:extLst>
                  <a:ext uri="{0D108BD9-81ED-4DB2-BD59-A6C34878D82A}">
                    <a16:rowId xmlns:a16="http://schemas.microsoft.com/office/drawing/2014/main" val="454330661"/>
                  </a:ext>
                </a:extLst>
              </a:tr>
              <a:tr h="416544">
                <a:tc>
                  <a:txBody>
                    <a:bodyPr/>
                    <a:lstStyle/>
                    <a:p>
                      <a:pPr>
                        <a:lnSpc>
                          <a:spcPct val="107000"/>
                        </a:lnSpc>
                        <a:spcAft>
                          <a:spcPts val="0"/>
                        </a:spcAft>
                      </a:pPr>
                      <a:r>
                        <a:rPr lang="sk-SK" sz="2000">
                          <a:solidFill>
                            <a:srgbClr val="262673"/>
                          </a:solidFill>
                          <a:effectLst/>
                        </a:rPr>
                        <a:t>Riadenie vzťahov so zákazníkmi</a:t>
                      </a:r>
                      <a:endParaRPr lang="sk-SK" sz="2000" b="0">
                        <a:solidFill>
                          <a:srgbClr val="262673"/>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83" marR="25383" marT="0" marB="0" anchor="ctr"/>
                </a:tc>
                <a:extLst>
                  <a:ext uri="{0D108BD9-81ED-4DB2-BD59-A6C34878D82A}">
                    <a16:rowId xmlns:a16="http://schemas.microsoft.com/office/drawing/2014/main" val="1116008745"/>
                  </a:ext>
                </a:extLst>
              </a:tr>
              <a:tr h="416544">
                <a:tc>
                  <a:txBody>
                    <a:bodyPr/>
                    <a:lstStyle/>
                    <a:p>
                      <a:pPr>
                        <a:lnSpc>
                          <a:spcPct val="107000"/>
                        </a:lnSpc>
                        <a:spcAft>
                          <a:spcPts val="0"/>
                        </a:spcAft>
                      </a:pPr>
                      <a:r>
                        <a:rPr lang="sk-SK" sz="2000" dirty="0">
                          <a:solidFill>
                            <a:srgbClr val="262673"/>
                          </a:solidFill>
                          <a:effectLst/>
                        </a:rPr>
                        <a:t>Zvládnutie náročných zákazníkov</a:t>
                      </a:r>
                      <a:endParaRPr lang="sk-SK" sz="2000" b="0" dirty="0">
                        <a:solidFill>
                          <a:srgbClr val="262673"/>
                        </a:solidFill>
                        <a:effectLst/>
                        <a:latin typeface="Calibri" panose="020F0502020204030204" pitchFamily="34" charset="0"/>
                        <a:ea typeface="Calibri" panose="020F0502020204030204" pitchFamily="34" charset="0"/>
                        <a:cs typeface="Times New Roman" panose="02020603050405020304" pitchFamily="18" charset="0"/>
                      </a:endParaRPr>
                    </a:p>
                  </a:txBody>
                  <a:tcPr marL="25383" marR="25383" marT="0" marB="0" anchor="ctr"/>
                </a:tc>
                <a:extLst>
                  <a:ext uri="{0D108BD9-81ED-4DB2-BD59-A6C34878D82A}">
                    <a16:rowId xmlns:a16="http://schemas.microsoft.com/office/drawing/2014/main" val="2070185965"/>
                  </a:ext>
                </a:extLst>
              </a:tr>
            </a:tbl>
          </a:graphicData>
        </a:graphic>
      </p:graphicFrame>
      <p:sp>
        <p:nvSpPr>
          <p:cNvPr id="8" name="Šípka: päťuholník 7">
            <a:extLst>
              <a:ext uri="{FF2B5EF4-FFF2-40B4-BE49-F238E27FC236}">
                <a16:creationId xmlns:a16="http://schemas.microsoft.com/office/drawing/2014/main" id="{1461C8BD-29E6-4752-8237-F2050FBF0148}"/>
              </a:ext>
            </a:extLst>
          </p:cNvPr>
          <p:cNvSpPr/>
          <p:nvPr/>
        </p:nvSpPr>
        <p:spPr>
          <a:xfrm>
            <a:off x="1" y="608328"/>
            <a:ext cx="3291840" cy="397515"/>
          </a:xfrm>
          <a:prstGeom prst="homePlat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400" b="1" dirty="0" err="1">
                <a:solidFill>
                  <a:srgbClr val="262673"/>
                </a:solidFill>
              </a:rPr>
              <a:t>Softskillové</a:t>
            </a:r>
            <a:r>
              <a:rPr lang="sk-SK" sz="2400" b="1" dirty="0">
                <a:solidFill>
                  <a:srgbClr val="262673"/>
                </a:solidFill>
              </a:rPr>
              <a:t> školenia:</a:t>
            </a:r>
          </a:p>
        </p:txBody>
      </p:sp>
    </p:spTree>
    <p:extLst>
      <p:ext uri="{BB962C8B-B14F-4D97-AF65-F5344CB8AC3E}">
        <p14:creationId xmlns:p14="http://schemas.microsoft.com/office/powerpoint/2010/main" val="2789394211"/>
      </p:ext>
    </p:extLst>
  </p:cSld>
  <p:clrMapOvr>
    <a:masterClrMapping/>
  </p:clrMapOvr>
  <p:transition spd="slow">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Šípka: päťuholník 9"/>
          <p:cNvSpPr/>
          <p:nvPr/>
        </p:nvSpPr>
        <p:spPr>
          <a:xfrm>
            <a:off x="0" y="361517"/>
            <a:ext cx="10023894" cy="496784"/>
          </a:xfrm>
          <a:prstGeom prst="homePlate">
            <a:avLst/>
          </a:prstGeom>
          <a:solidFill>
            <a:srgbClr val="262673"/>
          </a:solidFill>
          <a:ln>
            <a:solidFill>
              <a:srgbClr val="26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3200" b="1" dirty="0"/>
              <a:t>  </a:t>
            </a:r>
            <a:r>
              <a:rPr lang="sk-SK" sz="2400" b="1" dirty="0"/>
              <a:t>INDUSTRY JOBS - zväzový portál pracovných ponúk</a:t>
            </a:r>
          </a:p>
        </p:txBody>
      </p:sp>
      <p:pic>
        <p:nvPicPr>
          <p:cNvPr id="5124" name="Picture 4"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8290" y="259628"/>
            <a:ext cx="2266787" cy="749151"/>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ok 13"/>
          <p:cNvPicPr/>
          <p:nvPr/>
        </p:nvPicPr>
        <p:blipFill rotWithShape="1">
          <a:blip r:embed="rId3" cstate="print">
            <a:extLst>
              <a:ext uri="{28A0092B-C50C-407E-A947-70E740481C1C}">
                <a14:useLocalDpi xmlns:a14="http://schemas.microsoft.com/office/drawing/2010/main" val="0"/>
              </a:ext>
            </a:extLst>
          </a:blip>
          <a:srcRect l="18948" r="18549"/>
          <a:stretch/>
        </p:blipFill>
        <p:spPr>
          <a:xfrm>
            <a:off x="9424160" y="1164576"/>
            <a:ext cx="2475782" cy="2833025"/>
          </a:xfrm>
          <a:prstGeom prst="rect">
            <a:avLst/>
          </a:prstGeom>
        </p:spPr>
      </p:pic>
      <p:sp>
        <p:nvSpPr>
          <p:cNvPr id="11" name="BlokTextu 10">
            <a:extLst>
              <a:ext uri="{FF2B5EF4-FFF2-40B4-BE49-F238E27FC236}">
                <a16:creationId xmlns:a16="http://schemas.microsoft.com/office/drawing/2014/main" id="{49797DB7-105A-4A42-8213-9EBB96E90B6A}"/>
              </a:ext>
            </a:extLst>
          </p:cNvPr>
          <p:cNvSpPr txBox="1"/>
          <p:nvPr/>
        </p:nvSpPr>
        <p:spPr>
          <a:xfrm>
            <a:off x="265172" y="1070420"/>
            <a:ext cx="8196657" cy="5893921"/>
          </a:xfrm>
          <a:prstGeom prst="rect">
            <a:avLst/>
          </a:prstGeom>
          <a:noFill/>
        </p:spPr>
        <p:txBody>
          <a:bodyPr wrap="square" rtlCol="0">
            <a:spAutoFit/>
          </a:bodyPr>
          <a:lstStyle/>
          <a:p>
            <a:pPr marL="285750" marR="0" lvl="0" indent="-285750" algn="just" defTabSz="914400" rtl="0" eaLnBrk="1" fontAlgn="auto" latinLnBrk="0" hangingPunct="1">
              <a:lnSpc>
                <a:spcPct val="150000"/>
              </a:lnSpc>
              <a:spcBef>
                <a:spcPts val="0"/>
              </a:spcBef>
              <a:spcAft>
                <a:spcPts val="1200"/>
              </a:spcAft>
              <a:buClrTx/>
              <a:buSzTx/>
              <a:buFont typeface="Wingdings" panose="05000000000000000000" pitchFamily="2" charset="2"/>
              <a:buChar char="§"/>
              <a:tabLst/>
              <a:defRPr/>
            </a:pPr>
            <a:r>
              <a:rPr lang="sk-SK" sz="2000" b="1" dirty="0">
                <a:solidFill>
                  <a:srgbClr val="262673"/>
                </a:solidFill>
                <a:latin typeface="Calibri" panose="020F0502020204030204"/>
              </a:rPr>
              <a:t>Všetci členovia ZEP SR majú vytvorený úvodný profil</a:t>
            </a:r>
            <a:r>
              <a:rPr lang="sk-SK" sz="2000" dirty="0">
                <a:solidFill>
                  <a:srgbClr val="262673"/>
                </a:solidFill>
                <a:latin typeface="Calibri" panose="020F0502020204030204"/>
              </a:rPr>
              <a:t>, ktorý si môžu samy ľubovoľne upravovať (popis spoločnosti, kontaktné údaje a pod.), </a:t>
            </a:r>
            <a:r>
              <a:rPr lang="sk-SK" sz="2000" b="1" dirty="0">
                <a:solidFill>
                  <a:srgbClr val="262673"/>
                </a:solidFill>
                <a:latin typeface="Calibri" panose="020F0502020204030204"/>
              </a:rPr>
              <a:t>a teda môžu uverejňovať svoje ponuky.</a:t>
            </a:r>
          </a:p>
          <a:p>
            <a:pPr marL="285750" marR="0" lvl="0" indent="-285750" algn="just" defTabSz="914400" rtl="0" eaLnBrk="1" fontAlgn="auto" latinLnBrk="0" hangingPunct="1">
              <a:lnSpc>
                <a:spcPct val="150000"/>
              </a:lnSpc>
              <a:spcBef>
                <a:spcPts val="0"/>
              </a:spcBef>
              <a:spcAft>
                <a:spcPts val="1200"/>
              </a:spcAft>
              <a:buClrTx/>
              <a:buSzTx/>
              <a:buFont typeface="Wingdings" panose="05000000000000000000" pitchFamily="2" charset="2"/>
              <a:buChar char="§"/>
              <a:tabLst/>
              <a:defRPr/>
            </a:pPr>
            <a:r>
              <a:rPr kumimoji="0" lang="sk-SK" sz="2000" b="0" i="0" u="none" strike="noStrike" kern="1200" cap="none" spc="0" normalizeH="0" baseline="0" noProof="0" dirty="0">
                <a:ln>
                  <a:noFill/>
                </a:ln>
                <a:solidFill>
                  <a:srgbClr val="262673"/>
                </a:solidFill>
                <a:effectLst/>
                <a:uLnTx/>
                <a:uFillTx/>
                <a:latin typeface="Calibri" panose="020F0502020204030204"/>
                <a:ea typeface="+mn-ea"/>
                <a:cs typeface="+mn-cs"/>
              </a:rPr>
              <a:t>Aktuálne je zverejnených </a:t>
            </a:r>
            <a:r>
              <a:rPr kumimoji="0" lang="sk-SK" sz="2000" b="1" i="0" u="none" strike="noStrike" kern="1200" cap="none" spc="0" normalizeH="0" baseline="0" noProof="0" dirty="0">
                <a:ln>
                  <a:noFill/>
                </a:ln>
                <a:solidFill>
                  <a:srgbClr val="262673"/>
                </a:solidFill>
                <a:effectLst/>
                <a:uLnTx/>
                <a:uFillTx/>
                <a:latin typeface="Calibri" panose="020F0502020204030204"/>
                <a:ea typeface="+mn-ea"/>
                <a:cs typeface="+mn-cs"/>
              </a:rPr>
              <a:t>14 </a:t>
            </a:r>
            <a:r>
              <a:rPr lang="sk-SK" sz="2000" b="1" dirty="0">
                <a:solidFill>
                  <a:srgbClr val="262673"/>
                </a:solidFill>
                <a:latin typeface="Calibri" panose="020F0502020204030204"/>
              </a:rPr>
              <a:t>pracovných ponúk. </a:t>
            </a:r>
            <a:r>
              <a:rPr lang="sk-SK" sz="2000" dirty="0">
                <a:solidFill>
                  <a:srgbClr val="262673"/>
                </a:solidFill>
                <a:latin typeface="Calibri" panose="020F0502020204030204"/>
              </a:rPr>
              <a:t> </a:t>
            </a:r>
          </a:p>
          <a:p>
            <a:pPr marL="285750" lvl="0" indent="-285750" algn="just">
              <a:lnSpc>
                <a:spcPct val="150000"/>
              </a:lnSpc>
              <a:spcAft>
                <a:spcPts val="1200"/>
              </a:spcAft>
              <a:buFont typeface="Wingdings" panose="05000000000000000000" pitchFamily="2" charset="2"/>
              <a:buChar char="§"/>
              <a:defRPr/>
            </a:pPr>
            <a:r>
              <a:rPr lang="sk-SK" sz="2000" dirty="0">
                <a:solidFill>
                  <a:srgbClr val="262673"/>
                </a:solidFill>
              </a:rPr>
              <a:t>Momentálne máme podpísaných </a:t>
            </a:r>
            <a:r>
              <a:rPr lang="sk-SK" sz="2000" b="1" dirty="0">
                <a:solidFill>
                  <a:srgbClr val="262673"/>
                </a:solidFill>
              </a:rPr>
              <a:t>18 memoránd o spolupráci </a:t>
            </a:r>
            <a:r>
              <a:rPr lang="sk-SK" sz="2000" dirty="0">
                <a:solidFill>
                  <a:srgbClr val="262673"/>
                </a:solidFill>
              </a:rPr>
              <a:t>so strednými školami, proces stále pokračuje.</a:t>
            </a:r>
            <a:r>
              <a:rPr kumimoji="0" lang="sk-SK" sz="2000" b="0" i="0" u="none" strike="noStrike" kern="1200" cap="none" spc="0" normalizeH="0" baseline="0" noProof="0" dirty="0">
                <a:ln>
                  <a:noFill/>
                </a:ln>
                <a:solidFill>
                  <a:srgbClr val="262673"/>
                </a:solidFill>
                <a:effectLst/>
                <a:uLnTx/>
                <a:uFillTx/>
                <a:latin typeface="Calibri" panose="020F0502020204030204"/>
                <a:ea typeface="+mn-ea"/>
                <a:cs typeface="+mn-cs"/>
              </a:rPr>
              <a:t> Plánujú sa memorandá s vysokými školami</a:t>
            </a:r>
            <a:r>
              <a:rPr kumimoji="0" lang="sk-SK" sz="2000" b="0" i="0" u="none" strike="noStrike" kern="1200" cap="none" spc="0" normalizeH="0" noProof="0" dirty="0">
                <a:ln>
                  <a:noFill/>
                </a:ln>
                <a:solidFill>
                  <a:srgbClr val="262673"/>
                </a:solidFill>
                <a:effectLst/>
                <a:uLnTx/>
                <a:uFillTx/>
                <a:latin typeface="Calibri" panose="020F0502020204030204"/>
                <a:ea typeface="+mn-ea"/>
                <a:cs typeface="+mn-cs"/>
              </a:rPr>
              <a:t> - pravdepodobne na Konferencii ELKON. </a:t>
            </a:r>
          </a:p>
          <a:p>
            <a:pPr marL="285750" lvl="0" indent="-285750" algn="just">
              <a:lnSpc>
                <a:spcPct val="150000"/>
              </a:lnSpc>
              <a:spcAft>
                <a:spcPts val="1200"/>
              </a:spcAft>
              <a:buFont typeface="Wingdings" panose="05000000000000000000" pitchFamily="2" charset="2"/>
              <a:buChar char="§"/>
              <a:defRPr/>
            </a:pPr>
            <a:r>
              <a:rPr lang="sk-SK" sz="2000" baseline="0" dirty="0">
                <a:solidFill>
                  <a:srgbClr val="262673"/>
                </a:solidFill>
                <a:latin typeface="Calibri" panose="020F0502020204030204"/>
              </a:rPr>
              <a:t>Navrhujeme rozšíriť</a:t>
            </a:r>
            <a:r>
              <a:rPr lang="sk-SK" sz="2000" dirty="0">
                <a:solidFill>
                  <a:srgbClr val="262673"/>
                </a:solidFill>
                <a:latin typeface="Calibri" panose="020F0502020204030204"/>
              </a:rPr>
              <a:t> portál pre všetkých členov APZ.</a:t>
            </a:r>
            <a:endParaRPr kumimoji="0" lang="sk-SK" sz="2000" b="0" i="0" u="none" strike="noStrike" kern="1200" cap="none" spc="0" normalizeH="0" baseline="0" noProof="0" dirty="0">
              <a:ln>
                <a:noFill/>
              </a:ln>
              <a:solidFill>
                <a:srgbClr val="262673"/>
              </a:solidFill>
              <a:effectLst/>
              <a:uLnTx/>
              <a:uFillTx/>
              <a:latin typeface="Calibri" panose="020F0502020204030204"/>
              <a:ea typeface="+mn-ea"/>
              <a:cs typeface="+mn-cs"/>
            </a:endParaRPr>
          </a:p>
          <a:p>
            <a:pPr marL="285750" lvl="0" indent="-285750" algn="just">
              <a:lnSpc>
                <a:spcPct val="150000"/>
              </a:lnSpc>
              <a:spcAft>
                <a:spcPts val="1200"/>
              </a:spcAft>
              <a:buFont typeface="Wingdings" panose="05000000000000000000" pitchFamily="2" charset="2"/>
              <a:buChar char="§"/>
              <a:defRPr/>
            </a:pPr>
            <a:r>
              <a:rPr lang="sk-SK" sz="2000" dirty="0">
                <a:solidFill>
                  <a:srgbClr val="262673"/>
                </a:solidFill>
                <a:latin typeface="Calibri" panose="020F0502020204030204"/>
              </a:rPr>
              <a:t>Uvažujeme nad </a:t>
            </a:r>
            <a:r>
              <a:rPr lang="sk-SK" sz="2000" b="1" dirty="0">
                <a:solidFill>
                  <a:srgbClr val="262673"/>
                </a:solidFill>
                <a:latin typeface="Calibri" panose="020F0502020204030204"/>
              </a:rPr>
              <a:t>novým projektom propagácie </a:t>
            </a:r>
            <a:r>
              <a:rPr lang="sk-SK" sz="2000" dirty="0">
                <a:solidFill>
                  <a:srgbClr val="262673"/>
                </a:solidFill>
                <a:latin typeface="Calibri" panose="020F0502020204030204"/>
              </a:rPr>
              <a:t>nielen samotného portálu Industry </a:t>
            </a:r>
            <a:r>
              <a:rPr lang="sk-SK" sz="2000" dirty="0" err="1">
                <a:solidFill>
                  <a:srgbClr val="262673"/>
                </a:solidFill>
                <a:latin typeface="Calibri" panose="020F0502020204030204"/>
              </a:rPr>
              <a:t>Jobs</a:t>
            </a:r>
            <a:r>
              <a:rPr lang="sk-SK" sz="2000" dirty="0">
                <a:solidFill>
                  <a:srgbClr val="262673"/>
                </a:solidFill>
                <a:latin typeface="Calibri" panose="020F0502020204030204"/>
              </a:rPr>
              <a:t> ale </a:t>
            </a:r>
            <a:r>
              <a:rPr lang="sk-SK" sz="2000" b="1" dirty="0">
                <a:solidFill>
                  <a:srgbClr val="262673"/>
                </a:solidFill>
                <a:latin typeface="Calibri" panose="020F0502020204030204"/>
              </a:rPr>
              <a:t>aj technických smerov </a:t>
            </a:r>
            <a:r>
              <a:rPr lang="sk-SK" sz="2000" dirty="0">
                <a:solidFill>
                  <a:srgbClr val="262673"/>
                </a:solidFill>
                <a:latin typeface="Calibri" panose="020F0502020204030204"/>
              </a:rPr>
              <a:t>všeobecne. </a:t>
            </a:r>
          </a:p>
          <a:p>
            <a:pPr lvl="0" algn="just">
              <a:lnSpc>
                <a:spcPct val="150000"/>
              </a:lnSpc>
              <a:spcAft>
                <a:spcPts val="1200"/>
              </a:spcAft>
              <a:defRPr/>
            </a:pPr>
            <a:endParaRPr kumimoji="0" lang="sk-S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3" name="Tabuľka 12"/>
          <p:cNvGraphicFramePr>
            <a:graphicFrameLocks noGrp="1"/>
          </p:cNvGraphicFramePr>
          <p:nvPr>
            <p:extLst/>
          </p:nvPr>
        </p:nvGraphicFramePr>
        <p:xfrm>
          <a:off x="265172" y="6303663"/>
          <a:ext cx="2883470" cy="554337"/>
        </p:xfrm>
        <a:graphic>
          <a:graphicData uri="http://schemas.openxmlformats.org/drawingml/2006/table">
            <a:tbl>
              <a:tblPr firstRow="1" bandRow="1">
                <a:tableStyleId>{2D5ABB26-0587-4C30-8999-92F81FD0307C}</a:tableStyleId>
              </a:tblPr>
              <a:tblGrid>
                <a:gridCol w="2883470">
                  <a:extLst>
                    <a:ext uri="{9D8B030D-6E8A-4147-A177-3AD203B41FA5}">
                      <a16:colId xmlns:a16="http://schemas.microsoft.com/office/drawing/2014/main" val="443366269"/>
                    </a:ext>
                  </a:extLst>
                </a:gridCol>
              </a:tblGrid>
              <a:tr h="554337">
                <a:tc>
                  <a:txBody>
                    <a:bodyPr/>
                    <a:lstStyle/>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sk-SK" sz="2000" b="1" i="0" kern="1200" baseline="0" dirty="0">
                          <a:solidFill>
                            <a:srgbClr val="262673"/>
                          </a:solidFill>
                          <a:latin typeface="+mn-lt"/>
                          <a:ea typeface="+mn-ea"/>
                          <a:cs typeface="+mn-cs"/>
                        </a:rPr>
                        <a:t>www.industryjobs.sk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1690301"/>
                  </a:ext>
                </a:extLst>
              </a:tr>
            </a:tbl>
          </a:graphicData>
        </a:graphic>
      </p:graphicFrame>
      <p:pic>
        <p:nvPicPr>
          <p:cNvPr id="5" name="Obrázok 4">
            <a:extLst>
              <a:ext uri="{FF2B5EF4-FFF2-40B4-BE49-F238E27FC236}">
                <a16:creationId xmlns:a16="http://schemas.microsoft.com/office/drawing/2014/main" id="{441B5873-89E9-4EE7-987E-F402A88F6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5860" y="4720953"/>
            <a:ext cx="1148819" cy="297544"/>
          </a:xfrm>
          <a:prstGeom prst="rect">
            <a:avLst/>
          </a:prstGeom>
        </p:spPr>
      </p:pic>
      <p:pic>
        <p:nvPicPr>
          <p:cNvPr id="7" name="Obrázok 6">
            <a:extLst>
              <a:ext uri="{FF2B5EF4-FFF2-40B4-BE49-F238E27FC236}">
                <a16:creationId xmlns:a16="http://schemas.microsoft.com/office/drawing/2014/main" id="{2A723FCB-12C0-4859-82CD-CFDDFF27A43E}"/>
              </a:ext>
            </a:extLst>
          </p:cNvPr>
          <p:cNvPicPr>
            <a:picLocks noChangeAspect="1"/>
          </p:cNvPicPr>
          <p:nvPr/>
        </p:nvPicPr>
        <p:blipFill rotWithShape="1">
          <a:blip r:embed="rId5">
            <a:extLst>
              <a:ext uri="{28A0092B-C50C-407E-A947-70E740481C1C}">
                <a14:useLocalDpi xmlns:a14="http://schemas.microsoft.com/office/drawing/2010/main" val="0"/>
              </a:ext>
            </a:extLst>
          </a:blip>
          <a:srcRect t="31671" b="30234"/>
          <a:stretch/>
        </p:blipFill>
        <p:spPr>
          <a:xfrm>
            <a:off x="9386769" y="5210763"/>
            <a:ext cx="1505479" cy="301096"/>
          </a:xfrm>
          <a:prstGeom prst="rect">
            <a:avLst/>
          </a:prstGeom>
        </p:spPr>
      </p:pic>
      <p:pic>
        <p:nvPicPr>
          <p:cNvPr id="12" name="Obrázok 11">
            <a:extLst>
              <a:ext uri="{FF2B5EF4-FFF2-40B4-BE49-F238E27FC236}">
                <a16:creationId xmlns:a16="http://schemas.microsoft.com/office/drawing/2014/main" id="{FDF3547D-1EBE-4604-869C-731C8732D4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8467" y="6223995"/>
            <a:ext cx="1595898" cy="398974"/>
          </a:xfrm>
          <a:prstGeom prst="rect">
            <a:avLst/>
          </a:prstGeom>
        </p:spPr>
      </p:pic>
      <p:graphicFrame>
        <p:nvGraphicFramePr>
          <p:cNvPr id="19" name="Tabuľka 18">
            <a:extLst>
              <a:ext uri="{FF2B5EF4-FFF2-40B4-BE49-F238E27FC236}">
                <a16:creationId xmlns:a16="http://schemas.microsoft.com/office/drawing/2014/main" id="{8AC3A026-427B-4DC9-A44D-712C425A8CCF}"/>
              </a:ext>
            </a:extLst>
          </p:cNvPr>
          <p:cNvGraphicFramePr>
            <a:graphicFrameLocks noGrp="1"/>
          </p:cNvGraphicFramePr>
          <p:nvPr>
            <p:extLst/>
          </p:nvPr>
        </p:nvGraphicFramePr>
        <p:xfrm>
          <a:off x="9308554" y="4044325"/>
          <a:ext cx="2019758" cy="554337"/>
        </p:xfrm>
        <a:graphic>
          <a:graphicData uri="http://schemas.openxmlformats.org/drawingml/2006/table">
            <a:tbl>
              <a:tblPr firstRow="1" bandRow="1">
                <a:tableStyleId>{2D5ABB26-0587-4C30-8999-92F81FD0307C}</a:tableStyleId>
              </a:tblPr>
              <a:tblGrid>
                <a:gridCol w="2019758">
                  <a:extLst>
                    <a:ext uri="{9D8B030D-6E8A-4147-A177-3AD203B41FA5}">
                      <a16:colId xmlns:a16="http://schemas.microsoft.com/office/drawing/2014/main" val="443366269"/>
                    </a:ext>
                  </a:extLst>
                </a:gridCol>
              </a:tblGrid>
              <a:tr h="554337">
                <a:tc>
                  <a:txBody>
                    <a:bodyPr/>
                    <a:lstStyle/>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sk-SK" sz="1800" b="0" i="1" kern="1200" baseline="0" dirty="0">
                          <a:solidFill>
                            <a:srgbClr val="262673"/>
                          </a:solidFill>
                          <a:latin typeface="+mn-lt"/>
                          <a:ea typeface="+mn-ea"/>
                          <a:cs typeface="+mn-cs"/>
                        </a:rPr>
                        <a:t>Generálni partneri: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1690301"/>
                  </a:ext>
                </a:extLst>
              </a:tr>
            </a:tbl>
          </a:graphicData>
        </a:graphic>
      </p:graphicFrame>
      <p:graphicFrame>
        <p:nvGraphicFramePr>
          <p:cNvPr id="20" name="Tabuľka 19">
            <a:extLst>
              <a:ext uri="{FF2B5EF4-FFF2-40B4-BE49-F238E27FC236}">
                <a16:creationId xmlns:a16="http://schemas.microsoft.com/office/drawing/2014/main" id="{08DC768B-5F5E-49E3-A2D4-ACE6D54E7D26}"/>
              </a:ext>
            </a:extLst>
          </p:cNvPr>
          <p:cNvGraphicFramePr>
            <a:graphicFrameLocks noGrp="1"/>
          </p:cNvGraphicFramePr>
          <p:nvPr>
            <p:extLst/>
          </p:nvPr>
        </p:nvGraphicFramePr>
        <p:xfrm>
          <a:off x="9328290" y="5663096"/>
          <a:ext cx="2019758" cy="554337"/>
        </p:xfrm>
        <a:graphic>
          <a:graphicData uri="http://schemas.openxmlformats.org/drawingml/2006/table">
            <a:tbl>
              <a:tblPr firstRow="1" bandRow="1">
                <a:tableStyleId>{2D5ABB26-0587-4C30-8999-92F81FD0307C}</a:tableStyleId>
              </a:tblPr>
              <a:tblGrid>
                <a:gridCol w="2019758">
                  <a:extLst>
                    <a:ext uri="{9D8B030D-6E8A-4147-A177-3AD203B41FA5}">
                      <a16:colId xmlns:a16="http://schemas.microsoft.com/office/drawing/2014/main" val="443366269"/>
                    </a:ext>
                  </a:extLst>
                </a:gridCol>
              </a:tblGrid>
              <a:tr h="554337">
                <a:tc>
                  <a:txBody>
                    <a:bodyPr/>
                    <a:lstStyle/>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sk-SK" sz="1800" b="0" i="1" kern="1200" baseline="0" dirty="0">
                          <a:solidFill>
                            <a:srgbClr val="262673"/>
                          </a:solidFill>
                          <a:latin typeface="+mn-lt"/>
                          <a:ea typeface="+mn-ea"/>
                          <a:cs typeface="+mn-cs"/>
                        </a:rPr>
                        <a:t>Hlavný partner: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1690301"/>
                  </a:ext>
                </a:extLst>
              </a:tr>
            </a:tbl>
          </a:graphicData>
        </a:graphic>
      </p:graphicFrame>
    </p:spTree>
    <p:extLst>
      <p:ext uri="{BB962C8B-B14F-4D97-AF65-F5344CB8AC3E}">
        <p14:creationId xmlns:p14="http://schemas.microsoft.com/office/powerpoint/2010/main" val="2612621790"/>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10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10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1000"/>
                                        <p:tgtEl>
                                          <p:spTgt spid="7"/>
                                        </p:tgtEl>
                                      </p:cBhvr>
                                    </p:animEffect>
                                  </p:childTnLst>
                                </p:cTn>
                              </p:par>
                            </p:childTnLst>
                          </p:cTn>
                        </p:par>
                        <p:par>
                          <p:cTn id="14" fill="hold">
                            <p:stCondLst>
                              <p:cond delay="1000"/>
                            </p:stCondLst>
                            <p:childTnLst>
                              <p:par>
                                <p:cTn id="15" presetID="14" presetClass="entr" presetSubtype="10" fill="hold" nodeType="after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1000"/>
                                        <p:tgtEl>
                                          <p:spTgt spid="20"/>
                                        </p:tgtEl>
                                      </p:cBhvr>
                                    </p:animEffect>
                                  </p:childTnLst>
                                </p:cTn>
                              </p:par>
                              <p:par>
                                <p:cTn id="18" presetID="14" presetClass="entr" presetSubtype="1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1000"/>
                                        <p:tgtEl>
                                          <p:spTgt spid="12"/>
                                        </p:tgtEl>
                                      </p:cBhvr>
                                    </p:animEffect>
                                  </p:childTnLst>
                                </p:cTn>
                              </p:par>
                            </p:childTnLst>
                          </p:cTn>
                        </p:par>
                        <p:par>
                          <p:cTn id="21" fill="hold">
                            <p:stCondLst>
                              <p:cond delay="2500"/>
                            </p:stCondLst>
                            <p:childTnLst>
                              <p:par>
                                <p:cTn id="22" presetID="26" presetClass="emph" presetSubtype="0" fill="hold" nodeType="afterEffect">
                                  <p:stCondLst>
                                    <p:cond delay="250"/>
                                  </p:stCondLst>
                                  <p:childTnLst>
                                    <p:animEffect transition="out" filter="fade">
                                      <p:cBhvr>
                                        <p:cTn id="23" dur="1500" tmFilter="0, 0; .2, .5; .8, .5; 1, 0"/>
                                        <p:tgtEl>
                                          <p:spTgt spid="13"/>
                                        </p:tgtEl>
                                      </p:cBhvr>
                                    </p:animEffect>
                                    <p:animScale>
                                      <p:cBhvr>
                                        <p:cTn id="24" dur="7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Šípka: päťuholník 9"/>
          <p:cNvSpPr/>
          <p:nvPr/>
        </p:nvSpPr>
        <p:spPr>
          <a:xfrm>
            <a:off x="-1" y="206450"/>
            <a:ext cx="10075653" cy="505969"/>
          </a:xfrm>
          <a:prstGeom prst="homePlate">
            <a:avLst/>
          </a:prstGeom>
          <a:solidFill>
            <a:srgbClr val="262673"/>
          </a:solidFill>
          <a:ln>
            <a:solidFill>
              <a:srgbClr val="26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3200" b="1" dirty="0"/>
              <a:t>    </a:t>
            </a:r>
            <a:r>
              <a:rPr lang="sk-SK" sz="2800" b="1" dirty="0"/>
              <a:t>Projekt MSSI</a:t>
            </a:r>
          </a:p>
        </p:txBody>
      </p:sp>
      <p:sp>
        <p:nvSpPr>
          <p:cNvPr id="3" name="Obdĺžnik 2"/>
          <p:cNvSpPr/>
          <p:nvPr/>
        </p:nvSpPr>
        <p:spPr>
          <a:xfrm>
            <a:off x="362416" y="1162481"/>
            <a:ext cx="10437855" cy="4555093"/>
          </a:xfrm>
          <a:prstGeom prst="rect">
            <a:avLst/>
          </a:prstGeom>
        </p:spPr>
        <p:txBody>
          <a:bodyPr wrap="square">
            <a:spAutoFit/>
          </a:bodyPr>
          <a:lstStyle/>
          <a:p>
            <a:pPr marL="285750" indent="-285750">
              <a:spcAft>
                <a:spcPts val="1800"/>
              </a:spcAft>
              <a:buFont typeface="Wingdings" panose="05000000000000000000" pitchFamily="2" charset="2"/>
              <a:buChar char="§"/>
            </a:pPr>
            <a:r>
              <a:rPr lang="sk-SK" sz="2000" dirty="0">
                <a:solidFill>
                  <a:srgbClr val="262673"/>
                </a:solidFill>
              </a:rPr>
              <a:t>stretnutie v Prahe s p. </a:t>
            </a:r>
            <a:r>
              <a:rPr lang="sk-SK" sz="2000" dirty="0" err="1">
                <a:solidFill>
                  <a:srgbClr val="262673"/>
                </a:solidFill>
              </a:rPr>
              <a:t>Georgom</a:t>
            </a:r>
            <a:r>
              <a:rPr lang="sk-SK" sz="2000" dirty="0">
                <a:solidFill>
                  <a:srgbClr val="262673"/>
                </a:solidFill>
              </a:rPr>
              <a:t> </a:t>
            </a:r>
            <a:r>
              <a:rPr lang="sk-SK" sz="2000" dirty="0" err="1">
                <a:solidFill>
                  <a:srgbClr val="262673"/>
                </a:solidFill>
              </a:rPr>
              <a:t>Luberom</a:t>
            </a:r>
            <a:r>
              <a:rPr lang="sk-SK" sz="2000" dirty="0">
                <a:solidFill>
                  <a:srgbClr val="262673"/>
                </a:solidFill>
              </a:rPr>
              <a:t> - človek od p. </a:t>
            </a:r>
            <a:r>
              <a:rPr lang="sk-SK" sz="2000" dirty="0" err="1">
                <a:solidFill>
                  <a:srgbClr val="262673"/>
                </a:solidFill>
              </a:rPr>
              <a:t>Ralfa</a:t>
            </a:r>
            <a:r>
              <a:rPr lang="sk-SK" sz="2000" dirty="0">
                <a:solidFill>
                  <a:srgbClr val="262673"/>
                </a:solidFill>
              </a:rPr>
              <a:t> Christiana (EM - CEO Siemens) </a:t>
            </a:r>
          </a:p>
          <a:p>
            <a:r>
              <a:rPr lang="sk-SK" sz="2000" dirty="0">
                <a:solidFill>
                  <a:srgbClr val="262673"/>
                </a:solidFill>
              </a:rPr>
              <a:t> </a:t>
            </a:r>
          </a:p>
          <a:p>
            <a:r>
              <a:rPr lang="sk-SK" sz="2000" dirty="0">
                <a:solidFill>
                  <a:srgbClr val="262673"/>
                </a:solidFill>
              </a:rPr>
              <a:t>Česká ELA v spolupráci so Siemensom, EATON, ABB a ďalšími firmami organizuje v ČR </a:t>
            </a:r>
          </a:p>
          <a:p>
            <a:pPr>
              <a:spcAft>
                <a:spcPts val="600"/>
              </a:spcAft>
            </a:pPr>
            <a:r>
              <a:rPr lang="sk-SK" sz="2000" b="1" dirty="0">
                <a:solidFill>
                  <a:srgbClr val="262673"/>
                </a:solidFill>
              </a:rPr>
              <a:t>projekt kontroly trhu, tzv. MSSI</a:t>
            </a:r>
            <a:r>
              <a:rPr lang="sk-SK" sz="2000" dirty="0">
                <a:solidFill>
                  <a:srgbClr val="262673"/>
                </a:solidFill>
              </a:rPr>
              <a:t>, ktorý má zabrániť, aby sa na trh dostávali:</a:t>
            </a:r>
          </a:p>
          <a:p>
            <a:pPr marL="630238" indent="266700">
              <a:spcAft>
                <a:spcPts val="600"/>
              </a:spcAft>
              <a:buFont typeface="Wingdings" panose="05000000000000000000" pitchFamily="2" charset="2"/>
              <a:buChar char="§"/>
            </a:pPr>
            <a:r>
              <a:rPr lang="sk-SK" sz="2000" b="1" dirty="0">
                <a:solidFill>
                  <a:srgbClr val="262673"/>
                </a:solidFill>
              </a:rPr>
              <a:t>nebezpečné výrobky z tretích krajín</a:t>
            </a:r>
            <a:r>
              <a:rPr lang="sk-SK" sz="2000" dirty="0">
                <a:solidFill>
                  <a:srgbClr val="262673"/>
                </a:solidFill>
              </a:rPr>
              <a:t>, ktoré ohrozujú zdravie či majetok,</a:t>
            </a:r>
          </a:p>
          <a:p>
            <a:pPr marL="896938" lvl="0" indent="-266700">
              <a:spcAft>
                <a:spcPts val="600"/>
              </a:spcAft>
              <a:buFont typeface="Wingdings" panose="05000000000000000000" pitchFamily="2" charset="2"/>
              <a:buChar char="§"/>
            </a:pPr>
            <a:r>
              <a:rPr lang="sk-SK" sz="2000" dirty="0">
                <a:solidFill>
                  <a:srgbClr val="262673"/>
                </a:solidFill>
              </a:rPr>
              <a:t>výrobky označené logom napr. Vašej spoločnosti, ktoré však boli vyrobené </a:t>
            </a:r>
            <a:br>
              <a:rPr lang="sk-SK" sz="2000" dirty="0">
                <a:solidFill>
                  <a:srgbClr val="262673"/>
                </a:solidFill>
              </a:rPr>
            </a:br>
            <a:r>
              <a:rPr lang="sk-SK" sz="2000" dirty="0">
                <a:solidFill>
                  <a:srgbClr val="262673"/>
                </a:solidFill>
              </a:rPr>
              <a:t>ako </a:t>
            </a:r>
            <a:r>
              <a:rPr lang="sk-SK" sz="2000" b="1" dirty="0">
                <a:solidFill>
                  <a:srgbClr val="262673"/>
                </a:solidFill>
              </a:rPr>
              <a:t>falzifikáty</a:t>
            </a:r>
            <a:r>
              <a:rPr lang="sk-SK" sz="2000" dirty="0">
                <a:solidFill>
                  <a:srgbClr val="262673"/>
                </a:solidFill>
              </a:rPr>
              <a:t> v tretích krajinách,</a:t>
            </a:r>
          </a:p>
          <a:p>
            <a:pPr marL="896938" lvl="0" indent="-266700">
              <a:buFont typeface="Wingdings" panose="05000000000000000000" pitchFamily="2" charset="2"/>
              <a:buChar char="§"/>
            </a:pPr>
            <a:r>
              <a:rPr lang="sk-SK" sz="2000" dirty="0">
                <a:solidFill>
                  <a:srgbClr val="262673"/>
                </a:solidFill>
              </a:rPr>
              <a:t>výrobky, ktoré síce nenesú Vaše logo, ale po ich dôkladnom prezretí zjavne </a:t>
            </a:r>
            <a:br>
              <a:rPr lang="sk-SK" sz="2000" dirty="0">
                <a:solidFill>
                  <a:srgbClr val="262673"/>
                </a:solidFill>
              </a:rPr>
            </a:br>
            <a:r>
              <a:rPr lang="sk-SK" sz="2000" b="1" dirty="0">
                <a:solidFill>
                  <a:srgbClr val="262673"/>
                </a:solidFill>
              </a:rPr>
              <a:t>porušujú patentové práva </a:t>
            </a:r>
            <a:r>
              <a:rPr lang="sk-SK" sz="2000" i="1" dirty="0">
                <a:solidFill>
                  <a:srgbClr val="262673"/>
                </a:solidFill>
              </a:rPr>
              <a:t>(kopírujú Vaše výrobky)</a:t>
            </a:r>
          </a:p>
          <a:p>
            <a:r>
              <a:rPr lang="sk-SK" sz="2000" dirty="0">
                <a:solidFill>
                  <a:srgbClr val="262673"/>
                </a:solidFill>
              </a:rPr>
              <a:t> </a:t>
            </a:r>
          </a:p>
          <a:p>
            <a:r>
              <a:rPr lang="sk-SK" sz="2000" dirty="0">
                <a:solidFill>
                  <a:srgbClr val="262673"/>
                </a:solidFill>
              </a:rPr>
              <a:t> </a:t>
            </a:r>
          </a:p>
          <a:p>
            <a:r>
              <a:rPr lang="sk-SK" sz="2000" b="1" dirty="0">
                <a:solidFill>
                  <a:srgbClr val="262673"/>
                </a:solidFill>
              </a:rPr>
              <a:t>V podstate sa jedná o založenie pracovnej skupiny </a:t>
            </a:r>
            <a:r>
              <a:rPr lang="sk-SK" sz="2000" dirty="0">
                <a:solidFill>
                  <a:srgbClr val="262673"/>
                </a:solidFill>
              </a:rPr>
              <a:t>( s uzavretým etickým kódexom stretávania), ktorá je zložená z viacerých firiem a zaoberá sa bezpečnosťou výrobkov na našom trhu. </a:t>
            </a:r>
          </a:p>
        </p:txBody>
      </p:sp>
      <p:pic>
        <p:nvPicPr>
          <p:cNvPr id="11" name="Obrázok 10">
            <a:extLst>
              <a:ext uri="{FF2B5EF4-FFF2-40B4-BE49-F238E27FC236}">
                <a16:creationId xmlns:a16="http://schemas.microsoft.com/office/drawing/2014/main" id="{E9D94632-2B08-4171-96DC-D11B4932EC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9591" y="206450"/>
            <a:ext cx="2029585" cy="517529"/>
          </a:xfrm>
          <a:prstGeom prst="rect">
            <a:avLst/>
          </a:prstGeom>
        </p:spPr>
      </p:pic>
      <p:sp>
        <p:nvSpPr>
          <p:cNvPr id="7" name="Obdĺžnik 6">
            <a:extLst>
              <a:ext uri="{FF2B5EF4-FFF2-40B4-BE49-F238E27FC236}">
                <a16:creationId xmlns:a16="http://schemas.microsoft.com/office/drawing/2014/main" id="{54F80611-358F-4F99-8611-B53BEB9D2638}"/>
              </a:ext>
            </a:extLst>
          </p:cNvPr>
          <p:cNvSpPr/>
          <p:nvPr/>
        </p:nvSpPr>
        <p:spPr>
          <a:xfrm>
            <a:off x="0" y="6395294"/>
            <a:ext cx="12192000" cy="462705"/>
          </a:xfrm>
          <a:prstGeom prst="rect">
            <a:avLst/>
          </a:prstGeom>
          <a:solidFill>
            <a:srgbClr val="262673"/>
          </a:solidFill>
          <a:ln>
            <a:solidFill>
              <a:srgbClr val="26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24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145149669"/>
      </p:ext>
    </p:extLst>
  </p:cSld>
  <p:clrMapOvr>
    <a:masterClrMapping/>
  </p:clrMapOvr>
  <p:transition spd="med">
    <p:pull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Šípka: päťuholník 3"/>
          <p:cNvSpPr/>
          <p:nvPr/>
        </p:nvSpPr>
        <p:spPr>
          <a:xfrm>
            <a:off x="-1" y="257076"/>
            <a:ext cx="9859109" cy="515882"/>
          </a:xfrm>
          <a:prstGeom prst="homePlate">
            <a:avLst/>
          </a:prstGeom>
          <a:solidFill>
            <a:srgbClr val="262673"/>
          </a:solidFill>
          <a:ln>
            <a:solidFill>
              <a:srgbClr val="26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3200" b="1" dirty="0"/>
              <a:t>  </a:t>
            </a:r>
            <a:r>
              <a:rPr lang="sk-SK" sz="2800" b="1" dirty="0"/>
              <a:t>Ďalej premýšľame nad ...</a:t>
            </a:r>
          </a:p>
        </p:txBody>
      </p:sp>
      <p:sp>
        <p:nvSpPr>
          <p:cNvPr id="8" name="BlokTextu 7"/>
          <p:cNvSpPr txBox="1"/>
          <p:nvPr/>
        </p:nvSpPr>
        <p:spPr>
          <a:xfrm>
            <a:off x="0" y="6488668"/>
            <a:ext cx="12192000" cy="369332"/>
          </a:xfrm>
          <a:prstGeom prst="rect">
            <a:avLst/>
          </a:prstGeom>
          <a:solidFill>
            <a:srgbClr val="262673"/>
          </a:solidFill>
        </p:spPr>
        <p:txBody>
          <a:bodyPr wrap="square" rtlCol="0">
            <a:spAutoFit/>
          </a:bodyPr>
          <a:lstStyle/>
          <a:p>
            <a:endParaRPr lang="sk-SK" b="1" dirty="0">
              <a:solidFill>
                <a:schemeClr val="bg1"/>
              </a:solidFill>
            </a:endParaRPr>
          </a:p>
        </p:txBody>
      </p:sp>
      <p:sp>
        <p:nvSpPr>
          <p:cNvPr id="10" name="BlokTextu 9"/>
          <p:cNvSpPr txBox="1"/>
          <p:nvPr/>
        </p:nvSpPr>
        <p:spPr>
          <a:xfrm>
            <a:off x="403411" y="2403978"/>
            <a:ext cx="8050306" cy="769441"/>
          </a:xfrm>
          <a:prstGeom prst="rect">
            <a:avLst/>
          </a:prstGeom>
          <a:noFill/>
        </p:spPr>
        <p:txBody>
          <a:bodyPr wrap="square" rtlCol="0">
            <a:spAutoFit/>
          </a:bodyPr>
          <a:lstStyle/>
          <a:p>
            <a:pPr>
              <a:lnSpc>
                <a:spcPct val="110000"/>
              </a:lnSpc>
            </a:pPr>
            <a:r>
              <a:rPr lang="sk-SK" sz="2000" dirty="0">
                <a:solidFill>
                  <a:srgbClr val="262673"/>
                </a:solidFill>
              </a:rPr>
              <a:t>Projektom zameraným na popularizáciu elektrotechnického vzdelávania medzi žiakmi základných škôl. </a:t>
            </a:r>
          </a:p>
        </p:txBody>
      </p:sp>
      <p:sp>
        <p:nvSpPr>
          <p:cNvPr id="11" name="BlokTextu 10"/>
          <p:cNvSpPr txBox="1"/>
          <p:nvPr/>
        </p:nvSpPr>
        <p:spPr>
          <a:xfrm>
            <a:off x="403411" y="3371824"/>
            <a:ext cx="8050306" cy="506292"/>
          </a:xfrm>
          <a:prstGeom prst="rect">
            <a:avLst/>
          </a:prstGeom>
          <a:noFill/>
        </p:spPr>
        <p:txBody>
          <a:bodyPr wrap="square" rtlCol="0">
            <a:spAutoFit/>
          </a:bodyPr>
          <a:lstStyle/>
          <a:p>
            <a:pPr>
              <a:lnSpc>
                <a:spcPct val="150000"/>
              </a:lnSpc>
            </a:pPr>
            <a:r>
              <a:rPr lang="sk-SK" sz="2000" dirty="0">
                <a:solidFill>
                  <a:srgbClr val="262673"/>
                </a:solidFill>
              </a:rPr>
              <a:t>Projektom Rekvalifikácií nezamestnaných pre potreby priemyslu. </a:t>
            </a:r>
          </a:p>
        </p:txBody>
      </p:sp>
      <p:sp>
        <p:nvSpPr>
          <p:cNvPr id="12" name="BlokTextu 11"/>
          <p:cNvSpPr txBox="1"/>
          <p:nvPr/>
        </p:nvSpPr>
        <p:spPr>
          <a:xfrm>
            <a:off x="403411" y="4186233"/>
            <a:ext cx="8050306" cy="506292"/>
          </a:xfrm>
          <a:prstGeom prst="rect">
            <a:avLst/>
          </a:prstGeom>
          <a:noFill/>
        </p:spPr>
        <p:txBody>
          <a:bodyPr wrap="square" rtlCol="0">
            <a:spAutoFit/>
          </a:bodyPr>
          <a:lstStyle/>
          <a:p>
            <a:pPr>
              <a:lnSpc>
                <a:spcPct val="150000"/>
              </a:lnSpc>
            </a:pPr>
            <a:r>
              <a:rPr lang="sk-SK" sz="2000" dirty="0">
                <a:solidFill>
                  <a:srgbClr val="262673"/>
                </a:solidFill>
              </a:rPr>
              <a:t>Snahou o intenzívnejší nábor nových členov zväzu.</a:t>
            </a:r>
          </a:p>
        </p:txBody>
      </p:sp>
      <p:sp>
        <p:nvSpPr>
          <p:cNvPr id="13" name="BlokTextu 12"/>
          <p:cNvSpPr txBox="1"/>
          <p:nvPr/>
        </p:nvSpPr>
        <p:spPr>
          <a:xfrm>
            <a:off x="403411" y="4930246"/>
            <a:ext cx="8050306" cy="506292"/>
          </a:xfrm>
          <a:prstGeom prst="rect">
            <a:avLst/>
          </a:prstGeom>
          <a:noFill/>
        </p:spPr>
        <p:txBody>
          <a:bodyPr wrap="square" rtlCol="0">
            <a:spAutoFit/>
          </a:bodyPr>
          <a:lstStyle/>
          <a:p>
            <a:pPr>
              <a:lnSpc>
                <a:spcPct val="150000"/>
              </a:lnSpc>
            </a:pPr>
            <a:r>
              <a:rPr lang="sk-SK" sz="2000" dirty="0">
                <a:solidFill>
                  <a:srgbClr val="262673"/>
                </a:solidFill>
              </a:rPr>
              <a:t>Rozšírením Sekretariátu ZEP SR na 4 + 1 zamestnanca. </a:t>
            </a:r>
          </a:p>
        </p:txBody>
      </p:sp>
      <p:sp>
        <p:nvSpPr>
          <p:cNvPr id="15" name="BlokTextu 14">
            <a:extLst>
              <a:ext uri="{FF2B5EF4-FFF2-40B4-BE49-F238E27FC236}">
                <a16:creationId xmlns:a16="http://schemas.microsoft.com/office/drawing/2014/main" id="{01FCE1FE-050A-4753-B2B6-64E80544B801}"/>
              </a:ext>
            </a:extLst>
          </p:cNvPr>
          <p:cNvSpPr txBox="1"/>
          <p:nvPr/>
        </p:nvSpPr>
        <p:spPr>
          <a:xfrm>
            <a:off x="403410" y="1312532"/>
            <a:ext cx="10463881" cy="769441"/>
          </a:xfrm>
          <a:prstGeom prst="rect">
            <a:avLst/>
          </a:prstGeom>
          <a:noFill/>
        </p:spPr>
        <p:txBody>
          <a:bodyPr wrap="square" rtlCol="0">
            <a:spAutoFit/>
          </a:bodyPr>
          <a:lstStyle/>
          <a:p>
            <a:pPr>
              <a:lnSpc>
                <a:spcPct val="110000"/>
              </a:lnSpc>
            </a:pPr>
            <a:r>
              <a:rPr lang="sk-SK" sz="2000" dirty="0">
                <a:solidFill>
                  <a:srgbClr val="262673"/>
                </a:solidFill>
              </a:rPr>
              <a:t>Webstránkou vzájomnej obchodnej kooperácie - kde člen zväzu bude môcť ponúknuť svoje výrobné kapacity alebo hľadať riešenia na svoje výrobné problémy. </a:t>
            </a:r>
          </a:p>
        </p:txBody>
      </p:sp>
      <p:pic>
        <p:nvPicPr>
          <p:cNvPr id="14" name="Obrázok 13">
            <a:extLst>
              <a:ext uri="{FF2B5EF4-FFF2-40B4-BE49-F238E27FC236}">
                <a16:creationId xmlns:a16="http://schemas.microsoft.com/office/drawing/2014/main" id="{6472F184-3D7C-49EB-8A25-B99A366555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5015" y="206451"/>
            <a:ext cx="2394162" cy="610494"/>
          </a:xfrm>
          <a:prstGeom prst="rect">
            <a:avLst/>
          </a:prstGeom>
        </p:spPr>
      </p:pic>
    </p:spTree>
    <p:extLst>
      <p:ext uri="{BB962C8B-B14F-4D97-AF65-F5344CB8AC3E}">
        <p14:creationId xmlns:p14="http://schemas.microsoft.com/office/powerpoint/2010/main" val="4181763226"/>
      </p:ext>
    </p:extLst>
  </p:cSld>
  <p:clrMapOvr>
    <a:masterClrMapping/>
  </p:clrMapOvr>
  <p:transition spd="slow">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ĺžnik 5">
            <a:extLst>
              <a:ext uri="{FF2B5EF4-FFF2-40B4-BE49-F238E27FC236}">
                <a16:creationId xmlns:a16="http://schemas.microsoft.com/office/drawing/2014/main" id="{7A83CF0B-B2F2-44B9-94AE-808B6221B8F9}"/>
              </a:ext>
            </a:extLst>
          </p:cNvPr>
          <p:cNvSpPr/>
          <p:nvPr/>
        </p:nvSpPr>
        <p:spPr>
          <a:xfrm>
            <a:off x="688089" y="4754892"/>
            <a:ext cx="10539996" cy="1200329"/>
          </a:xfrm>
          <a:prstGeom prst="rect">
            <a:avLst/>
          </a:prstGeom>
        </p:spPr>
        <p:txBody>
          <a:bodyPr wrap="square">
            <a:spAutoFit/>
          </a:bodyPr>
          <a:lstStyle/>
          <a:p>
            <a:pPr marL="355600" algn="ctr">
              <a:spcBef>
                <a:spcPts val="1800"/>
              </a:spcBef>
              <a:spcAft>
                <a:spcPts val="3000"/>
              </a:spcAft>
            </a:pPr>
            <a:r>
              <a:rPr lang="sk-SK" sz="3600" b="1" dirty="0">
                <a:solidFill>
                  <a:srgbClr val="262673"/>
                </a:solidFill>
                <a:ea typeface="Open Sans" panose="020B0606030504020204" pitchFamily="34" charset="0"/>
                <a:cs typeface="Open Sans" panose="020B0606030504020204" pitchFamily="34" charset="0"/>
              </a:rPr>
              <a:t>48. Valné zhromaždenie </a:t>
            </a:r>
            <a:br>
              <a:rPr lang="sk-SK" sz="3600" b="1" dirty="0">
                <a:solidFill>
                  <a:srgbClr val="262673"/>
                </a:solidFill>
                <a:ea typeface="Open Sans" panose="020B0606030504020204" pitchFamily="34" charset="0"/>
                <a:cs typeface="Open Sans" panose="020B0606030504020204" pitchFamily="34" charset="0"/>
              </a:rPr>
            </a:br>
            <a:r>
              <a:rPr lang="sk-SK" sz="3600" b="1" dirty="0">
                <a:solidFill>
                  <a:srgbClr val="262673"/>
                </a:solidFill>
                <a:ea typeface="Open Sans" panose="020B0606030504020204" pitchFamily="34" charset="0"/>
                <a:cs typeface="Open Sans" panose="020B0606030504020204" pitchFamily="34" charset="0"/>
              </a:rPr>
              <a:t>Zväzu elektrotechnického priemyslu SR</a:t>
            </a:r>
          </a:p>
        </p:txBody>
      </p:sp>
      <p:pic>
        <p:nvPicPr>
          <p:cNvPr id="8" name="Obrázok 7">
            <a:extLst>
              <a:ext uri="{FF2B5EF4-FFF2-40B4-BE49-F238E27FC236}">
                <a16:creationId xmlns:a16="http://schemas.microsoft.com/office/drawing/2014/main" id="{A79491BB-89EF-4DA1-95C1-A11829848F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525" y="1847681"/>
            <a:ext cx="5994539" cy="1528564"/>
          </a:xfrm>
          <a:prstGeom prst="rect">
            <a:avLst/>
          </a:prstGeom>
        </p:spPr>
      </p:pic>
    </p:spTree>
    <p:extLst>
      <p:ext uri="{BB962C8B-B14F-4D97-AF65-F5344CB8AC3E}">
        <p14:creationId xmlns:p14="http://schemas.microsoft.com/office/powerpoint/2010/main" val="339857222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ĺžnik 2"/>
          <p:cNvSpPr/>
          <p:nvPr/>
        </p:nvSpPr>
        <p:spPr>
          <a:xfrm>
            <a:off x="216883" y="1008383"/>
            <a:ext cx="9106217" cy="5681175"/>
          </a:xfrm>
          <a:prstGeom prst="rect">
            <a:avLst/>
          </a:prstGeom>
          <a:noFill/>
          <a:ln w="38100">
            <a:solidFill>
              <a:srgbClr val="26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Obdĺžnik 6"/>
          <p:cNvSpPr/>
          <p:nvPr/>
        </p:nvSpPr>
        <p:spPr>
          <a:xfrm>
            <a:off x="216883" y="1008383"/>
            <a:ext cx="1202843" cy="1085612"/>
          </a:xfrm>
          <a:prstGeom prst="rect">
            <a:avLst/>
          </a:prstGeom>
          <a:solidFill>
            <a:srgbClr val="262673"/>
          </a:solidFill>
          <a:ln>
            <a:solidFill>
              <a:srgbClr val="26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6000" b="1" dirty="0">
                <a:latin typeface="Arial Black" panose="020B0A04020102020204" pitchFamily="34" charset="0"/>
              </a:rPr>
              <a:t>+</a:t>
            </a:r>
          </a:p>
        </p:txBody>
      </p:sp>
      <p:sp>
        <p:nvSpPr>
          <p:cNvPr id="17" name="Obdĺžnik 16"/>
          <p:cNvSpPr/>
          <p:nvPr/>
        </p:nvSpPr>
        <p:spPr>
          <a:xfrm>
            <a:off x="9477649" y="1697755"/>
            <a:ext cx="2553929" cy="49918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8" name="BlokTextu 17"/>
          <p:cNvSpPr txBox="1"/>
          <p:nvPr/>
        </p:nvSpPr>
        <p:spPr>
          <a:xfrm>
            <a:off x="216883" y="204537"/>
            <a:ext cx="9035401" cy="584775"/>
          </a:xfrm>
          <a:prstGeom prst="rect">
            <a:avLst/>
          </a:prstGeom>
          <a:noFill/>
        </p:spPr>
        <p:txBody>
          <a:bodyPr wrap="square" rtlCol="0">
            <a:spAutoFit/>
          </a:bodyPr>
          <a:lstStyle/>
          <a:p>
            <a:r>
              <a:rPr lang="sk-SK" sz="3200" b="1" dirty="0">
                <a:solidFill>
                  <a:srgbClr val="262673"/>
                </a:solidFill>
              </a:rPr>
              <a:t>Pohyb v členskej základni ZEP SR</a:t>
            </a:r>
          </a:p>
        </p:txBody>
      </p:sp>
      <p:sp>
        <p:nvSpPr>
          <p:cNvPr id="22" name="Obdĺžnik 21"/>
          <p:cNvSpPr/>
          <p:nvPr/>
        </p:nvSpPr>
        <p:spPr>
          <a:xfrm>
            <a:off x="9455324" y="1699786"/>
            <a:ext cx="926432" cy="88883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6000" b="1" dirty="0">
                <a:latin typeface="Arial Black" panose="020B0A04020102020204" pitchFamily="34" charset="0"/>
              </a:rPr>
              <a:t>-</a:t>
            </a:r>
          </a:p>
        </p:txBody>
      </p:sp>
      <p:pic>
        <p:nvPicPr>
          <p:cNvPr id="23" name="Picture 2" descr="Rittal">
            <a:extLst>
              <a:ext uri="{FF2B5EF4-FFF2-40B4-BE49-F238E27FC236}">
                <a16:creationId xmlns:a16="http://schemas.microsoft.com/office/drawing/2014/main" id="{26C80ED3-6397-4265-A7B6-3AF2E932FC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1798" y="2042047"/>
            <a:ext cx="881873" cy="12232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ARCON LOGO">
            <a:extLst>
              <a:ext uri="{FF2B5EF4-FFF2-40B4-BE49-F238E27FC236}">
                <a16:creationId xmlns:a16="http://schemas.microsoft.com/office/drawing/2014/main" id="{D9B28E88-43FB-404A-BD74-7118C85D5F59}"/>
              </a:ext>
            </a:extLst>
          </p:cNvPr>
          <p:cNvPicPr>
            <a:picLocks noChangeAspect="1" noChangeArrowheads="1"/>
          </p:cNvPicPr>
          <p:nvPr/>
        </p:nvPicPr>
        <p:blipFill>
          <a:blip r:embed="rId3" cstate="print"/>
          <a:srcRect/>
          <a:stretch>
            <a:fillRect/>
          </a:stretch>
        </p:blipFill>
        <p:spPr bwMode="auto">
          <a:xfrm>
            <a:off x="9757612" y="3960574"/>
            <a:ext cx="1713200" cy="576054"/>
          </a:xfrm>
          <a:prstGeom prst="rect">
            <a:avLst/>
          </a:prstGeom>
          <a:noFill/>
          <a:ln w="9525">
            <a:noFill/>
            <a:miter lim="800000"/>
            <a:headEnd/>
            <a:tailEnd/>
          </a:ln>
        </p:spPr>
      </p:pic>
      <p:pic>
        <p:nvPicPr>
          <p:cNvPr id="15" name="Obrázok 14">
            <a:extLst>
              <a:ext uri="{FF2B5EF4-FFF2-40B4-BE49-F238E27FC236}">
                <a16:creationId xmlns:a16="http://schemas.microsoft.com/office/drawing/2014/main" id="{0A8BF820-1894-420F-A3C6-F2615AECE0C3}"/>
              </a:ext>
            </a:extLst>
          </p:cNvPr>
          <p:cNvPicPr>
            <a:picLocks noChangeAspect="1"/>
          </p:cNvPicPr>
          <p:nvPr/>
        </p:nvPicPr>
        <p:blipFill rotWithShape="1">
          <a:blip r:embed="rId4">
            <a:extLst>
              <a:ext uri="{28A0092B-C50C-407E-A947-70E740481C1C}">
                <a14:useLocalDpi xmlns:a14="http://schemas.microsoft.com/office/drawing/2010/main" val="0"/>
              </a:ext>
            </a:extLst>
          </a:blip>
          <a:srcRect l="10210" t="31392" r="10022" b="32948"/>
          <a:stretch/>
        </p:blipFill>
        <p:spPr>
          <a:xfrm>
            <a:off x="9581007" y="5212005"/>
            <a:ext cx="2192664" cy="571804"/>
          </a:xfrm>
          <a:prstGeom prst="rect">
            <a:avLst/>
          </a:prstGeom>
        </p:spPr>
      </p:pic>
      <p:pic>
        <p:nvPicPr>
          <p:cNvPr id="25" name="Obrázok 24">
            <a:extLst>
              <a:ext uri="{FF2B5EF4-FFF2-40B4-BE49-F238E27FC236}">
                <a16:creationId xmlns:a16="http://schemas.microsoft.com/office/drawing/2014/main" id="{34676938-C9A5-4B5B-89F3-A562E705A7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424" y="5611576"/>
            <a:ext cx="1431161" cy="908787"/>
          </a:xfrm>
          <a:prstGeom prst="rect">
            <a:avLst/>
          </a:prstGeom>
        </p:spPr>
      </p:pic>
      <p:pic>
        <p:nvPicPr>
          <p:cNvPr id="27" name="Obrázok 26">
            <a:extLst>
              <a:ext uri="{FF2B5EF4-FFF2-40B4-BE49-F238E27FC236}">
                <a16:creationId xmlns:a16="http://schemas.microsoft.com/office/drawing/2014/main" id="{502900D9-FA3C-4BF8-9169-55330FC094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3001" y="1295706"/>
            <a:ext cx="3192594" cy="654742"/>
          </a:xfrm>
          <a:prstGeom prst="rect">
            <a:avLst/>
          </a:prstGeom>
        </p:spPr>
      </p:pic>
      <p:pic>
        <p:nvPicPr>
          <p:cNvPr id="29" name="Obrázok 28">
            <a:extLst>
              <a:ext uri="{FF2B5EF4-FFF2-40B4-BE49-F238E27FC236}">
                <a16:creationId xmlns:a16="http://schemas.microsoft.com/office/drawing/2014/main" id="{7265DA30-5225-4AA0-B718-DF60A74073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5736" y="2155518"/>
            <a:ext cx="2143858" cy="728257"/>
          </a:xfrm>
          <a:prstGeom prst="rect">
            <a:avLst/>
          </a:prstGeom>
        </p:spPr>
      </p:pic>
      <p:pic>
        <p:nvPicPr>
          <p:cNvPr id="31" name="Obrázok 30">
            <a:extLst>
              <a:ext uri="{FF2B5EF4-FFF2-40B4-BE49-F238E27FC236}">
                <a16:creationId xmlns:a16="http://schemas.microsoft.com/office/drawing/2014/main" id="{2223A91A-BE28-46A1-8B24-59B8768893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0079" y="2200519"/>
            <a:ext cx="2569033" cy="1025669"/>
          </a:xfrm>
          <a:prstGeom prst="rect">
            <a:avLst/>
          </a:prstGeom>
        </p:spPr>
      </p:pic>
      <p:pic>
        <p:nvPicPr>
          <p:cNvPr id="33" name="Obrázok 32">
            <a:extLst>
              <a:ext uri="{FF2B5EF4-FFF2-40B4-BE49-F238E27FC236}">
                <a16:creationId xmlns:a16="http://schemas.microsoft.com/office/drawing/2014/main" id="{63E7214F-D38F-4666-8DF8-9D5BE2AE85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81227" y="3130159"/>
            <a:ext cx="2106712" cy="781283"/>
          </a:xfrm>
          <a:prstGeom prst="rect">
            <a:avLst/>
          </a:prstGeom>
        </p:spPr>
      </p:pic>
      <p:pic>
        <p:nvPicPr>
          <p:cNvPr id="34" name="Obrázok 33">
            <a:extLst>
              <a:ext uri="{FF2B5EF4-FFF2-40B4-BE49-F238E27FC236}">
                <a16:creationId xmlns:a16="http://schemas.microsoft.com/office/drawing/2014/main" id="{E946D006-EE09-4812-B570-A26370F76708}"/>
              </a:ext>
            </a:extLst>
          </p:cNvPr>
          <p:cNvPicPr>
            <a:picLocks noChangeAspect="1"/>
          </p:cNvPicPr>
          <p:nvPr/>
        </p:nvPicPr>
        <p:blipFill rotWithShape="1">
          <a:blip r:embed="rId10">
            <a:extLst>
              <a:ext uri="{28A0092B-C50C-407E-A947-70E740481C1C}">
                <a14:useLocalDpi xmlns:a14="http://schemas.microsoft.com/office/drawing/2010/main" val="0"/>
              </a:ext>
            </a:extLst>
          </a:blip>
          <a:srcRect l="10819" t="14769" r="12188" b="39270"/>
          <a:stretch/>
        </p:blipFill>
        <p:spPr>
          <a:xfrm>
            <a:off x="325880" y="4374533"/>
            <a:ext cx="2947478" cy="971609"/>
          </a:xfrm>
          <a:prstGeom prst="rect">
            <a:avLst/>
          </a:prstGeom>
        </p:spPr>
      </p:pic>
      <p:pic>
        <p:nvPicPr>
          <p:cNvPr id="35" name="Obrázok 34">
            <a:extLst>
              <a:ext uri="{FF2B5EF4-FFF2-40B4-BE49-F238E27FC236}">
                <a16:creationId xmlns:a16="http://schemas.microsoft.com/office/drawing/2014/main" id="{F6913ED3-AF46-4353-BC0B-1F3A3AC1341F}"/>
              </a:ext>
            </a:extLst>
          </p:cNvPr>
          <p:cNvPicPr>
            <a:picLocks noChangeAspect="1"/>
          </p:cNvPicPr>
          <p:nvPr/>
        </p:nvPicPr>
        <p:blipFill rotWithShape="1">
          <a:blip r:embed="rId11">
            <a:extLst>
              <a:ext uri="{28A0092B-C50C-407E-A947-70E740481C1C}">
                <a14:useLocalDpi xmlns:a14="http://schemas.microsoft.com/office/drawing/2010/main" val="0"/>
              </a:ext>
            </a:extLst>
          </a:blip>
          <a:srcRect l="13191" t="30503" r="13045" b="30902"/>
          <a:stretch/>
        </p:blipFill>
        <p:spPr>
          <a:xfrm>
            <a:off x="3631819" y="4362435"/>
            <a:ext cx="3251959" cy="567480"/>
          </a:xfrm>
          <a:prstGeom prst="rect">
            <a:avLst/>
          </a:prstGeom>
        </p:spPr>
      </p:pic>
      <p:pic>
        <p:nvPicPr>
          <p:cNvPr id="37" name="Obrázok 36">
            <a:extLst>
              <a:ext uri="{FF2B5EF4-FFF2-40B4-BE49-F238E27FC236}">
                <a16:creationId xmlns:a16="http://schemas.microsoft.com/office/drawing/2014/main" id="{853ECC4A-2924-4A67-8310-2C8DE60534D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07260" y="5747410"/>
            <a:ext cx="2122038" cy="683792"/>
          </a:xfrm>
          <a:prstGeom prst="rect">
            <a:avLst/>
          </a:prstGeom>
        </p:spPr>
      </p:pic>
      <p:pic>
        <p:nvPicPr>
          <p:cNvPr id="39" name="Obrázok 38">
            <a:extLst>
              <a:ext uri="{FF2B5EF4-FFF2-40B4-BE49-F238E27FC236}">
                <a16:creationId xmlns:a16="http://schemas.microsoft.com/office/drawing/2014/main" id="{D2ADFE61-2A57-4890-93DA-90A4D3CFAD9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36401" y="1038353"/>
            <a:ext cx="3024554" cy="1003694"/>
          </a:xfrm>
          <a:prstGeom prst="rect">
            <a:avLst/>
          </a:prstGeom>
        </p:spPr>
      </p:pic>
      <p:pic>
        <p:nvPicPr>
          <p:cNvPr id="40" name="Obrázok 39">
            <a:extLst>
              <a:ext uri="{FF2B5EF4-FFF2-40B4-BE49-F238E27FC236}">
                <a16:creationId xmlns:a16="http://schemas.microsoft.com/office/drawing/2014/main" id="{0DF08A02-1F10-4D0A-B680-E4E4A37C18BC}"/>
              </a:ext>
            </a:extLst>
          </p:cNvPr>
          <p:cNvPicPr>
            <a:picLocks noChangeAspect="1"/>
          </p:cNvPicPr>
          <p:nvPr/>
        </p:nvPicPr>
        <p:blipFill>
          <a:blip r:embed="rId14"/>
          <a:stretch>
            <a:fillRect/>
          </a:stretch>
        </p:blipFill>
        <p:spPr>
          <a:xfrm>
            <a:off x="2363038" y="5497907"/>
            <a:ext cx="1886291" cy="1076814"/>
          </a:xfrm>
          <a:prstGeom prst="rect">
            <a:avLst/>
          </a:prstGeom>
        </p:spPr>
      </p:pic>
      <p:pic>
        <p:nvPicPr>
          <p:cNvPr id="42" name="Obrázok 41">
            <a:extLst>
              <a:ext uri="{FF2B5EF4-FFF2-40B4-BE49-F238E27FC236}">
                <a16:creationId xmlns:a16="http://schemas.microsoft.com/office/drawing/2014/main" id="{64FED5B5-44CC-464F-8E38-37AB6DA72B6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6014" y="3509536"/>
            <a:ext cx="1487424" cy="713232"/>
          </a:xfrm>
          <a:prstGeom prst="rect">
            <a:avLst/>
          </a:prstGeom>
        </p:spPr>
      </p:pic>
      <p:pic>
        <p:nvPicPr>
          <p:cNvPr id="43" name="Obrázok 42">
            <a:extLst>
              <a:ext uri="{FF2B5EF4-FFF2-40B4-BE49-F238E27FC236}">
                <a16:creationId xmlns:a16="http://schemas.microsoft.com/office/drawing/2014/main" id="{62C965FA-0A8B-4C17-A60F-6BE396877B8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55015" y="206451"/>
            <a:ext cx="2394162" cy="610494"/>
          </a:xfrm>
          <a:prstGeom prst="rect">
            <a:avLst/>
          </a:prstGeom>
        </p:spPr>
      </p:pic>
      <p:pic>
        <p:nvPicPr>
          <p:cNvPr id="45" name="Obrázok 44">
            <a:extLst>
              <a:ext uri="{FF2B5EF4-FFF2-40B4-BE49-F238E27FC236}">
                <a16:creationId xmlns:a16="http://schemas.microsoft.com/office/drawing/2014/main" id="{10E523E7-A3E2-4E5F-BA55-2C96E541D47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784441" y="3369563"/>
            <a:ext cx="1932980" cy="630686"/>
          </a:xfrm>
          <a:prstGeom prst="rect">
            <a:avLst/>
          </a:prstGeom>
        </p:spPr>
      </p:pic>
      <p:pic>
        <p:nvPicPr>
          <p:cNvPr id="47" name="Obrázok 46">
            <a:extLst>
              <a:ext uri="{FF2B5EF4-FFF2-40B4-BE49-F238E27FC236}">
                <a16:creationId xmlns:a16="http://schemas.microsoft.com/office/drawing/2014/main" id="{3899AB2F-6950-4821-8163-03AAE4DE59DE}"/>
              </a:ext>
            </a:extLst>
          </p:cNvPr>
          <p:cNvPicPr>
            <a:picLocks noChangeAspect="1"/>
          </p:cNvPicPr>
          <p:nvPr/>
        </p:nvPicPr>
        <p:blipFill rotWithShape="1">
          <a:blip r:embed="rId18">
            <a:extLst>
              <a:ext uri="{28A0092B-C50C-407E-A947-70E740481C1C}">
                <a14:useLocalDpi xmlns:a14="http://schemas.microsoft.com/office/drawing/2010/main" val="0"/>
              </a:ext>
            </a:extLst>
          </a:blip>
          <a:srcRect l="8463" t="7926" r="11166" b="20296"/>
          <a:stretch/>
        </p:blipFill>
        <p:spPr>
          <a:xfrm>
            <a:off x="6894941" y="4508291"/>
            <a:ext cx="2114225" cy="1101449"/>
          </a:xfrm>
          <a:prstGeom prst="rect">
            <a:avLst/>
          </a:prstGeom>
        </p:spPr>
      </p:pic>
      <p:pic>
        <p:nvPicPr>
          <p:cNvPr id="49" name="Obrázok 48">
            <a:extLst>
              <a:ext uri="{FF2B5EF4-FFF2-40B4-BE49-F238E27FC236}">
                <a16:creationId xmlns:a16="http://schemas.microsoft.com/office/drawing/2014/main" id="{06099E39-5B5B-4A78-94C4-09F1B4377B7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248678" y="2186575"/>
            <a:ext cx="2859694" cy="678105"/>
          </a:xfrm>
          <a:prstGeom prst="rect">
            <a:avLst/>
          </a:prstGeom>
        </p:spPr>
      </p:pic>
      <p:pic>
        <p:nvPicPr>
          <p:cNvPr id="51" name="Obrázok 50">
            <a:extLst>
              <a:ext uri="{FF2B5EF4-FFF2-40B4-BE49-F238E27FC236}">
                <a16:creationId xmlns:a16="http://schemas.microsoft.com/office/drawing/2014/main" id="{F80371B9-976A-4614-BB76-1314F3ACF05B}"/>
              </a:ext>
            </a:extLst>
          </p:cNvPr>
          <p:cNvPicPr>
            <a:picLocks noChangeAspect="1"/>
          </p:cNvPicPr>
          <p:nvPr/>
        </p:nvPicPr>
        <p:blipFill rotWithShape="1">
          <a:blip r:embed="rId20"/>
          <a:srcRect l="9946" t="19530" r="8456" b="18924"/>
          <a:stretch/>
        </p:blipFill>
        <p:spPr>
          <a:xfrm>
            <a:off x="7240793" y="5783809"/>
            <a:ext cx="1802730" cy="682017"/>
          </a:xfrm>
          <a:prstGeom prst="rect">
            <a:avLst/>
          </a:prstGeom>
        </p:spPr>
      </p:pic>
    </p:spTree>
    <p:extLst>
      <p:ext uri="{BB962C8B-B14F-4D97-AF65-F5344CB8AC3E}">
        <p14:creationId xmlns:p14="http://schemas.microsoft.com/office/powerpoint/2010/main" val="1992035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21" presetClass="entr" presetSubtype="1"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heel(1)">
                                      <p:cBhvr>
                                        <p:cTn id="13" dur="2000"/>
                                        <p:tgtEl>
                                          <p:spTgt spid="39"/>
                                        </p:tgtEl>
                                      </p:cBhvr>
                                    </p:animEffect>
                                  </p:childTnLst>
                                </p:cTn>
                              </p:par>
                              <p:par>
                                <p:cTn id="14" presetID="21" presetClass="entr" presetSubtype="1"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heel(1)">
                                      <p:cBhvr>
                                        <p:cTn id="16" dur="2000"/>
                                        <p:tgtEl>
                                          <p:spTgt spid="31"/>
                                        </p:tgtEl>
                                      </p:cBhvr>
                                    </p:animEffect>
                                  </p:childTnLst>
                                </p:cTn>
                              </p:par>
                              <p:par>
                                <p:cTn id="17" presetID="21" presetClass="entr" presetSubtype="1"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heel(1)">
                                      <p:cBhvr>
                                        <p:cTn id="19" dur="2000"/>
                                        <p:tgtEl>
                                          <p:spTgt spid="42"/>
                                        </p:tgtEl>
                                      </p:cBhvr>
                                    </p:animEffect>
                                  </p:childTnLst>
                                </p:cTn>
                              </p:par>
                              <p:par>
                                <p:cTn id="20" presetID="21" presetClass="entr" presetSubtype="1"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heel(1)">
                                      <p:cBhvr>
                                        <p:cTn id="22" dur="2000"/>
                                        <p:tgtEl>
                                          <p:spTgt spid="34"/>
                                        </p:tgtEl>
                                      </p:cBhvr>
                                    </p:animEffect>
                                  </p:childTnLst>
                                </p:cTn>
                              </p:par>
                              <p:par>
                                <p:cTn id="23" presetID="21" presetClass="entr" presetSubtype="1"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heel(1)">
                                      <p:cBhvr>
                                        <p:cTn id="25" dur="2000"/>
                                        <p:tgtEl>
                                          <p:spTgt spid="25"/>
                                        </p:tgtEl>
                                      </p:cBhvr>
                                    </p:animEffect>
                                  </p:childTnLst>
                                </p:cTn>
                              </p:par>
                              <p:par>
                                <p:cTn id="26" presetID="21" presetClass="entr" presetSubtype="1"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heel(1)">
                                      <p:cBhvr>
                                        <p:cTn id="28" dur="2000"/>
                                        <p:tgtEl>
                                          <p:spTgt spid="40"/>
                                        </p:tgtEl>
                                      </p:cBhvr>
                                    </p:animEffect>
                                  </p:childTnLst>
                                </p:cTn>
                              </p:par>
                              <p:par>
                                <p:cTn id="29" presetID="21" presetClass="entr" presetSubtype="1"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heel(1)">
                                      <p:cBhvr>
                                        <p:cTn id="31" dur="2000"/>
                                        <p:tgtEl>
                                          <p:spTgt spid="35"/>
                                        </p:tgtEl>
                                      </p:cBhvr>
                                    </p:animEffect>
                                  </p:childTnLst>
                                </p:cTn>
                              </p:par>
                              <p:par>
                                <p:cTn id="32" presetID="21" presetClass="entr" presetSubtype="1"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heel(1)">
                                      <p:cBhvr>
                                        <p:cTn id="34" dur="2000"/>
                                        <p:tgtEl>
                                          <p:spTgt spid="33"/>
                                        </p:tgtEl>
                                      </p:cBhvr>
                                    </p:animEffect>
                                  </p:childTnLst>
                                </p:cTn>
                              </p:par>
                              <p:par>
                                <p:cTn id="35" presetID="21" presetClass="entr" presetSubtype="1"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heel(1)">
                                      <p:cBhvr>
                                        <p:cTn id="37" dur="2000"/>
                                        <p:tgtEl>
                                          <p:spTgt spid="49"/>
                                        </p:tgtEl>
                                      </p:cBhvr>
                                    </p:animEffect>
                                  </p:childTnLst>
                                </p:cTn>
                              </p:par>
                              <p:par>
                                <p:cTn id="38" presetID="21" presetClass="entr" presetSubtype="1"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heel(1)">
                                      <p:cBhvr>
                                        <p:cTn id="40" dur="2000"/>
                                        <p:tgtEl>
                                          <p:spTgt spid="27"/>
                                        </p:tgtEl>
                                      </p:cBhvr>
                                    </p:animEffect>
                                  </p:childTnLst>
                                </p:cTn>
                              </p:par>
                              <p:par>
                                <p:cTn id="41" presetID="21" presetClass="entr" presetSubtype="1"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wheel(1)">
                                      <p:cBhvr>
                                        <p:cTn id="43" dur="2000"/>
                                        <p:tgtEl>
                                          <p:spTgt spid="45"/>
                                        </p:tgtEl>
                                      </p:cBhvr>
                                    </p:animEffect>
                                  </p:childTnLst>
                                </p:cTn>
                              </p:par>
                              <p:par>
                                <p:cTn id="44" presetID="21" presetClass="entr" presetSubtype="1" fill="hold"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wheel(1)">
                                      <p:cBhvr>
                                        <p:cTn id="46" dur="2000"/>
                                        <p:tgtEl>
                                          <p:spTgt spid="47"/>
                                        </p:tgtEl>
                                      </p:cBhvr>
                                    </p:animEffect>
                                  </p:childTnLst>
                                </p:cTn>
                              </p:par>
                              <p:par>
                                <p:cTn id="47" presetID="21" presetClass="entr" presetSubtype="1"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heel(1)">
                                      <p:cBhvr>
                                        <p:cTn id="49" dur="2000"/>
                                        <p:tgtEl>
                                          <p:spTgt spid="29"/>
                                        </p:tgtEl>
                                      </p:cBhvr>
                                    </p:animEffect>
                                  </p:childTnLst>
                                </p:cTn>
                              </p:par>
                              <p:par>
                                <p:cTn id="50" presetID="21" presetClass="entr" presetSubtype="1"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heel(1)">
                                      <p:cBhvr>
                                        <p:cTn id="52" dur="2000"/>
                                        <p:tgtEl>
                                          <p:spTgt spid="37"/>
                                        </p:tgtEl>
                                      </p:cBhvr>
                                    </p:animEffect>
                                  </p:childTnLst>
                                </p:cTn>
                              </p:par>
                              <p:par>
                                <p:cTn id="53" presetID="21" presetClass="entr" presetSubtype="1" fill="hold" nodeType="with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wheel(1)">
                                      <p:cBhvr>
                                        <p:cTn id="55"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f 3">
            <a:extLst>
              <a:ext uri="{FF2B5EF4-FFF2-40B4-BE49-F238E27FC236}">
                <a16:creationId xmlns:a16="http://schemas.microsoft.com/office/drawing/2014/main" id="{B6B302CD-8938-4AD6-BB0B-FFB1D249869B}"/>
              </a:ext>
            </a:extLst>
          </p:cNvPr>
          <p:cNvGraphicFramePr/>
          <p:nvPr>
            <p:extLst>
              <p:ext uri="{D42A27DB-BD31-4B8C-83A1-F6EECF244321}">
                <p14:modId xmlns:p14="http://schemas.microsoft.com/office/powerpoint/2010/main" val="3536551175"/>
              </p:ext>
            </p:extLst>
          </p:nvPr>
        </p:nvGraphicFramePr>
        <p:xfrm>
          <a:off x="918813" y="1753766"/>
          <a:ext cx="4791599" cy="3722937"/>
        </p:xfrm>
        <a:graphic>
          <a:graphicData uri="http://schemas.openxmlformats.org/drawingml/2006/chart">
            <c:chart xmlns:c="http://schemas.openxmlformats.org/drawingml/2006/chart" xmlns:r="http://schemas.openxmlformats.org/officeDocument/2006/relationships" r:id="rId2"/>
          </a:graphicData>
        </a:graphic>
      </p:graphicFrame>
      <p:pic>
        <p:nvPicPr>
          <p:cNvPr id="9" name="Obrázok 8">
            <a:extLst>
              <a:ext uri="{FF2B5EF4-FFF2-40B4-BE49-F238E27FC236}">
                <a16:creationId xmlns:a16="http://schemas.microsoft.com/office/drawing/2014/main" id="{A3914EDF-7E9C-4389-A6CE-F1FA2BA455BA}"/>
              </a:ext>
            </a:extLst>
          </p:cNvPr>
          <p:cNvPicPr>
            <a:picLocks noChangeAspect="1"/>
          </p:cNvPicPr>
          <p:nvPr/>
        </p:nvPicPr>
        <p:blipFill rotWithShape="1">
          <a:blip r:embed="rId3"/>
          <a:srcRect t="16049" b="26145"/>
          <a:stretch/>
        </p:blipFill>
        <p:spPr>
          <a:xfrm>
            <a:off x="6718041" y="370103"/>
            <a:ext cx="5159481" cy="5794178"/>
          </a:xfrm>
          <a:prstGeom prst="rect">
            <a:avLst/>
          </a:prstGeom>
        </p:spPr>
      </p:pic>
      <p:pic>
        <p:nvPicPr>
          <p:cNvPr id="10" name="Obrázok 9">
            <a:extLst>
              <a:ext uri="{FF2B5EF4-FFF2-40B4-BE49-F238E27FC236}">
                <a16:creationId xmlns:a16="http://schemas.microsoft.com/office/drawing/2014/main" id="{74A31555-3CA2-4CAA-AB6C-BBFB6D2C133D}"/>
              </a:ext>
            </a:extLst>
          </p:cNvPr>
          <p:cNvPicPr>
            <a:picLocks noChangeAspect="1"/>
          </p:cNvPicPr>
          <p:nvPr/>
        </p:nvPicPr>
        <p:blipFill rotWithShape="1">
          <a:blip r:embed="rId3"/>
          <a:srcRect l="8267" t="93915" r="10583"/>
          <a:stretch/>
        </p:blipFill>
        <p:spPr>
          <a:xfrm>
            <a:off x="250636" y="6232849"/>
            <a:ext cx="3816192" cy="555936"/>
          </a:xfrm>
          <a:prstGeom prst="rect">
            <a:avLst/>
          </a:prstGeom>
        </p:spPr>
      </p:pic>
      <p:pic>
        <p:nvPicPr>
          <p:cNvPr id="11" name="Obrázok 10">
            <a:extLst>
              <a:ext uri="{FF2B5EF4-FFF2-40B4-BE49-F238E27FC236}">
                <a16:creationId xmlns:a16="http://schemas.microsoft.com/office/drawing/2014/main" id="{A3E7E22E-CEE1-418B-AB56-FDA7D150351F}"/>
              </a:ext>
            </a:extLst>
          </p:cNvPr>
          <p:cNvPicPr>
            <a:picLocks noChangeAspect="1"/>
          </p:cNvPicPr>
          <p:nvPr/>
        </p:nvPicPr>
        <p:blipFill rotWithShape="1">
          <a:blip r:embed="rId3"/>
          <a:srcRect l="22070" t="77950" r="23778" b="15965"/>
          <a:stretch/>
        </p:blipFill>
        <p:spPr>
          <a:xfrm>
            <a:off x="9297781" y="6232849"/>
            <a:ext cx="2546564" cy="555936"/>
          </a:xfrm>
          <a:prstGeom prst="rect">
            <a:avLst/>
          </a:prstGeom>
        </p:spPr>
      </p:pic>
      <p:pic>
        <p:nvPicPr>
          <p:cNvPr id="12" name="Obrázok 11">
            <a:extLst>
              <a:ext uri="{FF2B5EF4-FFF2-40B4-BE49-F238E27FC236}">
                <a16:creationId xmlns:a16="http://schemas.microsoft.com/office/drawing/2014/main" id="{CDC06A53-B9CF-41CF-953F-845F8E704444}"/>
              </a:ext>
            </a:extLst>
          </p:cNvPr>
          <p:cNvPicPr>
            <a:picLocks noChangeAspect="1"/>
          </p:cNvPicPr>
          <p:nvPr/>
        </p:nvPicPr>
        <p:blipFill rotWithShape="1">
          <a:blip r:embed="rId3"/>
          <a:srcRect t="87753" b="6119"/>
          <a:stretch/>
        </p:blipFill>
        <p:spPr>
          <a:xfrm>
            <a:off x="4366726" y="6201791"/>
            <a:ext cx="4702629" cy="559837"/>
          </a:xfrm>
          <a:prstGeom prst="rect">
            <a:avLst/>
          </a:prstGeom>
        </p:spPr>
      </p:pic>
      <p:pic>
        <p:nvPicPr>
          <p:cNvPr id="15" name="Obrázok 14">
            <a:extLst>
              <a:ext uri="{FF2B5EF4-FFF2-40B4-BE49-F238E27FC236}">
                <a16:creationId xmlns:a16="http://schemas.microsoft.com/office/drawing/2014/main" id="{1274E21E-43DF-46E0-9580-77B1AD562F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418" y="485949"/>
            <a:ext cx="5938337" cy="573786"/>
          </a:xfrm>
          <a:prstGeom prst="rect">
            <a:avLst/>
          </a:prstGeom>
        </p:spPr>
      </p:pic>
    </p:spTree>
    <p:extLst>
      <p:ext uri="{BB962C8B-B14F-4D97-AF65-F5344CB8AC3E}">
        <p14:creationId xmlns:p14="http://schemas.microsoft.com/office/powerpoint/2010/main" val="27230208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p:cNvSpPr/>
          <p:nvPr/>
        </p:nvSpPr>
        <p:spPr>
          <a:xfrm>
            <a:off x="-15240" y="63029"/>
            <a:ext cx="12192000" cy="475351"/>
          </a:xfrm>
          <a:prstGeom prst="rect">
            <a:avLst/>
          </a:prstGeom>
          <a:solidFill>
            <a:srgbClr val="262673"/>
          </a:solidFill>
          <a:ln>
            <a:solidFill>
              <a:srgbClr val="26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2400" b="1" dirty="0"/>
              <a:t>       Ples Zväzu elektrotechnického priemyslu Slovenskej republiky </a:t>
            </a:r>
          </a:p>
        </p:txBody>
      </p:sp>
      <p:pic>
        <p:nvPicPr>
          <p:cNvPr id="3" name="Picture 8" descr="C:\Users\Evka\Documents\PADRa VZ\PaDR 2015\1. PaDR 12.2.2015, Murat_PK\foto z plesu upr do ppt\24.jpg"/>
          <p:cNvPicPr>
            <a:picLocks noChangeAspect="1" noChangeArrowheads="1"/>
          </p:cNvPicPr>
          <p:nvPr/>
        </p:nvPicPr>
        <p:blipFill>
          <a:blip r:embed="rId2" cstate="print"/>
          <a:srcRect/>
          <a:stretch>
            <a:fillRect/>
          </a:stretch>
        </p:blipFill>
        <p:spPr bwMode="auto">
          <a:xfrm>
            <a:off x="638174" y="1319355"/>
            <a:ext cx="3350259" cy="4293096"/>
          </a:xfrm>
          <a:prstGeom prst="rect">
            <a:avLst/>
          </a:prstGeom>
          <a:noFill/>
        </p:spPr>
      </p:pic>
      <p:pic>
        <p:nvPicPr>
          <p:cNvPr id="4" name="Picture 6" descr="C:\Users\Evka\Documents\PADRa VZ\PaDR 2015\1. PaDR 12.2.2015, Murat_PK\foto z plesu upr do ppt\25.jpg"/>
          <p:cNvPicPr>
            <a:picLocks noChangeAspect="1" noChangeArrowheads="1"/>
          </p:cNvPicPr>
          <p:nvPr/>
        </p:nvPicPr>
        <p:blipFill rotWithShape="1">
          <a:blip r:embed="rId3" cstate="print"/>
          <a:srcRect l="33674"/>
          <a:stretch/>
        </p:blipFill>
        <p:spPr bwMode="auto">
          <a:xfrm>
            <a:off x="919138" y="1319352"/>
            <a:ext cx="4272841" cy="4293096"/>
          </a:xfrm>
          <a:prstGeom prst="rect">
            <a:avLst/>
          </a:prstGeom>
          <a:noFill/>
        </p:spPr>
      </p:pic>
      <p:pic>
        <p:nvPicPr>
          <p:cNvPr id="6" name="Obrázok 5"/>
          <p:cNvPicPr>
            <a:picLocks noChangeAspect="1"/>
          </p:cNvPicPr>
          <p:nvPr/>
        </p:nvPicPr>
        <p:blipFill rotWithShape="1">
          <a:blip r:embed="rId4" cstate="print">
            <a:extLst>
              <a:ext uri="{28A0092B-C50C-407E-A947-70E740481C1C}">
                <a14:useLocalDpi xmlns:a14="http://schemas.microsoft.com/office/drawing/2010/main" val="0"/>
              </a:ext>
            </a:extLst>
          </a:blip>
          <a:srcRect r="27749"/>
          <a:stretch/>
        </p:blipFill>
        <p:spPr>
          <a:xfrm>
            <a:off x="1391876" y="1350225"/>
            <a:ext cx="4626756" cy="4262225"/>
          </a:xfrm>
          <a:prstGeom prst="rect">
            <a:avLst/>
          </a:prstGeom>
        </p:spPr>
      </p:pic>
      <p:pic>
        <p:nvPicPr>
          <p:cNvPr id="5" name="Obrázok 4"/>
          <p:cNvPicPr>
            <a:picLocks noChangeAspect="1"/>
          </p:cNvPicPr>
          <p:nvPr/>
        </p:nvPicPr>
        <p:blipFill rotWithShape="1">
          <a:blip r:embed="rId5" cstate="print">
            <a:extLst>
              <a:ext uri="{28A0092B-C50C-407E-A947-70E740481C1C}">
                <a14:useLocalDpi xmlns:a14="http://schemas.microsoft.com/office/drawing/2010/main" val="0"/>
              </a:ext>
            </a:extLst>
          </a:blip>
          <a:srcRect t="3102" r="17036"/>
          <a:stretch/>
        </p:blipFill>
        <p:spPr>
          <a:xfrm>
            <a:off x="1970062" y="1319354"/>
            <a:ext cx="5522598" cy="4293096"/>
          </a:xfrm>
          <a:prstGeom prst="rect">
            <a:avLst/>
          </a:prstGeom>
        </p:spPr>
      </p:pic>
      <p:pic>
        <p:nvPicPr>
          <p:cNvPr id="7" name="Obrázok 6"/>
          <p:cNvPicPr>
            <a:picLocks noChangeAspect="1"/>
          </p:cNvPicPr>
          <p:nvPr/>
        </p:nvPicPr>
        <p:blipFill rotWithShape="1">
          <a:blip r:embed="rId6">
            <a:extLst>
              <a:ext uri="{28A0092B-C50C-407E-A947-70E740481C1C}">
                <a14:useLocalDpi xmlns:a14="http://schemas.microsoft.com/office/drawing/2010/main" val="0"/>
              </a:ext>
            </a:extLst>
          </a:blip>
          <a:srcRect l="22195" t="20281" b="621"/>
          <a:stretch/>
        </p:blipFill>
        <p:spPr>
          <a:xfrm>
            <a:off x="2416907" y="1319353"/>
            <a:ext cx="6279299" cy="4293097"/>
          </a:xfrm>
          <a:prstGeom prst="rect">
            <a:avLst/>
          </a:prstGeom>
        </p:spPr>
      </p:pic>
      <p:pic>
        <p:nvPicPr>
          <p:cNvPr id="9" name="Obrázok 8"/>
          <p:cNvPicPr>
            <a:picLocks noChangeAspect="1"/>
          </p:cNvPicPr>
          <p:nvPr/>
        </p:nvPicPr>
        <p:blipFill rotWithShape="1">
          <a:blip r:embed="rId7" cstate="print">
            <a:extLst>
              <a:ext uri="{28A0092B-C50C-407E-A947-70E740481C1C}">
                <a14:useLocalDpi xmlns:a14="http://schemas.microsoft.com/office/drawing/2010/main" val="0"/>
              </a:ext>
            </a:extLst>
          </a:blip>
          <a:srcRect r="-37"/>
          <a:stretch/>
        </p:blipFill>
        <p:spPr>
          <a:xfrm>
            <a:off x="8384672" y="895242"/>
            <a:ext cx="3698577" cy="5555000"/>
          </a:xfrm>
          <a:prstGeom prst="rect">
            <a:avLst/>
          </a:prstGeom>
        </p:spPr>
      </p:pic>
      <p:pic>
        <p:nvPicPr>
          <p:cNvPr id="10" name="Obrázok 9"/>
          <p:cNvPicPr>
            <a:picLocks noChangeAspect="1"/>
          </p:cNvPicPr>
          <p:nvPr/>
        </p:nvPicPr>
        <p:blipFill rotWithShape="1">
          <a:blip r:embed="rId8">
            <a:extLst>
              <a:ext uri="{28A0092B-C50C-407E-A947-70E740481C1C}">
                <a14:useLocalDpi xmlns:a14="http://schemas.microsoft.com/office/drawing/2010/main" val="0"/>
              </a:ext>
            </a:extLst>
          </a:blip>
          <a:srcRect l="11466" t="11379" r="16138" b="11861"/>
          <a:stretch/>
        </p:blipFill>
        <p:spPr>
          <a:xfrm>
            <a:off x="467097" y="895242"/>
            <a:ext cx="7847002" cy="5555000"/>
          </a:xfrm>
          <a:prstGeom prst="rect">
            <a:avLst/>
          </a:prstGeom>
        </p:spPr>
      </p:pic>
      <p:pic>
        <p:nvPicPr>
          <p:cNvPr id="11" name="Obrázok 10"/>
          <p:cNvPicPr>
            <a:picLocks noChangeAspect="1"/>
          </p:cNvPicPr>
          <p:nvPr/>
        </p:nvPicPr>
        <p:blipFill rotWithShape="1">
          <a:blip r:embed="rId9"/>
          <a:srcRect l="161" t="25544" r="-161" b="3254"/>
          <a:stretch/>
        </p:blipFill>
        <p:spPr>
          <a:xfrm>
            <a:off x="0" y="608716"/>
            <a:ext cx="12192000" cy="5793125"/>
          </a:xfrm>
          <a:prstGeom prst="rect">
            <a:avLst/>
          </a:prstGeom>
        </p:spPr>
      </p:pic>
      <p:pic>
        <p:nvPicPr>
          <p:cNvPr id="12" name="Obrázok 11"/>
          <p:cNvPicPr>
            <a:picLocks noChangeAspect="1"/>
          </p:cNvPicPr>
          <p:nvPr/>
        </p:nvPicPr>
        <p:blipFill rotWithShape="1">
          <a:blip r:embed="rId10">
            <a:extLst>
              <a:ext uri="{28A0092B-C50C-407E-A947-70E740481C1C}">
                <a14:useLocalDpi xmlns:a14="http://schemas.microsoft.com/office/drawing/2010/main" val="0"/>
              </a:ext>
            </a:extLst>
          </a:blip>
          <a:srcRect b="4638"/>
          <a:stretch/>
        </p:blipFill>
        <p:spPr>
          <a:xfrm>
            <a:off x="1469311" y="605876"/>
            <a:ext cx="9098642" cy="5793125"/>
          </a:xfrm>
          <a:prstGeom prst="rect">
            <a:avLst/>
          </a:prstGeom>
        </p:spPr>
      </p:pic>
      <p:sp>
        <p:nvSpPr>
          <p:cNvPr id="13" name="Obdĺžnik 12"/>
          <p:cNvSpPr/>
          <p:nvPr/>
        </p:nvSpPr>
        <p:spPr>
          <a:xfrm>
            <a:off x="0" y="6399001"/>
            <a:ext cx="12192000" cy="475351"/>
          </a:xfrm>
          <a:prstGeom prst="rect">
            <a:avLst/>
          </a:prstGeom>
          <a:solidFill>
            <a:srgbClr val="262673"/>
          </a:solidFill>
          <a:ln>
            <a:solidFill>
              <a:srgbClr val="26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2400" b="1" dirty="0"/>
              <a:t>       </a:t>
            </a:r>
          </a:p>
        </p:txBody>
      </p:sp>
    </p:spTree>
    <p:extLst>
      <p:ext uri="{BB962C8B-B14F-4D97-AF65-F5344CB8AC3E}">
        <p14:creationId xmlns:p14="http://schemas.microsoft.com/office/powerpoint/2010/main" val="361014643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1500"/>
                            </p:stCondLst>
                            <p:childTnLst>
                              <p:par>
                                <p:cTn id="9" presetID="22" presetClass="entr" presetSubtype="8" fill="hold" nodeType="afterEffect">
                                  <p:stCondLst>
                                    <p:cond delay="75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750"/>
                                        <p:tgtEl>
                                          <p:spTgt spid="6"/>
                                        </p:tgtEl>
                                      </p:cBhvr>
                                    </p:animEffect>
                                  </p:childTnLst>
                                </p:cTn>
                              </p:par>
                            </p:childTnLst>
                          </p:cTn>
                        </p:par>
                        <p:par>
                          <p:cTn id="12" fill="hold">
                            <p:stCondLst>
                              <p:cond delay="3000"/>
                            </p:stCondLst>
                            <p:childTnLst>
                              <p:par>
                                <p:cTn id="13" presetID="22" presetClass="entr" presetSubtype="8" fill="hold" nodeType="afterEffect">
                                  <p:stCondLst>
                                    <p:cond delay="75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750"/>
                                        <p:tgtEl>
                                          <p:spTgt spid="5"/>
                                        </p:tgtEl>
                                      </p:cBhvr>
                                    </p:animEffect>
                                  </p:childTnLst>
                                </p:cTn>
                              </p:par>
                            </p:childTnLst>
                          </p:cTn>
                        </p:par>
                        <p:par>
                          <p:cTn id="16" fill="hold">
                            <p:stCondLst>
                              <p:cond delay="4500"/>
                            </p:stCondLst>
                            <p:childTnLst>
                              <p:par>
                                <p:cTn id="17" presetID="22" presetClass="entr" presetSubtype="8" fill="hold" nodeType="afterEffect">
                                  <p:stCondLst>
                                    <p:cond delay="75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750"/>
                                        <p:tgtEl>
                                          <p:spTgt spid="7"/>
                                        </p:tgtEl>
                                      </p:cBhvr>
                                    </p:animEffect>
                                  </p:childTnLst>
                                </p:cTn>
                              </p:par>
                            </p:childTnLst>
                          </p:cTn>
                        </p:par>
                        <p:par>
                          <p:cTn id="20" fill="hold">
                            <p:stCondLst>
                              <p:cond delay="6000"/>
                            </p:stCondLst>
                            <p:childTnLst>
                              <p:par>
                                <p:cTn id="21" presetID="22" presetClass="entr" presetSubtype="8" fill="hold" nodeType="afterEffect">
                                  <p:stCondLst>
                                    <p:cond delay="75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750"/>
                                        <p:tgtEl>
                                          <p:spTgt spid="9"/>
                                        </p:tgtEl>
                                      </p:cBhvr>
                                    </p:animEffect>
                                  </p:childTnLst>
                                </p:cTn>
                              </p:par>
                            </p:childTnLst>
                          </p:cTn>
                        </p:par>
                        <p:par>
                          <p:cTn id="24" fill="hold">
                            <p:stCondLst>
                              <p:cond delay="7500"/>
                            </p:stCondLst>
                            <p:childTnLst>
                              <p:par>
                                <p:cTn id="25" presetID="22" presetClass="entr" presetSubtype="2" fill="hold" nodeType="afterEffect">
                                  <p:stCondLst>
                                    <p:cond delay="750"/>
                                  </p:stCondLst>
                                  <p:childTnLst>
                                    <p:set>
                                      <p:cBhvr>
                                        <p:cTn id="26" dur="1" fill="hold">
                                          <p:stCondLst>
                                            <p:cond delay="0"/>
                                          </p:stCondLst>
                                        </p:cTn>
                                        <p:tgtEl>
                                          <p:spTgt spid="10"/>
                                        </p:tgtEl>
                                        <p:attrNameLst>
                                          <p:attrName>style.visibility</p:attrName>
                                        </p:attrNameLst>
                                      </p:cBhvr>
                                      <p:to>
                                        <p:strVal val="visible"/>
                                      </p:to>
                                    </p:set>
                                    <p:animEffect transition="in" filter="wipe(right)">
                                      <p:cBhvr>
                                        <p:cTn id="27" dur="750"/>
                                        <p:tgtEl>
                                          <p:spTgt spid="10"/>
                                        </p:tgtEl>
                                      </p:cBhvr>
                                    </p:animEffect>
                                  </p:childTnLst>
                                </p:cTn>
                              </p:par>
                            </p:childTnLst>
                          </p:cTn>
                        </p:par>
                        <p:par>
                          <p:cTn id="28" fill="hold">
                            <p:stCondLst>
                              <p:cond delay="9000"/>
                            </p:stCondLst>
                            <p:childTnLst>
                              <p:par>
                                <p:cTn id="29" presetID="16" presetClass="entr" presetSubtype="37" fill="hold" nodeType="afterEffect">
                                  <p:stCondLst>
                                    <p:cond delay="750"/>
                                  </p:stCondLst>
                                  <p:childTnLst>
                                    <p:set>
                                      <p:cBhvr>
                                        <p:cTn id="30" dur="1" fill="hold">
                                          <p:stCondLst>
                                            <p:cond delay="0"/>
                                          </p:stCondLst>
                                        </p:cTn>
                                        <p:tgtEl>
                                          <p:spTgt spid="11"/>
                                        </p:tgtEl>
                                        <p:attrNameLst>
                                          <p:attrName>style.visibility</p:attrName>
                                        </p:attrNameLst>
                                      </p:cBhvr>
                                      <p:to>
                                        <p:strVal val="visible"/>
                                      </p:to>
                                    </p:set>
                                    <p:animEffect transition="in" filter="barn(outVertical)">
                                      <p:cBhvr>
                                        <p:cTn id="31" dur="750"/>
                                        <p:tgtEl>
                                          <p:spTgt spid="11"/>
                                        </p:tgtEl>
                                      </p:cBhvr>
                                    </p:animEffect>
                                  </p:childTnLst>
                                </p:cTn>
                              </p:par>
                            </p:childTnLst>
                          </p:cTn>
                        </p:par>
                        <p:par>
                          <p:cTn id="32" fill="hold">
                            <p:stCondLst>
                              <p:cond delay="10500"/>
                            </p:stCondLst>
                            <p:childTnLst>
                              <p:par>
                                <p:cTn id="33" presetID="16" presetClass="entr" presetSubtype="42" fill="hold" nodeType="afterEffect">
                                  <p:stCondLst>
                                    <p:cond delay="750"/>
                                  </p:stCondLst>
                                  <p:childTnLst>
                                    <p:set>
                                      <p:cBhvr>
                                        <p:cTn id="34" dur="1" fill="hold">
                                          <p:stCondLst>
                                            <p:cond delay="0"/>
                                          </p:stCondLst>
                                        </p:cTn>
                                        <p:tgtEl>
                                          <p:spTgt spid="12"/>
                                        </p:tgtEl>
                                        <p:attrNameLst>
                                          <p:attrName>style.visibility</p:attrName>
                                        </p:attrNameLst>
                                      </p:cBhvr>
                                      <p:to>
                                        <p:strVal val="visible"/>
                                      </p:to>
                                    </p:set>
                                    <p:animEffect transition="in" filter="barn(outHorizontal)">
                                      <p:cBhvr>
                                        <p:cTn id="35"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Skupina 20"/>
          <p:cNvGrpSpPr/>
          <p:nvPr/>
        </p:nvGrpSpPr>
        <p:grpSpPr>
          <a:xfrm>
            <a:off x="0" y="0"/>
            <a:ext cx="2939585" cy="6858000"/>
            <a:chOff x="0" y="0"/>
            <a:chExt cx="4627756" cy="6858000"/>
          </a:xfrm>
        </p:grpSpPr>
        <p:sp>
          <p:nvSpPr>
            <p:cNvPr id="22" name="Obdĺžnik 21"/>
            <p:cNvSpPr/>
            <p:nvPr/>
          </p:nvSpPr>
          <p:spPr>
            <a:xfrm>
              <a:off x="0" y="0"/>
              <a:ext cx="3557239" cy="6858000"/>
            </a:xfrm>
            <a:prstGeom prst="rect">
              <a:avLst/>
            </a:prstGeom>
            <a:solidFill>
              <a:srgbClr val="262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3" name="Pravouhlý trojuholník 22"/>
            <p:cNvSpPr/>
            <p:nvPr/>
          </p:nvSpPr>
          <p:spPr>
            <a:xfrm flipH="1">
              <a:off x="1260086" y="1603223"/>
              <a:ext cx="2415172" cy="5254777"/>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bg1"/>
                </a:solidFill>
              </a:endParaRPr>
            </a:p>
          </p:txBody>
        </p:sp>
        <p:grpSp>
          <p:nvGrpSpPr>
            <p:cNvPr id="24" name="Skupina 23"/>
            <p:cNvGrpSpPr/>
            <p:nvPr/>
          </p:nvGrpSpPr>
          <p:grpSpPr>
            <a:xfrm>
              <a:off x="524108" y="0"/>
              <a:ext cx="4103648" cy="6858000"/>
              <a:chOff x="5269962" y="0"/>
              <a:chExt cx="3202849" cy="7083566"/>
            </a:xfrm>
          </p:grpSpPr>
          <p:pic>
            <p:nvPicPr>
              <p:cNvPr id="25" name="Obrázok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2857" y="0"/>
                <a:ext cx="1139954" cy="1011938"/>
              </a:xfrm>
              <a:prstGeom prst="rect">
                <a:avLst/>
              </a:prstGeom>
            </p:spPr>
          </p:pic>
          <p:pic>
            <p:nvPicPr>
              <p:cNvPr id="26" name="Obrázok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1150" y="1011938"/>
                <a:ext cx="1139954" cy="1011938"/>
              </a:xfrm>
              <a:prstGeom prst="rect">
                <a:avLst/>
              </a:prstGeom>
            </p:spPr>
          </p:pic>
          <p:pic>
            <p:nvPicPr>
              <p:cNvPr id="27" name="Obrázok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9444" y="2023876"/>
                <a:ext cx="1139954" cy="1011938"/>
              </a:xfrm>
              <a:prstGeom prst="rect">
                <a:avLst/>
              </a:prstGeom>
            </p:spPr>
          </p:pic>
          <p:pic>
            <p:nvPicPr>
              <p:cNvPr id="28" name="Obrázok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7398" y="3035814"/>
                <a:ext cx="1139954" cy="1011938"/>
              </a:xfrm>
              <a:prstGeom prst="rect">
                <a:avLst/>
              </a:prstGeom>
            </p:spPr>
          </p:pic>
          <p:pic>
            <p:nvPicPr>
              <p:cNvPr id="29" name="Obrázok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5353" y="4047752"/>
                <a:ext cx="1139954" cy="1011938"/>
              </a:xfrm>
              <a:prstGeom prst="rect">
                <a:avLst/>
              </a:prstGeom>
            </p:spPr>
          </p:pic>
          <p:pic>
            <p:nvPicPr>
              <p:cNvPr id="30" name="Obrázok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3308" y="5059690"/>
                <a:ext cx="1139954" cy="1011938"/>
              </a:xfrm>
              <a:prstGeom prst="rect">
                <a:avLst/>
              </a:prstGeom>
            </p:spPr>
          </p:pic>
          <p:pic>
            <p:nvPicPr>
              <p:cNvPr id="31" name="Obrázok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9962" y="6071628"/>
                <a:ext cx="1139954" cy="1011938"/>
              </a:xfrm>
              <a:prstGeom prst="rect">
                <a:avLst/>
              </a:prstGeom>
            </p:spPr>
          </p:pic>
        </p:grpSp>
      </p:grpSp>
      <p:sp>
        <p:nvSpPr>
          <p:cNvPr id="16" name="Obdĺžnik 15"/>
          <p:cNvSpPr/>
          <p:nvPr/>
        </p:nvSpPr>
        <p:spPr>
          <a:xfrm>
            <a:off x="1330194" y="4956858"/>
            <a:ext cx="10539996" cy="954107"/>
          </a:xfrm>
          <a:prstGeom prst="rect">
            <a:avLst/>
          </a:prstGeom>
        </p:spPr>
        <p:txBody>
          <a:bodyPr wrap="square">
            <a:spAutoFit/>
          </a:bodyPr>
          <a:lstStyle/>
          <a:p>
            <a:pPr marL="355600" algn="ctr">
              <a:spcBef>
                <a:spcPts val="1800"/>
              </a:spcBef>
              <a:spcAft>
                <a:spcPts val="3000"/>
              </a:spcAft>
            </a:pPr>
            <a:r>
              <a:rPr lang="sk-SK" sz="2800" b="1" dirty="0">
                <a:solidFill>
                  <a:srgbClr val="262673"/>
                </a:solidFill>
                <a:ea typeface="Open Sans" panose="020B0606030504020204" pitchFamily="34" charset="0"/>
                <a:cs typeface="Open Sans" panose="020B0606030504020204" pitchFamily="34" charset="0"/>
              </a:rPr>
              <a:t>48. Valné zhromaždenie </a:t>
            </a:r>
            <a:br>
              <a:rPr lang="sk-SK" sz="2800" b="1" dirty="0">
                <a:solidFill>
                  <a:srgbClr val="262673"/>
                </a:solidFill>
                <a:ea typeface="Open Sans" panose="020B0606030504020204" pitchFamily="34" charset="0"/>
                <a:cs typeface="Open Sans" panose="020B0606030504020204" pitchFamily="34" charset="0"/>
              </a:rPr>
            </a:br>
            <a:r>
              <a:rPr lang="sk-SK" sz="2800" b="1" dirty="0">
                <a:solidFill>
                  <a:srgbClr val="262673"/>
                </a:solidFill>
                <a:ea typeface="Open Sans" panose="020B0606030504020204" pitchFamily="34" charset="0"/>
                <a:cs typeface="Open Sans" panose="020B0606030504020204" pitchFamily="34" charset="0"/>
              </a:rPr>
              <a:t>Zväzu elektrotechnického priemyslu SR</a:t>
            </a:r>
          </a:p>
        </p:txBody>
      </p:sp>
      <p:sp>
        <p:nvSpPr>
          <p:cNvPr id="17" name="BlokTextu 16"/>
          <p:cNvSpPr txBox="1"/>
          <p:nvPr/>
        </p:nvSpPr>
        <p:spPr>
          <a:xfrm>
            <a:off x="2529823" y="2671798"/>
            <a:ext cx="8804673" cy="707886"/>
          </a:xfrm>
          <a:prstGeom prst="rect">
            <a:avLst/>
          </a:prstGeom>
          <a:noFill/>
        </p:spPr>
        <p:txBody>
          <a:bodyPr wrap="square" rtlCol="0">
            <a:spAutoFit/>
          </a:bodyPr>
          <a:lstStyle/>
          <a:p>
            <a:pPr algn="ctr"/>
            <a:r>
              <a:rPr lang="sk-SK" sz="4000" b="1" dirty="0">
                <a:solidFill>
                  <a:srgbClr val="262673"/>
                </a:solidFill>
              </a:rPr>
              <a:t>SPRÁVA DOZORNEJ RADY</a:t>
            </a:r>
          </a:p>
        </p:txBody>
      </p:sp>
      <p:pic>
        <p:nvPicPr>
          <p:cNvPr id="18" name="Obrázok 17">
            <a:extLst>
              <a:ext uri="{FF2B5EF4-FFF2-40B4-BE49-F238E27FC236}">
                <a16:creationId xmlns:a16="http://schemas.microsoft.com/office/drawing/2014/main" id="{13B321E3-9884-46E6-AE45-5AF890A06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1231" y="532595"/>
            <a:ext cx="2394162" cy="610494"/>
          </a:xfrm>
          <a:prstGeom prst="rect">
            <a:avLst/>
          </a:prstGeom>
        </p:spPr>
      </p:pic>
      <p:sp>
        <p:nvSpPr>
          <p:cNvPr id="19" name="Obdĺžnik 18">
            <a:extLst>
              <a:ext uri="{FF2B5EF4-FFF2-40B4-BE49-F238E27FC236}">
                <a16:creationId xmlns:a16="http://schemas.microsoft.com/office/drawing/2014/main" id="{3DF031F9-94D7-46DA-9E0C-FFE594376E48}"/>
              </a:ext>
            </a:extLst>
          </p:cNvPr>
          <p:cNvSpPr/>
          <p:nvPr/>
        </p:nvSpPr>
        <p:spPr>
          <a:xfrm>
            <a:off x="2939585" y="6094859"/>
            <a:ext cx="8887522" cy="400110"/>
          </a:xfrm>
          <a:prstGeom prst="rect">
            <a:avLst/>
          </a:prstGeom>
        </p:spPr>
        <p:txBody>
          <a:bodyPr wrap="square">
            <a:spAutoFit/>
          </a:bodyPr>
          <a:lstStyle/>
          <a:p>
            <a:pPr marL="355600"/>
            <a:r>
              <a:rPr lang="sk-SK" sz="2000" b="1" dirty="0">
                <a:solidFill>
                  <a:srgbClr val="262673"/>
                </a:solidFill>
                <a:latin typeface="Open Sans" panose="020B0606030504020204" pitchFamily="34" charset="0"/>
                <a:ea typeface="Open Sans" panose="020B0606030504020204" pitchFamily="34" charset="0"/>
                <a:cs typeface="Open Sans" panose="020B0606030504020204" pitchFamily="34" charset="0"/>
              </a:rPr>
              <a:t>20.10.2017, hotel Bešeňová***, Bešeňová 136, 034 83</a:t>
            </a:r>
          </a:p>
        </p:txBody>
      </p:sp>
    </p:spTree>
    <p:extLst>
      <p:ext uri="{BB962C8B-B14F-4D97-AF65-F5344CB8AC3E}">
        <p14:creationId xmlns:p14="http://schemas.microsoft.com/office/powerpoint/2010/main" val="747220013"/>
      </p:ext>
    </p:extLst>
  </p:cSld>
  <p:clrMapOvr>
    <a:masterClrMapping/>
  </p:clrMapOvr>
  <p:transition spd="slow">
    <p:split orient="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Skupina 20"/>
          <p:cNvGrpSpPr/>
          <p:nvPr/>
        </p:nvGrpSpPr>
        <p:grpSpPr>
          <a:xfrm>
            <a:off x="0" y="0"/>
            <a:ext cx="2939585" cy="6858000"/>
            <a:chOff x="0" y="0"/>
            <a:chExt cx="4627756" cy="6858000"/>
          </a:xfrm>
        </p:grpSpPr>
        <p:sp>
          <p:nvSpPr>
            <p:cNvPr id="22" name="Obdĺžnik 21"/>
            <p:cNvSpPr/>
            <p:nvPr/>
          </p:nvSpPr>
          <p:spPr>
            <a:xfrm>
              <a:off x="0" y="0"/>
              <a:ext cx="3557239" cy="6858000"/>
            </a:xfrm>
            <a:prstGeom prst="rect">
              <a:avLst/>
            </a:prstGeom>
            <a:solidFill>
              <a:srgbClr val="262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3" name="Pravouhlý trojuholník 22"/>
            <p:cNvSpPr/>
            <p:nvPr/>
          </p:nvSpPr>
          <p:spPr>
            <a:xfrm flipH="1">
              <a:off x="1260086" y="1603223"/>
              <a:ext cx="2415172" cy="5254777"/>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bg1"/>
                </a:solidFill>
              </a:endParaRPr>
            </a:p>
          </p:txBody>
        </p:sp>
        <p:grpSp>
          <p:nvGrpSpPr>
            <p:cNvPr id="24" name="Skupina 23"/>
            <p:cNvGrpSpPr/>
            <p:nvPr/>
          </p:nvGrpSpPr>
          <p:grpSpPr>
            <a:xfrm>
              <a:off x="524108" y="0"/>
              <a:ext cx="4103648" cy="6858000"/>
              <a:chOff x="5269962" y="0"/>
              <a:chExt cx="3202849" cy="7083566"/>
            </a:xfrm>
          </p:grpSpPr>
          <p:pic>
            <p:nvPicPr>
              <p:cNvPr id="25" name="Obrázok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2857" y="0"/>
                <a:ext cx="1139954" cy="1011938"/>
              </a:xfrm>
              <a:prstGeom prst="rect">
                <a:avLst/>
              </a:prstGeom>
            </p:spPr>
          </p:pic>
          <p:pic>
            <p:nvPicPr>
              <p:cNvPr id="26" name="Obrázok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1150" y="1011938"/>
                <a:ext cx="1139954" cy="1011938"/>
              </a:xfrm>
              <a:prstGeom prst="rect">
                <a:avLst/>
              </a:prstGeom>
            </p:spPr>
          </p:pic>
          <p:pic>
            <p:nvPicPr>
              <p:cNvPr id="27" name="Obrázok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9444" y="2023876"/>
                <a:ext cx="1139954" cy="1011938"/>
              </a:xfrm>
              <a:prstGeom prst="rect">
                <a:avLst/>
              </a:prstGeom>
            </p:spPr>
          </p:pic>
          <p:pic>
            <p:nvPicPr>
              <p:cNvPr id="28" name="Obrázok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7398" y="3035814"/>
                <a:ext cx="1139954" cy="1011938"/>
              </a:xfrm>
              <a:prstGeom prst="rect">
                <a:avLst/>
              </a:prstGeom>
            </p:spPr>
          </p:pic>
          <p:pic>
            <p:nvPicPr>
              <p:cNvPr id="29" name="Obrázok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5353" y="4047752"/>
                <a:ext cx="1139954" cy="1011938"/>
              </a:xfrm>
              <a:prstGeom prst="rect">
                <a:avLst/>
              </a:prstGeom>
            </p:spPr>
          </p:pic>
          <p:pic>
            <p:nvPicPr>
              <p:cNvPr id="30" name="Obrázok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3308" y="5059690"/>
                <a:ext cx="1139954" cy="1011938"/>
              </a:xfrm>
              <a:prstGeom prst="rect">
                <a:avLst/>
              </a:prstGeom>
            </p:spPr>
          </p:pic>
          <p:pic>
            <p:nvPicPr>
              <p:cNvPr id="31" name="Obrázok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9962" y="6071628"/>
                <a:ext cx="1139954" cy="1011938"/>
              </a:xfrm>
              <a:prstGeom prst="rect">
                <a:avLst/>
              </a:prstGeom>
            </p:spPr>
          </p:pic>
        </p:grpSp>
      </p:grpSp>
      <p:sp>
        <p:nvSpPr>
          <p:cNvPr id="16" name="Obdĺžnik 15"/>
          <p:cNvSpPr/>
          <p:nvPr/>
        </p:nvSpPr>
        <p:spPr>
          <a:xfrm>
            <a:off x="1330194" y="4956858"/>
            <a:ext cx="10539996" cy="954107"/>
          </a:xfrm>
          <a:prstGeom prst="rect">
            <a:avLst/>
          </a:prstGeom>
        </p:spPr>
        <p:txBody>
          <a:bodyPr wrap="square">
            <a:spAutoFit/>
          </a:bodyPr>
          <a:lstStyle/>
          <a:p>
            <a:pPr marL="355600" algn="ctr">
              <a:spcBef>
                <a:spcPts val="1800"/>
              </a:spcBef>
              <a:spcAft>
                <a:spcPts val="3000"/>
              </a:spcAft>
            </a:pPr>
            <a:r>
              <a:rPr lang="sk-SK" sz="2800" b="1" dirty="0">
                <a:solidFill>
                  <a:srgbClr val="262673"/>
                </a:solidFill>
                <a:ea typeface="Open Sans" panose="020B0606030504020204" pitchFamily="34" charset="0"/>
                <a:cs typeface="Open Sans" panose="020B0606030504020204" pitchFamily="34" charset="0"/>
              </a:rPr>
              <a:t>48. Valné zhromaždenie </a:t>
            </a:r>
            <a:br>
              <a:rPr lang="sk-SK" sz="2800" b="1" dirty="0">
                <a:solidFill>
                  <a:srgbClr val="262673"/>
                </a:solidFill>
                <a:ea typeface="Open Sans" panose="020B0606030504020204" pitchFamily="34" charset="0"/>
                <a:cs typeface="Open Sans" panose="020B0606030504020204" pitchFamily="34" charset="0"/>
              </a:rPr>
            </a:br>
            <a:r>
              <a:rPr lang="sk-SK" sz="2800" b="1" dirty="0">
                <a:solidFill>
                  <a:srgbClr val="262673"/>
                </a:solidFill>
                <a:ea typeface="Open Sans" panose="020B0606030504020204" pitchFamily="34" charset="0"/>
                <a:cs typeface="Open Sans" panose="020B0606030504020204" pitchFamily="34" charset="0"/>
              </a:rPr>
              <a:t>Zväzu elektrotechnického priemyslu SR</a:t>
            </a:r>
          </a:p>
        </p:txBody>
      </p:sp>
      <p:pic>
        <p:nvPicPr>
          <p:cNvPr id="18" name="Obrázok 17">
            <a:extLst>
              <a:ext uri="{FF2B5EF4-FFF2-40B4-BE49-F238E27FC236}">
                <a16:creationId xmlns:a16="http://schemas.microsoft.com/office/drawing/2014/main" id="{13B321E3-9884-46E6-AE45-5AF890A06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1231" y="532595"/>
            <a:ext cx="2394162" cy="610494"/>
          </a:xfrm>
          <a:prstGeom prst="rect">
            <a:avLst/>
          </a:prstGeom>
        </p:spPr>
      </p:pic>
      <p:sp>
        <p:nvSpPr>
          <p:cNvPr id="19" name="Obdĺžnik 18">
            <a:extLst>
              <a:ext uri="{FF2B5EF4-FFF2-40B4-BE49-F238E27FC236}">
                <a16:creationId xmlns:a16="http://schemas.microsoft.com/office/drawing/2014/main" id="{3DF031F9-94D7-46DA-9E0C-FFE594376E48}"/>
              </a:ext>
            </a:extLst>
          </p:cNvPr>
          <p:cNvSpPr/>
          <p:nvPr/>
        </p:nvSpPr>
        <p:spPr>
          <a:xfrm>
            <a:off x="2939585" y="6094859"/>
            <a:ext cx="8887522" cy="400110"/>
          </a:xfrm>
          <a:prstGeom prst="rect">
            <a:avLst/>
          </a:prstGeom>
        </p:spPr>
        <p:txBody>
          <a:bodyPr wrap="square">
            <a:spAutoFit/>
          </a:bodyPr>
          <a:lstStyle/>
          <a:p>
            <a:pPr marL="355600"/>
            <a:r>
              <a:rPr lang="sk-SK" sz="2000" b="1" dirty="0">
                <a:solidFill>
                  <a:srgbClr val="262673"/>
                </a:solidFill>
                <a:latin typeface="Open Sans" panose="020B0606030504020204" pitchFamily="34" charset="0"/>
                <a:ea typeface="Open Sans" panose="020B0606030504020204" pitchFamily="34" charset="0"/>
                <a:cs typeface="Open Sans" panose="020B0606030504020204" pitchFamily="34" charset="0"/>
              </a:rPr>
              <a:t>20.10.2017, hotel Bešeňová***, Bešeňová 136, 034 83</a:t>
            </a:r>
          </a:p>
        </p:txBody>
      </p:sp>
      <p:sp>
        <p:nvSpPr>
          <p:cNvPr id="20" name="BlokTextu 19">
            <a:extLst>
              <a:ext uri="{FF2B5EF4-FFF2-40B4-BE49-F238E27FC236}">
                <a16:creationId xmlns:a16="http://schemas.microsoft.com/office/drawing/2014/main" id="{0ACC3E7F-5541-408F-BE68-CCE2CFECE890}"/>
              </a:ext>
            </a:extLst>
          </p:cNvPr>
          <p:cNvSpPr txBox="1"/>
          <p:nvPr/>
        </p:nvSpPr>
        <p:spPr>
          <a:xfrm>
            <a:off x="2625068" y="2644337"/>
            <a:ext cx="8804673" cy="707886"/>
          </a:xfrm>
          <a:prstGeom prst="rect">
            <a:avLst/>
          </a:prstGeom>
          <a:noFill/>
        </p:spPr>
        <p:txBody>
          <a:bodyPr wrap="square" rtlCol="0">
            <a:spAutoFit/>
          </a:bodyPr>
          <a:lstStyle/>
          <a:p>
            <a:pPr algn="ctr"/>
            <a:r>
              <a:rPr lang="sk-SK" sz="4000" b="1" dirty="0">
                <a:solidFill>
                  <a:srgbClr val="262673"/>
                </a:solidFill>
              </a:rPr>
              <a:t>SPRÁVA NÁVRHOVEJ KOMISIE</a:t>
            </a:r>
          </a:p>
        </p:txBody>
      </p:sp>
    </p:spTree>
    <p:extLst>
      <p:ext uri="{BB962C8B-B14F-4D97-AF65-F5344CB8AC3E}">
        <p14:creationId xmlns:p14="http://schemas.microsoft.com/office/powerpoint/2010/main" val="1780072045"/>
      </p:ext>
    </p:extLst>
  </p:cSld>
  <p:clrMapOvr>
    <a:masterClrMapping/>
  </p:clrMapOvr>
  <p:transition spd="slow">
    <p:split orient="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p:cNvSpPr/>
          <p:nvPr/>
        </p:nvSpPr>
        <p:spPr>
          <a:xfrm>
            <a:off x="441897" y="5436079"/>
            <a:ext cx="4285486" cy="1277273"/>
          </a:xfrm>
          <a:prstGeom prst="rect">
            <a:avLst/>
          </a:prstGeom>
        </p:spPr>
        <p:txBody>
          <a:bodyPr wrap="square">
            <a:spAutoFit/>
          </a:bodyPr>
          <a:lstStyle/>
          <a:p>
            <a:pPr>
              <a:spcAft>
                <a:spcPts val="600"/>
              </a:spcAft>
            </a:pPr>
            <a:r>
              <a:rPr lang="sk-SK" b="1" dirty="0">
                <a:solidFill>
                  <a:srgbClr val="262673"/>
                </a:solidFill>
              </a:rPr>
              <a:t>- vystúpenie zo zväzu:</a:t>
            </a:r>
            <a:r>
              <a:rPr lang="sk-SK" b="1" i="1" dirty="0">
                <a:solidFill>
                  <a:srgbClr val="262673"/>
                </a:solidFill>
              </a:rPr>
              <a:t> </a:t>
            </a:r>
            <a:endParaRPr lang="sk-SK" b="1" dirty="0">
              <a:solidFill>
                <a:srgbClr val="262673"/>
              </a:solidFill>
            </a:endParaRPr>
          </a:p>
          <a:p>
            <a:r>
              <a:rPr lang="sk-SK" dirty="0">
                <a:solidFill>
                  <a:srgbClr val="262673"/>
                </a:solidFill>
              </a:rPr>
              <a:t>RITTAL s.r.o., Bratislava</a:t>
            </a:r>
          </a:p>
          <a:p>
            <a:r>
              <a:rPr lang="it-IT" dirty="0">
                <a:solidFill>
                  <a:srgbClr val="262673"/>
                </a:solidFill>
              </a:rPr>
              <a:t>ARCON Slovakia, spol. s r.o.</a:t>
            </a:r>
            <a:r>
              <a:rPr lang="sk-SK" dirty="0">
                <a:solidFill>
                  <a:srgbClr val="262673"/>
                </a:solidFill>
              </a:rPr>
              <a:t>, Bratislava</a:t>
            </a:r>
          </a:p>
          <a:p>
            <a:r>
              <a:rPr lang="sk-SK" dirty="0">
                <a:solidFill>
                  <a:srgbClr val="262673"/>
                </a:solidFill>
              </a:rPr>
              <a:t>EFEN Slovakia s.r.o., Bratislava</a:t>
            </a:r>
          </a:p>
        </p:txBody>
      </p:sp>
      <p:sp>
        <p:nvSpPr>
          <p:cNvPr id="6" name="BlokTextu 5"/>
          <p:cNvSpPr txBox="1"/>
          <p:nvPr/>
        </p:nvSpPr>
        <p:spPr>
          <a:xfrm>
            <a:off x="274193" y="183410"/>
            <a:ext cx="7779561" cy="2446824"/>
          </a:xfrm>
          <a:prstGeom prst="rect">
            <a:avLst/>
          </a:prstGeom>
          <a:noFill/>
        </p:spPr>
        <p:txBody>
          <a:bodyPr wrap="square" rtlCol="0">
            <a:spAutoFit/>
          </a:bodyPr>
          <a:lstStyle/>
          <a:p>
            <a:pPr>
              <a:lnSpc>
                <a:spcPct val="150000"/>
              </a:lnSpc>
            </a:pPr>
            <a:r>
              <a:rPr lang="sk-SK" b="1" dirty="0">
                <a:solidFill>
                  <a:srgbClr val="262673"/>
                </a:solidFill>
              </a:rPr>
              <a:t>Valné zhromaždenie ZEP SR po prerokovaní schvaľuje:</a:t>
            </a:r>
            <a:endParaRPr lang="sk-SK" dirty="0">
              <a:solidFill>
                <a:srgbClr val="262673"/>
              </a:solidFill>
            </a:endParaRPr>
          </a:p>
          <a:p>
            <a:pPr>
              <a:lnSpc>
                <a:spcPct val="150000"/>
              </a:lnSpc>
            </a:pPr>
            <a:r>
              <a:rPr lang="sk-SK" b="1" dirty="0">
                <a:solidFill>
                  <a:srgbClr val="262673"/>
                </a:solidFill>
              </a:rPr>
              <a:t>I / 1   </a:t>
            </a:r>
            <a:r>
              <a:rPr lang="sk-SK" dirty="0">
                <a:solidFill>
                  <a:srgbClr val="262673"/>
                </a:solidFill>
              </a:rPr>
              <a:t>Správu o hospodárení s financiami ZEP SR v r. 2016</a:t>
            </a:r>
          </a:p>
          <a:p>
            <a:pPr>
              <a:lnSpc>
                <a:spcPct val="150000"/>
              </a:lnSpc>
            </a:pPr>
            <a:r>
              <a:rPr lang="sk-SK" b="1" dirty="0">
                <a:solidFill>
                  <a:srgbClr val="262673"/>
                </a:solidFill>
              </a:rPr>
              <a:t>I / 2   </a:t>
            </a:r>
            <a:r>
              <a:rPr lang="sk-SK" dirty="0">
                <a:solidFill>
                  <a:srgbClr val="262673"/>
                </a:solidFill>
              </a:rPr>
              <a:t>Rozpočet ZEP SR na r. 2017 a Rozpočet ZEP s.r.o. na r. 2017 </a:t>
            </a:r>
          </a:p>
          <a:p>
            <a:pPr>
              <a:lnSpc>
                <a:spcPct val="150000"/>
              </a:lnSpc>
            </a:pPr>
            <a:r>
              <a:rPr lang="sk-SK" b="1" dirty="0">
                <a:solidFill>
                  <a:srgbClr val="262673"/>
                </a:solidFill>
              </a:rPr>
              <a:t>I / 3   </a:t>
            </a:r>
            <a:r>
              <a:rPr lang="sk-SK" dirty="0">
                <a:solidFill>
                  <a:srgbClr val="262673"/>
                </a:solidFill>
              </a:rPr>
              <a:t>Výšku členského príspevku na rok 2018 na rovnakej úrovni ako v roku 2017</a:t>
            </a:r>
          </a:p>
          <a:p>
            <a:pPr>
              <a:lnSpc>
                <a:spcPct val="150000"/>
              </a:lnSpc>
            </a:pPr>
            <a:r>
              <a:rPr lang="sk-SK" b="1" dirty="0">
                <a:solidFill>
                  <a:srgbClr val="262673"/>
                </a:solidFill>
              </a:rPr>
              <a:t>I / 4   </a:t>
            </a:r>
            <a:r>
              <a:rPr lang="sk-SK" dirty="0">
                <a:solidFill>
                  <a:srgbClr val="262673"/>
                </a:solidFill>
              </a:rPr>
              <a:t>Schvaľuje:</a:t>
            </a:r>
          </a:p>
          <a:p>
            <a:endParaRPr lang="sk-SK" dirty="0">
              <a:solidFill>
                <a:srgbClr val="262673"/>
              </a:solidFill>
            </a:endParaRPr>
          </a:p>
        </p:txBody>
      </p:sp>
      <p:sp>
        <p:nvSpPr>
          <p:cNvPr id="8" name="Obdĺžnik 7"/>
          <p:cNvSpPr/>
          <p:nvPr/>
        </p:nvSpPr>
        <p:spPr>
          <a:xfrm>
            <a:off x="274193" y="2430177"/>
            <a:ext cx="7281639" cy="2846933"/>
          </a:xfrm>
          <a:prstGeom prst="rect">
            <a:avLst/>
          </a:prstGeom>
        </p:spPr>
        <p:txBody>
          <a:bodyPr wrap="square">
            <a:spAutoFit/>
          </a:bodyPr>
          <a:lstStyle/>
          <a:p>
            <a:pPr marL="285750" indent="-285750">
              <a:spcAft>
                <a:spcPts val="600"/>
              </a:spcAft>
              <a:buFontTx/>
              <a:buChar char="-"/>
            </a:pPr>
            <a:r>
              <a:rPr lang="sk-SK" b="1" dirty="0">
                <a:solidFill>
                  <a:srgbClr val="262673"/>
                </a:solidFill>
              </a:rPr>
              <a:t>prijatie za členov ZEP SR: </a:t>
            </a:r>
          </a:p>
          <a:p>
            <a:pPr>
              <a:spcAft>
                <a:spcPts val="600"/>
              </a:spcAft>
            </a:pPr>
            <a:r>
              <a:rPr lang="sk-SK" dirty="0" err="1">
                <a:solidFill>
                  <a:srgbClr val="262673"/>
                </a:solidFill>
              </a:rPr>
              <a:t>Across</a:t>
            </a:r>
            <a:r>
              <a:rPr lang="sk-SK" dirty="0">
                <a:solidFill>
                  <a:srgbClr val="262673"/>
                </a:solidFill>
              </a:rPr>
              <a:t> </a:t>
            </a:r>
            <a:r>
              <a:rPr lang="sk-SK" dirty="0" err="1">
                <a:solidFill>
                  <a:srgbClr val="262673"/>
                </a:solidFill>
              </a:rPr>
              <a:t>Wealth</a:t>
            </a:r>
            <a:r>
              <a:rPr lang="sk-SK" dirty="0">
                <a:solidFill>
                  <a:srgbClr val="262673"/>
                </a:solidFill>
              </a:rPr>
              <a:t> Management, </a:t>
            </a:r>
            <a:r>
              <a:rPr lang="sk-SK" dirty="0" err="1">
                <a:solidFill>
                  <a:srgbClr val="262673"/>
                </a:solidFill>
              </a:rPr>
              <a:t>o.c.p</a:t>
            </a:r>
            <a:r>
              <a:rPr lang="sk-SK" dirty="0">
                <a:solidFill>
                  <a:srgbClr val="262673"/>
                </a:solidFill>
              </a:rPr>
              <a:t>., </a:t>
            </a:r>
            <a:r>
              <a:rPr lang="sk-SK" dirty="0" err="1">
                <a:solidFill>
                  <a:srgbClr val="262673"/>
                </a:solidFill>
              </a:rPr>
              <a:t>a.s</a:t>
            </a:r>
            <a:r>
              <a:rPr lang="sk-SK" dirty="0">
                <a:solidFill>
                  <a:srgbClr val="262673"/>
                </a:solidFill>
              </a:rPr>
              <a:t>., Bratislava</a:t>
            </a:r>
          </a:p>
          <a:p>
            <a:pPr>
              <a:spcAft>
                <a:spcPts val="600"/>
              </a:spcAft>
            </a:pPr>
            <a:r>
              <a:rPr lang="sk-SK" dirty="0" err="1">
                <a:solidFill>
                  <a:srgbClr val="262673"/>
                </a:solidFill>
              </a:rPr>
              <a:t>Ayming</a:t>
            </a:r>
            <a:r>
              <a:rPr lang="sk-SK" dirty="0">
                <a:solidFill>
                  <a:srgbClr val="262673"/>
                </a:solidFill>
              </a:rPr>
              <a:t> Slovensko s. r. o., Bratislava</a:t>
            </a:r>
          </a:p>
          <a:p>
            <a:pPr>
              <a:spcAft>
                <a:spcPts val="600"/>
              </a:spcAft>
            </a:pPr>
            <a:r>
              <a:rPr lang="sk-SK" dirty="0">
                <a:solidFill>
                  <a:srgbClr val="262673"/>
                </a:solidFill>
              </a:rPr>
              <a:t>BSH </a:t>
            </a:r>
            <a:r>
              <a:rPr lang="sk-SK" dirty="0" err="1">
                <a:solidFill>
                  <a:srgbClr val="262673"/>
                </a:solidFill>
              </a:rPr>
              <a:t>Drives</a:t>
            </a:r>
            <a:r>
              <a:rPr lang="sk-SK" dirty="0">
                <a:solidFill>
                  <a:srgbClr val="262673"/>
                </a:solidFill>
              </a:rPr>
              <a:t> and </a:t>
            </a:r>
            <a:r>
              <a:rPr lang="sk-SK" dirty="0" err="1">
                <a:solidFill>
                  <a:srgbClr val="262673"/>
                </a:solidFill>
              </a:rPr>
              <a:t>Pumps</a:t>
            </a:r>
            <a:r>
              <a:rPr lang="sk-SK" dirty="0">
                <a:solidFill>
                  <a:srgbClr val="262673"/>
                </a:solidFill>
              </a:rPr>
              <a:t> s.r.o., Michalovce</a:t>
            </a:r>
          </a:p>
          <a:p>
            <a:pPr>
              <a:spcAft>
                <a:spcPts val="600"/>
              </a:spcAft>
            </a:pPr>
            <a:r>
              <a:rPr lang="sk-SK" dirty="0">
                <a:solidFill>
                  <a:srgbClr val="262673"/>
                </a:solidFill>
              </a:rPr>
              <a:t>CRIF - Slovak Credit </a:t>
            </a:r>
            <a:r>
              <a:rPr lang="sk-SK" dirty="0" err="1">
                <a:solidFill>
                  <a:srgbClr val="262673"/>
                </a:solidFill>
              </a:rPr>
              <a:t>Bureau</a:t>
            </a:r>
            <a:r>
              <a:rPr lang="sk-SK" dirty="0">
                <a:solidFill>
                  <a:srgbClr val="262673"/>
                </a:solidFill>
              </a:rPr>
              <a:t>, s.r.o., Bratislava</a:t>
            </a:r>
          </a:p>
          <a:p>
            <a:pPr>
              <a:spcAft>
                <a:spcPts val="600"/>
              </a:spcAft>
            </a:pPr>
            <a:r>
              <a:rPr lang="sk-SK" dirty="0" err="1">
                <a:solidFill>
                  <a:srgbClr val="262673"/>
                </a:solidFill>
              </a:rPr>
              <a:t>Eco</a:t>
            </a:r>
            <a:r>
              <a:rPr lang="sk-SK" dirty="0">
                <a:solidFill>
                  <a:srgbClr val="262673"/>
                </a:solidFill>
              </a:rPr>
              <a:t> Auto s. r. o., Detva</a:t>
            </a:r>
          </a:p>
          <a:p>
            <a:pPr>
              <a:spcAft>
                <a:spcPts val="600"/>
              </a:spcAft>
            </a:pPr>
            <a:r>
              <a:rPr lang="sk-SK" dirty="0">
                <a:solidFill>
                  <a:srgbClr val="262673"/>
                </a:solidFill>
              </a:rPr>
              <a:t>ELTODO SK, a. s., Bratislava</a:t>
            </a:r>
          </a:p>
          <a:p>
            <a:pPr>
              <a:spcAft>
                <a:spcPts val="600"/>
              </a:spcAft>
            </a:pPr>
            <a:r>
              <a:rPr lang="sk-SK" dirty="0">
                <a:solidFill>
                  <a:srgbClr val="262673"/>
                </a:solidFill>
              </a:rPr>
              <a:t>ENVIDOM Združenie výrobcov elektrospotrebičov pre recykláciu, Bratislava</a:t>
            </a:r>
          </a:p>
        </p:txBody>
      </p:sp>
      <p:sp>
        <p:nvSpPr>
          <p:cNvPr id="7" name="Obdĺžnik 6">
            <a:extLst>
              <a:ext uri="{FF2B5EF4-FFF2-40B4-BE49-F238E27FC236}">
                <a16:creationId xmlns:a16="http://schemas.microsoft.com/office/drawing/2014/main" id="{9FFC61CF-5A79-43F3-9528-CA468E0E655E}"/>
              </a:ext>
            </a:extLst>
          </p:cNvPr>
          <p:cNvSpPr/>
          <p:nvPr/>
        </p:nvSpPr>
        <p:spPr>
          <a:xfrm>
            <a:off x="7610026" y="2430178"/>
            <a:ext cx="4581974" cy="2846933"/>
          </a:xfrm>
          <a:prstGeom prst="rect">
            <a:avLst/>
          </a:prstGeom>
        </p:spPr>
        <p:txBody>
          <a:bodyPr wrap="square">
            <a:spAutoFit/>
          </a:bodyPr>
          <a:lstStyle/>
          <a:p>
            <a:pPr>
              <a:spcAft>
                <a:spcPts val="600"/>
              </a:spcAft>
            </a:pPr>
            <a:r>
              <a:rPr lang="sk-SK" dirty="0">
                <a:solidFill>
                  <a:srgbClr val="262673"/>
                </a:solidFill>
              </a:rPr>
              <a:t>EXIQA, s.r.o., Košice</a:t>
            </a:r>
          </a:p>
          <a:p>
            <a:pPr>
              <a:spcAft>
                <a:spcPts val="600"/>
              </a:spcAft>
            </a:pPr>
            <a:r>
              <a:rPr lang="sk-SK" dirty="0">
                <a:solidFill>
                  <a:srgbClr val="262673"/>
                </a:solidFill>
              </a:rPr>
              <a:t>Foxconn Slovakia, spol. s </a:t>
            </a:r>
            <a:r>
              <a:rPr lang="sk-SK" dirty="0" err="1">
                <a:solidFill>
                  <a:srgbClr val="262673"/>
                </a:solidFill>
              </a:rPr>
              <a:t>r.o</a:t>
            </a:r>
            <a:r>
              <a:rPr lang="sk-SK" dirty="0">
                <a:solidFill>
                  <a:srgbClr val="262673"/>
                </a:solidFill>
              </a:rPr>
              <a:t>., Nitra</a:t>
            </a:r>
          </a:p>
          <a:p>
            <a:pPr>
              <a:spcAft>
                <a:spcPts val="600"/>
              </a:spcAft>
            </a:pPr>
            <a:r>
              <a:rPr lang="sk-SK" dirty="0">
                <a:solidFill>
                  <a:srgbClr val="262673"/>
                </a:solidFill>
              </a:rPr>
              <a:t>GROPO Slovakia, s.r.o., Dunajská Streda</a:t>
            </a:r>
          </a:p>
          <a:p>
            <a:pPr>
              <a:spcAft>
                <a:spcPts val="600"/>
              </a:spcAft>
            </a:pPr>
            <a:r>
              <a:rPr lang="sk-SK" dirty="0">
                <a:solidFill>
                  <a:srgbClr val="262673"/>
                </a:solidFill>
              </a:rPr>
              <a:t>ICS Industrial </a:t>
            </a:r>
            <a:r>
              <a:rPr lang="sk-SK" dirty="0" err="1">
                <a:solidFill>
                  <a:srgbClr val="262673"/>
                </a:solidFill>
              </a:rPr>
              <a:t>Cables</a:t>
            </a:r>
            <a:r>
              <a:rPr lang="sk-SK" dirty="0">
                <a:solidFill>
                  <a:srgbClr val="262673"/>
                </a:solidFill>
              </a:rPr>
              <a:t> Slovakia, spol. s.r.o., Nitra</a:t>
            </a:r>
          </a:p>
          <a:p>
            <a:pPr>
              <a:spcAft>
                <a:spcPts val="600"/>
              </a:spcAft>
            </a:pPr>
            <a:r>
              <a:rPr lang="sk-SK" dirty="0">
                <a:solidFill>
                  <a:srgbClr val="262673"/>
                </a:solidFill>
              </a:rPr>
              <a:t>MARPEX s.r.o., Dubnica nad Váhom</a:t>
            </a:r>
          </a:p>
          <a:p>
            <a:pPr>
              <a:spcAft>
                <a:spcPts val="600"/>
              </a:spcAft>
            </a:pPr>
            <a:r>
              <a:rPr lang="sk-SK" dirty="0" err="1">
                <a:solidFill>
                  <a:srgbClr val="262673"/>
                </a:solidFill>
              </a:rPr>
              <a:t>Minerva</a:t>
            </a:r>
            <a:r>
              <a:rPr lang="sk-SK" dirty="0">
                <a:solidFill>
                  <a:srgbClr val="262673"/>
                </a:solidFill>
              </a:rPr>
              <a:t> Slovensko, </a:t>
            </a:r>
            <a:r>
              <a:rPr lang="sk-SK" dirty="0" err="1">
                <a:solidFill>
                  <a:srgbClr val="262673"/>
                </a:solidFill>
              </a:rPr>
              <a:t>a.s</a:t>
            </a:r>
            <a:r>
              <a:rPr lang="sk-SK" dirty="0">
                <a:solidFill>
                  <a:srgbClr val="262673"/>
                </a:solidFill>
              </a:rPr>
              <a:t>., Zvolen</a:t>
            </a:r>
          </a:p>
          <a:p>
            <a:pPr>
              <a:spcAft>
                <a:spcPts val="600"/>
              </a:spcAft>
            </a:pPr>
            <a:r>
              <a:rPr lang="sk-SK" dirty="0" err="1">
                <a:solidFill>
                  <a:srgbClr val="262673"/>
                </a:solidFill>
              </a:rPr>
              <a:t>Optotune</a:t>
            </a:r>
            <a:r>
              <a:rPr lang="sk-SK" dirty="0">
                <a:solidFill>
                  <a:srgbClr val="262673"/>
                </a:solidFill>
              </a:rPr>
              <a:t> Slovakia s.r.o., Trnava</a:t>
            </a:r>
          </a:p>
          <a:p>
            <a:pPr>
              <a:spcAft>
                <a:spcPts val="600"/>
              </a:spcAft>
            </a:pPr>
            <a:r>
              <a:rPr lang="sk-SK" dirty="0">
                <a:solidFill>
                  <a:srgbClr val="262673"/>
                </a:solidFill>
              </a:rPr>
              <a:t>REWAN s.r.o., Bratislava</a:t>
            </a:r>
          </a:p>
        </p:txBody>
      </p:sp>
      <p:pic>
        <p:nvPicPr>
          <p:cNvPr id="9" name="Obrázok 8">
            <a:extLst>
              <a:ext uri="{FF2B5EF4-FFF2-40B4-BE49-F238E27FC236}">
                <a16:creationId xmlns:a16="http://schemas.microsoft.com/office/drawing/2014/main" id="{3F23A2FD-BF54-4916-8641-6B4CB21D6B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1231" y="532595"/>
            <a:ext cx="2394162" cy="610494"/>
          </a:xfrm>
          <a:prstGeom prst="rect">
            <a:avLst/>
          </a:prstGeom>
        </p:spPr>
      </p:pic>
    </p:spTree>
    <p:extLst>
      <p:ext uri="{BB962C8B-B14F-4D97-AF65-F5344CB8AC3E}">
        <p14:creationId xmlns:p14="http://schemas.microsoft.com/office/powerpoint/2010/main" val="2750206184"/>
      </p:ext>
    </p:extLst>
  </p:cSld>
  <p:clrMapOvr>
    <a:masterClrMapping/>
  </p:clrMapOvr>
  <p:transition spd="slow">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ĺžnik 2"/>
          <p:cNvSpPr/>
          <p:nvPr/>
        </p:nvSpPr>
        <p:spPr>
          <a:xfrm>
            <a:off x="286996" y="837842"/>
            <a:ext cx="10597662" cy="4708981"/>
          </a:xfrm>
          <a:prstGeom prst="rect">
            <a:avLst/>
          </a:prstGeom>
        </p:spPr>
        <p:txBody>
          <a:bodyPr wrap="square">
            <a:spAutoFit/>
          </a:bodyPr>
          <a:lstStyle/>
          <a:p>
            <a:pPr>
              <a:lnSpc>
                <a:spcPct val="150000"/>
              </a:lnSpc>
              <a:spcAft>
                <a:spcPts val="0"/>
              </a:spcAft>
            </a:pPr>
            <a:r>
              <a:rPr lang="sk-SK" sz="2000" b="1" dirty="0">
                <a:solidFill>
                  <a:srgbClr val="262673"/>
                </a:solidFill>
                <a:latin typeface="Calibri" panose="020F0502020204030204" pitchFamily="34" charset="0"/>
                <a:ea typeface="MS Mincho"/>
              </a:rPr>
              <a:t>Valné zhromaždenie berie na vedomie: </a:t>
            </a:r>
            <a:endParaRPr lang="sk-SK" sz="2000" dirty="0">
              <a:latin typeface="Times New Roman" panose="02020603050405020304" pitchFamily="18" charset="0"/>
              <a:ea typeface="MS Mincho"/>
            </a:endParaRPr>
          </a:p>
          <a:p>
            <a:pPr>
              <a:lnSpc>
                <a:spcPct val="150000"/>
              </a:lnSpc>
              <a:spcAft>
                <a:spcPts val="0"/>
              </a:spcAft>
            </a:pPr>
            <a:r>
              <a:rPr lang="sk-SK" sz="2000" b="1" dirty="0">
                <a:solidFill>
                  <a:srgbClr val="262673"/>
                </a:solidFill>
                <a:latin typeface="Calibri" panose="020F0502020204030204" pitchFamily="34" charset="0"/>
                <a:ea typeface="MS Mincho"/>
              </a:rPr>
              <a:t>II / 1    </a:t>
            </a:r>
            <a:r>
              <a:rPr lang="sk-SK" sz="2000" dirty="0">
                <a:solidFill>
                  <a:srgbClr val="262673"/>
                </a:solidFill>
                <a:latin typeface="Calibri" panose="020F0502020204030204" pitchFamily="34" charset="0"/>
                <a:ea typeface="MS Mincho"/>
              </a:rPr>
              <a:t>Správu o najvýznamnejších činnostiach ZEP SR za obdobie september 2016 - október 2017 </a:t>
            </a:r>
            <a:endParaRPr lang="sk-SK" sz="2000" dirty="0">
              <a:latin typeface="Times New Roman" panose="02020603050405020304" pitchFamily="18" charset="0"/>
              <a:ea typeface="MS Mincho"/>
            </a:endParaRPr>
          </a:p>
          <a:p>
            <a:pPr>
              <a:lnSpc>
                <a:spcPct val="150000"/>
              </a:lnSpc>
              <a:spcAft>
                <a:spcPts val="0"/>
              </a:spcAft>
            </a:pPr>
            <a:endParaRPr lang="sk-SK" sz="2000" b="1" dirty="0">
              <a:solidFill>
                <a:srgbClr val="262673"/>
              </a:solidFill>
              <a:latin typeface="Calibri" panose="020F0502020204030204" pitchFamily="34" charset="0"/>
              <a:ea typeface="MS Mincho"/>
            </a:endParaRPr>
          </a:p>
          <a:p>
            <a:pPr>
              <a:lnSpc>
                <a:spcPct val="150000"/>
              </a:lnSpc>
              <a:spcAft>
                <a:spcPts val="1200"/>
              </a:spcAft>
            </a:pPr>
            <a:r>
              <a:rPr lang="sk-SK" sz="2000" b="1" dirty="0">
                <a:solidFill>
                  <a:srgbClr val="262673"/>
                </a:solidFill>
                <a:latin typeface="Calibri" panose="020F0502020204030204" pitchFamily="34" charset="0"/>
                <a:ea typeface="MS Mincho"/>
              </a:rPr>
              <a:t>Valné zhromaždenie Predstavenstvu a Sekretariátu ZEP SR ukladá: </a:t>
            </a:r>
            <a:endParaRPr lang="sk-SK" sz="2000" dirty="0">
              <a:latin typeface="Times New Roman" panose="02020603050405020304" pitchFamily="18" charset="0"/>
              <a:ea typeface="MS Mincho"/>
            </a:endParaRPr>
          </a:p>
          <a:p>
            <a:pPr marL="714375" indent="-714375">
              <a:spcAft>
                <a:spcPts val="600"/>
              </a:spcAft>
            </a:pPr>
            <a:r>
              <a:rPr lang="sk-SK" sz="2000" b="1" dirty="0">
                <a:solidFill>
                  <a:srgbClr val="262673"/>
                </a:solidFill>
                <a:latin typeface="Calibri" panose="020F0502020204030204" pitchFamily="34" charset="0"/>
                <a:ea typeface="MS Mincho"/>
              </a:rPr>
              <a:t>III / 1   </a:t>
            </a:r>
            <a:r>
              <a:rPr lang="sk-SK" sz="2000" dirty="0">
                <a:solidFill>
                  <a:srgbClr val="262673"/>
                </a:solidFill>
                <a:latin typeface="Calibri" panose="020F0502020204030204" pitchFamily="34" charset="0"/>
                <a:ea typeface="MS Mincho"/>
              </a:rPr>
              <a:t>Rozvíjať činnosť ZEP SR a ZEP s. r. o. v zmysle strategických cieľov, ktoré boli prijaté na   konferencii ELKON 2017  v šiestich hlavných oblastiach</a:t>
            </a:r>
          </a:p>
          <a:p>
            <a:pPr>
              <a:lnSpc>
                <a:spcPct val="200000"/>
              </a:lnSpc>
              <a:spcAft>
                <a:spcPts val="0"/>
              </a:spcAft>
            </a:pPr>
            <a:r>
              <a:rPr lang="sk-SK" sz="2000" b="1" dirty="0">
                <a:solidFill>
                  <a:srgbClr val="262673"/>
                </a:solidFill>
                <a:latin typeface="Calibri" panose="020F0502020204030204" pitchFamily="34" charset="0"/>
                <a:ea typeface="MS Mincho"/>
              </a:rPr>
              <a:t>III / 2   </a:t>
            </a:r>
            <a:r>
              <a:rPr lang="sk-SK" sz="2000" dirty="0">
                <a:solidFill>
                  <a:srgbClr val="262673"/>
                </a:solidFill>
                <a:latin typeface="Calibri" panose="020F0502020204030204" pitchFamily="34" charset="0"/>
                <a:ea typeface="MS Mincho"/>
              </a:rPr>
              <a:t>Zorganizovať 4. ročník Plesu ZEP SR </a:t>
            </a:r>
          </a:p>
          <a:p>
            <a:pPr>
              <a:lnSpc>
                <a:spcPct val="200000"/>
              </a:lnSpc>
              <a:spcAft>
                <a:spcPts val="0"/>
              </a:spcAft>
            </a:pPr>
            <a:r>
              <a:rPr lang="sk-SK" sz="2000" b="1" dirty="0">
                <a:solidFill>
                  <a:srgbClr val="262673"/>
                </a:solidFill>
                <a:latin typeface="Calibri" panose="020F0502020204030204" pitchFamily="34" charset="0"/>
                <a:ea typeface="MS Mincho"/>
              </a:rPr>
              <a:t>III / 3   </a:t>
            </a:r>
            <a:r>
              <a:rPr lang="sk-SK" sz="2000" dirty="0">
                <a:solidFill>
                  <a:srgbClr val="262673"/>
                </a:solidFill>
                <a:latin typeface="Calibri" panose="020F0502020204030204" pitchFamily="34" charset="0"/>
                <a:ea typeface="MS Mincho"/>
              </a:rPr>
              <a:t>Zmeniť sídlo ZEP SR a ZEP s. r. o. na novú adresu: </a:t>
            </a:r>
            <a:r>
              <a:rPr lang="sk-SK" sz="2000" dirty="0" err="1">
                <a:solidFill>
                  <a:srgbClr val="262673"/>
                </a:solidFill>
                <a:latin typeface="Calibri" panose="020F0502020204030204" pitchFamily="34" charset="0"/>
                <a:ea typeface="MS Mincho"/>
              </a:rPr>
              <a:t>Technopol</a:t>
            </a:r>
            <a:r>
              <a:rPr lang="sk-SK" sz="2000" dirty="0">
                <a:solidFill>
                  <a:srgbClr val="262673"/>
                </a:solidFill>
                <a:latin typeface="Calibri" panose="020F0502020204030204" pitchFamily="34" charset="0"/>
                <a:ea typeface="MS Mincho"/>
              </a:rPr>
              <a:t>, </a:t>
            </a:r>
            <a:r>
              <a:rPr lang="sk-SK" sz="2000" dirty="0" err="1">
                <a:solidFill>
                  <a:srgbClr val="262673"/>
                </a:solidFill>
                <a:latin typeface="Calibri" panose="020F0502020204030204" pitchFamily="34" charset="0"/>
                <a:ea typeface="MS Mincho"/>
              </a:rPr>
              <a:t>Kutlíkova</a:t>
            </a:r>
            <a:r>
              <a:rPr lang="sk-SK" sz="2000" dirty="0">
                <a:solidFill>
                  <a:srgbClr val="262673"/>
                </a:solidFill>
                <a:latin typeface="Calibri" panose="020F0502020204030204" pitchFamily="34" charset="0"/>
                <a:ea typeface="MS Mincho"/>
              </a:rPr>
              <a:t> 17, 852 50 Bratislava </a:t>
            </a:r>
          </a:p>
          <a:p>
            <a:pPr>
              <a:lnSpc>
                <a:spcPct val="200000"/>
              </a:lnSpc>
              <a:spcAft>
                <a:spcPts val="0"/>
              </a:spcAft>
            </a:pPr>
            <a:r>
              <a:rPr lang="sk-SK" sz="2000" b="1" dirty="0">
                <a:solidFill>
                  <a:srgbClr val="262673"/>
                </a:solidFill>
                <a:latin typeface="Calibri" panose="020F0502020204030204" pitchFamily="34" charset="0"/>
                <a:ea typeface="MS Mincho"/>
              </a:rPr>
              <a:t>III / 4   </a:t>
            </a:r>
            <a:r>
              <a:rPr lang="sk-SK" sz="2000" dirty="0">
                <a:solidFill>
                  <a:srgbClr val="262673"/>
                </a:solidFill>
                <a:latin typeface="Calibri" panose="020F0502020204030204" pitchFamily="34" charset="0"/>
                <a:ea typeface="MS Mincho"/>
              </a:rPr>
              <a:t>... ďalšie uznesenia VZ?</a:t>
            </a:r>
          </a:p>
        </p:txBody>
      </p:sp>
      <p:sp>
        <p:nvSpPr>
          <p:cNvPr id="4" name="Obdĺžnik 3"/>
          <p:cNvSpPr/>
          <p:nvPr/>
        </p:nvSpPr>
        <p:spPr>
          <a:xfrm>
            <a:off x="0" y="6189785"/>
            <a:ext cx="12192000" cy="668215"/>
          </a:xfrm>
          <a:prstGeom prst="rect">
            <a:avLst/>
          </a:prstGeom>
          <a:solidFill>
            <a:srgbClr val="262673"/>
          </a:solidFill>
          <a:ln>
            <a:solidFill>
              <a:srgbClr val="26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5" name="Obrázok 4">
            <a:extLst>
              <a:ext uri="{FF2B5EF4-FFF2-40B4-BE49-F238E27FC236}">
                <a16:creationId xmlns:a16="http://schemas.microsoft.com/office/drawing/2014/main" id="{193AD26C-15A2-4401-97DA-C8BE9C9820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1231" y="532595"/>
            <a:ext cx="2394162" cy="610494"/>
          </a:xfrm>
          <a:prstGeom prst="rect">
            <a:avLst/>
          </a:prstGeom>
        </p:spPr>
      </p:pic>
    </p:spTree>
    <p:extLst>
      <p:ext uri="{BB962C8B-B14F-4D97-AF65-F5344CB8AC3E}">
        <p14:creationId xmlns:p14="http://schemas.microsoft.com/office/powerpoint/2010/main" val="3219923190"/>
      </p:ext>
    </p:extLst>
  </p:cSld>
  <p:clrMapOvr>
    <a:masterClrMapping/>
  </p:clrMapOvr>
  <p:transition spd="slow">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Skupina 20"/>
          <p:cNvGrpSpPr/>
          <p:nvPr/>
        </p:nvGrpSpPr>
        <p:grpSpPr>
          <a:xfrm>
            <a:off x="0" y="0"/>
            <a:ext cx="2939585" cy="6858000"/>
            <a:chOff x="0" y="0"/>
            <a:chExt cx="4627756" cy="6858000"/>
          </a:xfrm>
        </p:grpSpPr>
        <p:sp>
          <p:nvSpPr>
            <p:cNvPr id="22" name="Obdĺžnik 21"/>
            <p:cNvSpPr/>
            <p:nvPr/>
          </p:nvSpPr>
          <p:spPr>
            <a:xfrm>
              <a:off x="0" y="0"/>
              <a:ext cx="3557239" cy="6858000"/>
            </a:xfrm>
            <a:prstGeom prst="rect">
              <a:avLst/>
            </a:prstGeom>
            <a:solidFill>
              <a:srgbClr val="262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3" name="Pravouhlý trojuholník 22"/>
            <p:cNvSpPr/>
            <p:nvPr/>
          </p:nvSpPr>
          <p:spPr>
            <a:xfrm flipH="1">
              <a:off x="1260086" y="1603223"/>
              <a:ext cx="2415172" cy="5254777"/>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bg1"/>
                </a:solidFill>
              </a:endParaRPr>
            </a:p>
          </p:txBody>
        </p:sp>
        <p:grpSp>
          <p:nvGrpSpPr>
            <p:cNvPr id="24" name="Skupina 23"/>
            <p:cNvGrpSpPr/>
            <p:nvPr/>
          </p:nvGrpSpPr>
          <p:grpSpPr>
            <a:xfrm>
              <a:off x="524108" y="0"/>
              <a:ext cx="4103648" cy="6858000"/>
              <a:chOff x="5269962" y="0"/>
              <a:chExt cx="3202849" cy="7083566"/>
            </a:xfrm>
          </p:grpSpPr>
          <p:pic>
            <p:nvPicPr>
              <p:cNvPr id="25" name="Obrázok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2857" y="0"/>
                <a:ext cx="1139954" cy="1011938"/>
              </a:xfrm>
              <a:prstGeom prst="rect">
                <a:avLst/>
              </a:prstGeom>
            </p:spPr>
          </p:pic>
          <p:pic>
            <p:nvPicPr>
              <p:cNvPr id="26" name="Obrázok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1150" y="1011938"/>
                <a:ext cx="1139954" cy="1011938"/>
              </a:xfrm>
              <a:prstGeom prst="rect">
                <a:avLst/>
              </a:prstGeom>
            </p:spPr>
          </p:pic>
          <p:pic>
            <p:nvPicPr>
              <p:cNvPr id="27" name="Obrázok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9444" y="2023876"/>
                <a:ext cx="1139954" cy="1011938"/>
              </a:xfrm>
              <a:prstGeom prst="rect">
                <a:avLst/>
              </a:prstGeom>
            </p:spPr>
          </p:pic>
          <p:pic>
            <p:nvPicPr>
              <p:cNvPr id="28" name="Obrázok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7398" y="3035814"/>
                <a:ext cx="1139954" cy="1011938"/>
              </a:xfrm>
              <a:prstGeom prst="rect">
                <a:avLst/>
              </a:prstGeom>
            </p:spPr>
          </p:pic>
          <p:pic>
            <p:nvPicPr>
              <p:cNvPr id="29" name="Obrázok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5353" y="4047752"/>
                <a:ext cx="1139954" cy="1011938"/>
              </a:xfrm>
              <a:prstGeom prst="rect">
                <a:avLst/>
              </a:prstGeom>
            </p:spPr>
          </p:pic>
          <p:pic>
            <p:nvPicPr>
              <p:cNvPr id="30" name="Obrázok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3308" y="5059690"/>
                <a:ext cx="1139954" cy="1011938"/>
              </a:xfrm>
              <a:prstGeom prst="rect">
                <a:avLst/>
              </a:prstGeom>
            </p:spPr>
          </p:pic>
          <p:pic>
            <p:nvPicPr>
              <p:cNvPr id="31" name="Obrázok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9962" y="6071628"/>
                <a:ext cx="1139954" cy="1011938"/>
              </a:xfrm>
              <a:prstGeom prst="rect">
                <a:avLst/>
              </a:prstGeom>
            </p:spPr>
          </p:pic>
        </p:grpSp>
      </p:grpSp>
      <p:sp>
        <p:nvSpPr>
          <p:cNvPr id="16" name="Obdĺžnik 15"/>
          <p:cNvSpPr/>
          <p:nvPr/>
        </p:nvSpPr>
        <p:spPr>
          <a:xfrm>
            <a:off x="1330194" y="4956858"/>
            <a:ext cx="10539996" cy="954107"/>
          </a:xfrm>
          <a:prstGeom prst="rect">
            <a:avLst/>
          </a:prstGeom>
        </p:spPr>
        <p:txBody>
          <a:bodyPr wrap="square">
            <a:spAutoFit/>
          </a:bodyPr>
          <a:lstStyle/>
          <a:p>
            <a:pPr marL="355600" algn="ctr">
              <a:spcBef>
                <a:spcPts val="1800"/>
              </a:spcBef>
              <a:spcAft>
                <a:spcPts val="3000"/>
              </a:spcAft>
            </a:pPr>
            <a:r>
              <a:rPr lang="sk-SK" sz="2800" b="1" dirty="0">
                <a:solidFill>
                  <a:srgbClr val="262673"/>
                </a:solidFill>
                <a:ea typeface="Open Sans" panose="020B0606030504020204" pitchFamily="34" charset="0"/>
                <a:cs typeface="Open Sans" panose="020B0606030504020204" pitchFamily="34" charset="0"/>
              </a:rPr>
              <a:t>48. Valné zhromaždenie </a:t>
            </a:r>
            <a:br>
              <a:rPr lang="sk-SK" sz="2800" b="1" dirty="0">
                <a:solidFill>
                  <a:srgbClr val="262673"/>
                </a:solidFill>
                <a:ea typeface="Open Sans" panose="020B0606030504020204" pitchFamily="34" charset="0"/>
                <a:cs typeface="Open Sans" panose="020B0606030504020204" pitchFamily="34" charset="0"/>
              </a:rPr>
            </a:br>
            <a:r>
              <a:rPr lang="sk-SK" sz="2800" b="1" dirty="0">
                <a:solidFill>
                  <a:srgbClr val="262673"/>
                </a:solidFill>
                <a:ea typeface="Open Sans" panose="020B0606030504020204" pitchFamily="34" charset="0"/>
                <a:cs typeface="Open Sans" panose="020B0606030504020204" pitchFamily="34" charset="0"/>
              </a:rPr>
              <a:t>Zväzu elektrotechnického priemyslu SR</a:t>
            </a:r>
          </a:p>
        </p:txBody>
      </p:sp>
      <p:pic>
        <p:nvPicPr>
          <p:cNvPr id="18" name="Obrázok 17">
            <a:extLst>
              <a:ext uri="{FF2B5EF4-FFF2-40B4-BE49-F238E27FC236}">
                <a16:creationId xmlns:a16="http://schemas.microsoft.com/office/drawing/2014/main" id="{13B321E3-9884-46E6-AE45-5AF890A06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1231" y="532595"/>
            <a:ext cx="2394162" cy="610494"/>
          </a:xfrm>
          <a:prstGeom prst="rect">
            <a:avLst/>
          </a:prstGeom>
        </p:spPr>
      </p:pic>
      <p:sp>
        <p:nvSpPr>
          <p:cNvPr id="19" name="Obdĺžnik 18">
            <a:extLst>
              <a:ext uri="{FF2B5EF4-FFF2-40B4-BE49-F238E27FC236}">
                <a16:creationId xmlns:a16="http://schemas.microsoft.com/office/drawing/2014/main" id="{3DF031F9-94D7-46DA-9E0C-FFE594376E48}"/>
              </a:ext>
            </a:extLst>
          </p:cNvPr>
          <p:cNvSpPr/>
          <p:nvPr/>
        </p:nvSpPr>
        <p:spPr>
          <a:xfrm>
            <a:off x="2939585" y="6094859"/>
            <a:ext cx="8887522" cy="400110"/>
          </a:xfrm>
          <a:prstGeom prst="rect">
            <a:avLst/>
          </a:prstGeom>
        </p:spPr>
        <p:txBody>
          <a:bodyPr wrap="square">
            <a:spAutoFit/>
          </a:bodyPr>
          <a:lstStyle/>
          <a:p>
            <a:pPr marL="355600"/>
            <a:r>
              <a:rPr lang="sk-SK" sz="2000" b="1" dirty="0">
                <a:solidFill>
                  <a:srgbClr val="262673"/>
                </a:solidFill>
                <a:latin typeface="Open Sans" panose="020B0606030504020204" pitchFamily="34" charset="0"/>
                <a:ea typeface="Open Sans" panose="020B0606030504020204" pitchFamily="34" charset="0"/>
                <a:cs typeface="Open Sans" panose="020B0606030504020204" pitchFamily="34" charset="0"/>
              </a:rPr>
              <a:t>20.10.2017, hotel Bešeňová***, Bešeňová 136, 034 83</a:t>
            </a:r>
          </a:p>
        </p:txBody>
      </p:sp>
      <p:sp>
        <p:nvSpPr>
          <p:cNvPr id="20" name="BlokTextu 19">
            <a:extLst>
              <a:ext uri="{FF2B5EF4-FFF2-40B4-BE49-F238E27FC236}">
                <a16:creationId xmlns:a16="http://schemas.microsoft.com/office/drawing/2014/main" id="{0ACC3E7F-5541-408F-BE68-CCE2CFECE890}"/>
              </a:ext>
            </a:extLst>
          </p:cNvPr>
          <p:cNvSpPr txBox="1"/>
          <p:nvPr/>
        </p:nvSpPr>
        <p:spPr>
          <a:xfrm>
            <a:off x="4207683" y="2634475"/>
            <a:ext cx="5205947" cy="830997"/>
          </a:xfrm>
          <a:prstGeom prst="rect">
            <a:avLst/>
          </a:prstGeom>
          <a:noFill/>
        </p:spPr>
        <p:txBody>
          <a:bodyPr wrap="square" rtlCol="0">
            <a:spAutoFit/>
          </a:bodyPr>
          <a:lstStyle/>
          <a:p>
            <a:pPr algn="ctr"/>
            <a:r>
              <a:rPr lang="sk-SK" sz="4800" b="1" dirty="0">
                <a:solidFill>
                  <a:srgbClr val="262673"/>
                </a:solidFill>
              </a:rPr>
              <a:t>DISKUSIA</a:t>
            </a:r>
          </a:p>
        </p:txBody>
      </p:sp>
    </p:spTree>
    <p:extLst>
      <p:ext uri="{BB962C8B-B14F-4D97-AF65-F5344CB8AC3E}">
        <p14:creationId xmlns:p14="http://schemas.microsoft.com/office/powerpoint/2010/main" val="203395654"/>
      </p:ext>
    </p:extLst>
  </p:cSld>
  <p:clrMapOvr>
    <a:masterClrMapping/>
  </p:clrMapOvr>
  <mc:AlternateContent xmlns:mc="http://schemas.openxmlformats.org/markup-compatibility/2006" xmlns:p14="http://schemas.microsoft.com/office/powerpoint/2010/main">
    <mc:Choice Requires="p14">
      <p:transition spd="slow" p14:dur="125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Šípka: päťuholník 9"/>
          <p:cNvSpPr/>
          <p:nvPr/>
        </p:nvSpPr>
        <p:spPr>
          <a:xfrm>
            <a:off x="1" y="408043"/>
            <a:ext cx="9472245" cy="640172"/>
          </a:xfrm>
          <a:prstGeom prst="homePlate">
            <a:avLst/>
          </a:prstGeom>
          <a:solidFill>
            <a:srgbClr val="262673"/>
          </a:solidFill>
          <a:ln>
            <a:solidFill>
              <a:srgbClr val="26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3200" b="1" dirty="0"/>
              <a:t>   </a:t>
            </a:r>
            <a:r>
              <a:rPr lang="sk-SK" sz="2800" b="1" dirty="0" err="1"/>
              <a:t>Electronica</a:t>
            </a:r>
            <a:r>
              <a:rPr lang="sk-SK" sz="2800" b="1" dirty="0"/>
              <a:t> 2016, Mníchov</a:t>
            </a:r>
          </a:p>
        </p:txBody>
      </p:sp>
      <p:pic>
        <p:nvPicPr>
          <p:cNvPr id="2" name="Obrázok 1"/>
          <p:cNvPicPr>
            <a:picLocks noChangeAspect="1"/>
          </p:cNvPicPr>
          <p:nvPr/>
        </p:nvPicPr>
        <p:blipFill>
          <a:blip r:embed="rId2"/>
          <a:stretch>
            <a:fillRect/>
          </a:stretch>
        </p:blipFill>
        <p:spPr>
          <a:xfrm>
            <a:off x="5487741" y="1615062"/>
            <a:ext cx="2438400" cy="1219200"/>
          </a:xfrm>
          <a:prstGeom prst="rect">
            <a:avLst/>
          </a:prstGeom>
        </p:spPr>
      </p:pic>
      <p:pic>
        <p:nvPicPr>
          <p:cNvPr id="8195" name="ADFA2050-874D-4D91-B950-57553E6E0094" descr="B7148A03-16F6-410A-A148-FB28CCF23DC9@TendaAP"/>
          <p:cNvPicPr>
            <a:picLocks noChangeAspect="1" noChangeArrowheads="1"/>
          </p:cNvPicPr>
          <p:nvPr/>
        </p:nvPicPr>
        <p:blipFill rotWithShape="1">
          <a:blip r:embed="rId3">
            <a:extLst>
              <a:ext uri="{28A0092B-C50C-407E-A947-70E740481C1C}">
                <a14:useLocalDpi xmlns:a14="http://schemas.microsoft.com/office/drawing/2010/main" val="0"/>
              </a:ext>
            </a:extLst>
          </a:blip>
          <a:srcRect r="16597"/>
          <a:stretch/>
        </p:blipFill>
        <p:spPr bwMode="auto">
          <a:xfrm rot="5400000">
            <a:off x="-665909" y="1714124"/>
            <a:ext cx="5809785" cy="4477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dĺžnik 2"/>
          <p:cNvSpPr/>
          <p:nvPr/>
        </p:nvSpPr>
        <p:spPr>
          <a:xfrm>
            <a:off x="5487741" y="3401109"/>
            <a:ext cx="5092056" cy="2585323"/>
          </a:xfrm>
          <a:prstGeom prst="rect">
            <a:avLst/>
          </a:prstGeom>
        </p:spPr>
        <p:txBody>
          <a:bodyPr wrap="square">
            <a:spAutoFit/>
          </a:bodyPr>
          <a:lstStyle/>
          <a:p>
            <a:pPr>
              <a:lnSpc>
                <a:spcPct val="150000"/>
              </a:lnSpc>
            </a:pPr>
            <a:r>
              <a:rPr lang="sk-SK" dirty="0">
                <a:latin typeface="Arial" pitchFamily="34" charset="0"/>
                <a:cs typeface="Arial" pitchFamily="34" charset="0"/>
              </a:rPr>
              <a:t>V spoločnom stánku pod hlavičkou ZEP SR sa na veľtrhu predstavili spoločnosti:</a:t>
            </a:r>
          </a:p>
          <a:p>
            <a:pPr>
              <a:lnSpc>
                <a:spcPct val="150000"/>
              </a:lnSpc>
            </a:pPr>
            <a:endParaRPr lang="sk-SK" b="1" dirty="0">
              <a:latin typeface="Arial" pitchFamily="34" charset="0"/>
              <a:cs typeface="Arial" pitchFamily="34" charset="0"/>
            </a:endParaRPr>
          </a:p>
          <a:p>
            <a:pPr marL="285750" indent="-285750">
              <a:lnSpc>
                <a:spcPct val="150000"/>
              </a:lnSpc>
              <a:buFont typeface="Wingdings" panose="05000000000000000000" pitchFamily="2" charset="2"/>
              <a:buChar char="§"/>
            </a:pPr>
            <a:r>
              <a:rPr lang="sk-SK" b="1" dirty="0">
                <a:latin typeface="Arial" pitchFamily="34" charset="0"/>
                <a:cs typeface="Arial" pitchFamily="34" charset="0"/>
              </a:rPr>
              <a:t>TESLA Liptovský Hrádok </a:t>
            </a:r>
            <a:r>
              <a:rPr lang="sk-SK" b="1" dirty="0" err="1">
                <a:latin typeface="Arial" pitchFamily="34" charset="0"/>
                <a:cs typeface="Arial" pitchFamily="34" charset="0"/>
              </a:rPr>
              <a:t>a.s</a:t>
            </a:r>
            <a:r>
              <a:rPr lang="sk-SK" b="1" dirty="0">
                <a:latin typeface="Arial" pitchFamily="34" charset="0"/>
                <a:cs typeface="Arial" pitchFamily="34" charset="0"/>
              </a:rPr>
              <a:t>. </a:t>
            </a:r>
          </a:p>
          <a:p>
            <a:pPr marL="285750" indent="-285750">
              <a:lnSpc>
                <a:spcPct val="150000"/>
              </a:lnSpc>
              <a:buFont typeface="Wingdings" panose="05000000000000000000" pitchFamily="2" charset="2"/>
              <a:buChar char="§"/>
            </a:pPr>
            <a:r>
              <a:rPr lang="sk-SK" b="1" dirty="0" err="1">
                <a:latin typeface="Arial" pitchFamily="34" charset="0"/>
                <a:cs typeface="Arial" pitchFamily="34" charset="0"/>
              </a:rPr>
              <a:t>GAMAaluminium</a:t>
            </a:r>
            <a:r>
              <a:rPr lang="sk-SK" b="1" dirty="0">
                <a:latin typeface="Arial" pitchFamily="34" charset="0"/>
                <a:cs typeface="Arial" pitchFamily="34" charset="0"/>
              </a:rPr>
              <a:t>, s.r.o.</a:t>
            </a:r>
          </a:p>
          <a:p>
            <a:pPr marL="285750" indent="-285750">
              <a:lnSpc>
                <a:spcPct val="150000"/>
              </a:lnSpc>
              <a:buFont typeface="Wingdings" panose="05000000000000000000" pitchFamily="2" charset="2"/>
              <a:buChar char="§"/>
            </a:pPr>
            <a:r>
              <a:rPr lang="sk-SK" b="1" dirty="0">
                <a:latin typeface="Arial" pitchFamily="34" charset="0"/>
                <a:cs typeface="Arial" pitchFamily="34" charset="0"/>
              </a:rPr>
              <a:t>QESS, s.r.o.</a:t>
            </a:r>
          </a:p>
        </p:txBody>
      </p:sp>
      <p:pic>
        <p:nvPicPr>
          <p:cNvPr id="8" name="Obrázok 7">
            <a:extLst>
              <a:ext uri="{FF2B5EF4-FFF2-40B4-BE49-F238E27FC236}">
                <a16:creationId xmlns:a16="http://schemas.microsoft.com/office/drawing/2014/main" id="{3DE2AE48-A198-4038-8C2B-7C97B26424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0215" y="408043"/>
            <a:ext cx="2527054" cy="644379"/>
          </a:xfrm>
          <a:prstGeom prst="rect">
            <a:avLst/>
          </a:prstGeom>
        </p:spPr>
      </p:pic>
    </p:spTree>
    <p:extLst>
      <p:ext uri="{BB962C8B-B14F-4D97-AF65-F5344CB8AC3E}">
        <p14:creationId xmlns:p14="http://schemas.microsoft.com/office/powerpoint/2010/main" val="1520345086"/>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Šípka: päťuholník 9"/>
          <p:cNvSpPr/>
          <p:nvPr/>
        </p:nvSpPr>
        <p:spPr>
          <a:xfrm>
            <a:off x="0" y="249582"/>
            <a:ext cx="9741470" cy="515882"/>
          </a:xfrm>
          <a:prstGeom prst="homePlate">
            <a:avLst/>
          </a:prstGeom>
          <a:solidFill>
            <a:srgbClr val="262673"/>
          </a:solidFill>
          <a:ln>
            <a:solidFill>
              <a:srgbClr val="26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3200" b="1" dirty="0"/>
              <a:t>  </a:t>
            </a:r>
            <a:r>
              <a:rPr lang="sk-SK" sz="2800" b="1" dirty="0"/>
              <a:t>AMPER 2017 - vizualizácia spoločného stánku</a:t>
            </a:r>
          </a:p>
        </p:txBody>
      </p:sp>
      <p:pic>
        <p:nvPicPr>
          <p:cNvPr id="15" name="Obrázok 14"/>
          <p:cNvPicPr>
            <a:picLocks noChangeAspect="1"/>
          </p:cNvPicPr>
          <p:nvPr/>
        </p:nvPicPr>
        <p:blipFill rotWithShape="1">
          <a:blip r:embed="rId2"/>
          <a:srcRect l="17901" t="22901" r="36179" b="12469"/>
          <a:stretch/>
        </p:blipFill>
        <p:spPr>
          <a:xfrm>
            <a:off x="631517" y="1077681"/>
            <a:ext cx="7192641" cy="5441214"/>
          </a:xfrm>
          <a:prstGeom prst="rect">
            <a:avLst/>
          </a:prstGeom>
        </p:spPr>
      </p:pic>
      <p:pic>
        <p:nvPicPr>
          <p:cNvPr id="9" name="Obrázok 8"/>
          <p:cNvPicPr>
            <a:picLocks noChangeAspect="1"/>
          </p:cNvPicPr>
          <p:nvPr/>
        </p:nvPicPr>
        <p:blipFill>
          <a:blip r:embed="rId3"/>
          <a:stretch>
            <a:fillRect/>
          </a:stretch>
        </p:blipFill>
        <p:spPr>
          <a:xfrm>
            <a:off x="9741470" y="2207490"/>
            <a:ext cx="1905000" cy="1905000"/>
          </a:xfrm>
          <a:prstGeom prst="rect">
            <a:avLst/>
          </a:prstGeom>
        </p:spPr>
      </p:pic>
      <p:pic>
        <p:nvPicPr>
          <p:cNvPr id="14" name="Obrázok 13"/>
          <p:cNvPicPr>
            <a:picLocks noChangeAspect="1"/>
          </p:cNvPicPr>
          <p:nvPr/>
        </p:nvPicPr>
        <p:blipFill rotWithShape="1">
          <a:blip r:embed="rId4"/>
          <a:srcRect l="13019" t="22686" r="31722" b="15446"/>
          <a:stretch/>
        </p:blipFill>
        <p:spPr>
          <a:xfrm>
            <a:off x="150081" y="1077681"/>
            <a:ext cx="9274175" cy="5581130"/>
          </a:xfrm>
          <a:prstGeom prst="rect">
            <a:avLst/>
          </a:prstGeom>
        </p:spPr>
      </p:pic>
      <p:pic>
        <p:nvPicPr>
          <p:cNvPr id="2" name="Obrázok 1"/>
          <p:cNvPicPr>
            <a:picLocks noChangeAspect="1"/>
          </p:cNvPicPr>
          <p:nvPr/>
        </p:nvPicPr>
        <p:blipFill rotWithShape="1">
          <a:blip r:embed="rId5"/>
          <a:srcRect r="1063"/>
          <a:stretch/>
        </p:blipFill>
        <p:spPr>
          <a:xfrm>
            <a:off x="150081" y="1077681"/>
            <a:ext cx="9274176" cy="5581130"/>
          </a:xfrm>
          <a:prstGeom prst="rect">
            <a:avLst/>
          </a:prstGeom>
        </p:spPr>
      </p:pic>
      <p:pic>
        <p:nvPicPr>
          <p:cNvPr id="16" name="Obrázok 15"/>
          <p:cNvPicPr>
            <a:picLocks noChangeAspect="1"/>
          </p:cNvPicPr>
          <p:nvPr/>
        </p:nvPicPr>
        <p:blipFill rotWithShape="1">
          <a:blip r:embed="rId6"/>
          <a:srcRect l="5248" t="9165" r="9896" b="18589"/>
          <a:stretch/>
        </p:blipFill>
        <p:spPr>
          <a:xfrm>
            <a:off x="150080" y="1077681"/>
            <a:ext cx="9274175" cy="5592656"/>
          </a:xfrm>
          <a:prstGeom prst="rect">
            <a:avLst/>
          </a:prstGeom>
        </p:spPr>
      </p:pic>
      <p:pic>
        <p:nvPicPr>
          <p:cNvPr id="17" name="Obrázok 16"/>
          <p:cNvPicPr>
            <a:picLocks noChangeAspect="1"/>
          </p:cNvPicPr>
          <p:nvPr/>
        </p:nvPicPr>
        <p:blipFill rotWithShape="1">
          <a:blip r:embed="rId7"/>
          <a:srcRect l="12524" t="22686" r="31512" b="14524"/>
          <a:stretch/>
        </p:blipFill>
        <p:spPr>
          <a:xfrm>
            <a:off x="150078" y="1077681"/>
            <a:ext cx="9274177" cy="5592912"/>
          </a:xfrm>
          <a:prstGeom prst="rect">
            <a:avLst/>
          </a:prstGeom>
        </p:spPr>
      </p:pic>
      <p:pic>
        <p:nvPicPr>
          <p:cNvPr id="11" name="Obrázok 10">
            <a:extLst>
              <a:ext uri="{FF2B5EF4-FFF2-40B4-BE49-F238E27FC236}">
                <a16:creationId xmlns:a16="http://schemas.microsoft.com/office/drawing/2014/main" id="{1807DCBF-5C94-41BF-8CB0-5A633A1F28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2600" y="213788"/>
            <a:ext cx="2303870" cy="587469"/>
          </a:xfrm>
          <a:prstGeom prst="rect">
            <a:avLst/>
          </a:prstGeom>
        </p:spPr>
      </p:pic>
    </p:spTree>
    <p:extLst>
      <p:ext uri="{BB962C8B-B14F-4D97-AF65-F5344CB8AC3E}">
        <p14:creationId xmlns:p14="http://schemas.microsoft.com/office/powerpoint/2010/main" val="418771746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175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1000"/>
                                        <p:tgtEl>
                                          <p:spTgt spid="14"/>
                                        </p:tgtEl>
                                      </p:cBhvr>
                                    </p:animEffect>
                                  </p:childTnLst>
                                </p:cTn>
                              </p:par>
                            </p:childTnLst>
                          </p:cTn>
                        </p:par>
                        <p:par>
                          <p:cTn id="8" fill="hold">
                            <p:stCondLst>
                              <p:cond delay="2750"/>
                            </p:stCondLst>
                            <p:childTnLst>
                              <p:par>
                                <p:cTn id="9" presetID="14" presetClass="entr" presetSubtype="10" fill="hold" nodeType="afterEffect">
                                  <p:stCondLst>
                                    <p:cond delay="175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1000"/>
                                        <p:tgtEl>
                                          <p:spTgt spid="2"/>
                                        </p:tgtEl>
                                      </p:cBhvr>
                                    </p:animEffect>
                                  </p:childTnLst>
                                </p:cTn>
                              </p:par>
                            </p:childTnLst>
                          </p:cTn>
                        </p:par>
                        <p:par>
                          <p:cTn id="12" fill="hold">
                            <p:stCondLst>
                              <p:cond delay="5500"/>
                            </p:stCondLst>
                            <p:childTnLst>
                              <p:par>
                                <p:cTn id="13" presetID="14" presetClass="entr" presetSubtype="10" fill="hold" nodeType="afterEffect">
                                  <p:stCondLst>
                                    <p:cond delay="175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1000"/>
                                        <p:tgtEl>
                                          <p:spTgt spid="16"/>
                                        </p:tgtEl>
                                      </p:cBhvr>
                                    </p:animEffect>
                                  </p:childTnLst>
                                </p:cTn>
                              </p:par>
                            </p:childTnLst>
                          </p:cTn>
                        </p:par>
                        <p:par>
                          <p:cTn id="16" fill="hold">
                            <p:stCondLst>
                              <p:cond delay="8250"/>
                            </p:stCondLst>
                            <p:childTnLst>
                              <p:par>
                                <p:cTn id="17" presetID="14" presetClass="entr" presetSubtype="10" fill="hold" nodeType="afterEffect">
                                  <p:stCondLst>
                                    <p:cond delay="175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ok 8"/>
          <p:cNvPicPr>
            <a:picLocks noChangeAspect="1"/>
          </p:cNvPicPr>
          <p:nvPr/>
        </p:nvPicPr>
        <p:blipFill>
          <a:blip r:embed="rId2"/>
          <a:stretch>
            <a:fillRect/>
          </a:stretch>
        </p:blipFill>
        <p:spPr>
          <a:xfrm>
            <a:off x="9763974" y="4638675"/>
            <a:ext cx="1905000" cy="1905000"/>
          </a:xfrm>
          <a:prstGeom prst="rect">
            <a:avLst/>
          </a:prstGeom>
        </p:spPr>
      </p:pic>
      <p:pic>
        <p:nvPicPr>
          <p:cNvPr id="4" name="Obrázok 3"/>
          <p:cNvPicPr>
            <a:picLocks noChangeAspect="1"/>
          </p:cNvPicPr>
          <p:nvPr/>
        </p:nvPicPr>
        <p:blipFill rotWithShape="1">
          <a:blip r:embed="rId3">
            <a:extLst>
              <a:ext uri="{28A0092B-C50C-407E-A947-70E740481C1C}">
                <a14:useLocalDpi xmlns:a14="http://schemas.microsoft.com/office/drawing/2010/main" val="0"/>
              </a:ext>
            </a:extLst>
          </a:blip>
          <a:srcRect b="4570"/>
          <a:stretch/>
        </p:blipFill>
        <p:spPr>
          <a:xfrm>
            <a:off x="342900" y="333136"/>
            <a:ext cx="8677275" cy="6210539"/>
          </a:xfrm>
          <a:prstGeom prst="rect">
            <a:avLst/>
          </a:prstGeom>
        </p:spPr>
      </p:pic>
      <p:sp>
        <p:nvSpPr>
          <p:cNvPr id="5" name="BlokTextu 4"/>
          <p:cNvSpPr txBox="1"/>
          <p:nvPr/>
        </p:nvSpPr>
        <p:spPr>
          <a:xfrm>
            <a:off x="9595122" y="1920606"/>
            <a:ext cx="2147453" cy="369332"/>
          </a:xfrm>
          <a:prstGeom prst="rect">
            <a:avLst/>
          </a:prstGeom>
          <a:noFill/>
        </p:spPr>
        <p:txBody>
          <a:bodyPr wrap="square" rtlCol="0">
            <a:spAutoFit/>
          </a:bodyPr>
          <a:lstStyle/>
          <a:p>
            <a:r>
              <a:rPr lang="sk-SK" dirty="0">
                <a:solidFill>
                  <a:srgbClr val="262673"/>
                </a:solidFill>
              </a:rPr>
              <a:t>SPOLOČNÝ STÁNOK</a:t>
            </a:r>
          </a:p>
        </p:txBody>
      </p:sp>
      <p:sp>
        <p:nvSpPr>
          <p:cNvPr id="7" name="Obdĺžnik 6"/>
          <p:cNvSpPr/>
          <p:nvPr/>
        </p:nvSpPr>
        <p:spPr>
          <a:xfrm>
            <a:off x="9611574" y="2448643"/>
            <a:ext cx="2332776" cy="1200329"/>
          </a:xfrm>
          <a:prstGeom prst="rect">
            <a:avLst/>
          </a:prstGeom>
        </p:spPr>
        <p:txBody>
          <a:bodyPr wrap="square">
            <a:spAutoFit/>
          </a:bodyPr>
          <a:lstStyle/>
          <a:p>
            <a:pPr>
              <a:lnSpc>
                <a:spcPct val="150000"/>
              </a:lnSpc>
            </a:pPr>
            <a:r>
              <a:rPr lang="sk-SK" sz="1200" dirty="0">
                <a:solidFill>
                  <a:srgbClr val="262673"/>
                </a:solidFill>
                <a:latin typeface="Arial" pitchFamily="34" charset="0"/>
                <a:cs typeface="Arial" pitchFamily="34" charset="0"/>
              </a:rPr>
              <a:t>MURAT, s.r.o. </a:t>
            </a:r>
          </a:p>
          <a:p>
            <a:pPr>
              <a:lnSpc>
                <a:spcPct val="150000"/>
              </a:lnSpc>
            </a:pPr>
            <a:r>
              <a:rPr lang="sk-SK" sz="1200" dirty="0">
                <a:solidFill>
                  <a:srgbClr val="262673"/>
                </a:solidFill>
                <a:latin typeface="Arial" pitchFamily="34" charset="0"/>
                <a:cs typeface="Arial" pitchFamily="34" charset="0"/>
              </a:rPr>
              <a:t>TESLA Liptovský Hrádok </a:t>
            </a:r>
            <a:r>
              <a:rPr lang="sk-SK" sz="1200" dirty="0" err="1">
                <a:solidFill>
                  <a:srgbClr val="262673"/>
                </a:solidFill>
                <a:latin typeface="Arial" pitchFamily="34" charset="0"/>
                <a:cs typeface="Arial" pitchFamily="34" charset="0"/>
              </a:rPr>
              <a:t>a.s</a:t>
            </a:r>
            <a:r>
              <a:rPr lang="sk-SK" sz="1200" dirty="0">
                <a:solidFill>
                  <a:srgbClr val="262673"/>
                </a:solidFill>
                <a:latin typeface="Arial" pitchFamily="34" charset="0"/>
                <a:cs typeface="Arial" pitchFamily="34" charset="0"/>
              </a:rPr>
              <a:t>. </a:t>
            </a:r>
          </a:p>
          <a:p>
            <a:pPr>
              <a:lnSpc>
                <a:spcPct val="150000"/>
              </a:lnSpc>
            </a:pPr>
            <a:r>
              <a:rPr lang="sk-SK" sz="1200" dirty="0">
                <a:solidFill>
                  <a:srgbClr val="262673"/>
                </a:solidFill>
                <a:latin typeface="Arial" pitchFamily="34" charset="0"/>
                <a:cs typeface="Arial" pitchFamily="34" charset="0"/>
              </a:rPr>
              <a:t>VUKI </a:t>
            </a:r>
            <a:r>
              <a:rPr lang="sk-SK" sz="1200" dirty="0" err="1">
                <a:solidFill>
                  <a:srgbClr val="262673"/>
                </a:solidFill>
                <a:latin typeface="Arial" pitchFamily="34" charset="0"/>
                <a:cs typeface="Arial" pitchFamily="34" charset="0"/>
              </a:rPr>
              <a:t>a.s</a:t>
            </a:r>
            <a:r>
              <a:rPr lang="sk-SK" sz="1200" dirty="0">
                <a:solidFill>
                  <a:srgbClr val="262673"/>
                </a:solidFill>
                <a:latin typeface="Arial" pitchFamily="34" charset="0"/>
                <a:cs typeface="Arial" pitchFamily="34" charset="0"/>
              </a:rPr>
              <a:t>.</a:t>
            </a:r>
          </a:p>
          <a:p>
            <a:pPr>
              <a:lnSpc>
                <a:spcPct val="150000"/>
              </a:lnSpc>
            </a:pPr>
            <a:r>
              <a:rPr lang="nn-NO" sz="1200" dirty="0">
                <a:solidFill>
                  <a:srgbClr val="262673"/>
                </a:solidFill>
                <a:latin typeface="Arial" pitchFamily="34" charset="0"/>
                <a:cs typeface="Arial" pitchFamily="34" charset="0"/>
              </a:rPr>
              <a:t>ZTS Elektronika SKS s.r.o.</a:t>
            </a:r>
            <a:endParaRPr lang="sk-SK" sz="1200" dirty="0">
              <a:solidFill>
                <a:srgbClr val="262673"/>
              </a:solidFill>
              <a:latin typeface="Arial" pitchFamily="34" charset="0"/>
              <a:cs typeface="Arial" pitchFamily="34" charset="0"/>
            </a:endParaRPr>
          </a:p>
        </p:txBody>
      </p:sp>
      <p:pic>
        <p:nvPicPr>
          <p:cNvPr id="8" name="Obrázok 7">
            <a:extLst>
              <a:ext uri="{FF2B5EF4-FFF2-40B4-BE49-F238E27FC236}">
                <a16:creationId xmlns:a16="http://schemas.microsoft.com/office/drawing/2014/main" id="{BA8666F6-D3FF-47F1-BBE7-E89D4BEECC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5104" y="343434"/>
            <a:ext cx="2303870" cy="587469"/>
          </a:xfrm>
          <a:prstGeom prst="rect">
            <a:avLst/>
          </a:prstGeom>
        </p:spPr>
      </p:pic>
    </p:spTree>
    <p:extLst>
      <p:ext uri="{BB962C8B-B14F-4D97-AF65-F5344CB8AC3E}">
        <p14:creationId xmlns:p14="http://schemas.microsoft.com/office/powerpoint/2010/main" val="940076159"/>
      </p:ext>
    </p:extLst>
  </p:cSld>
  <p:clrMapOvr>
    <a:masterClrMapping/>
  </p:clrMapOvr>
  <p:transition spd="slow">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Šípka: päťuholník 9"/>
          <p:cNvSpPr/>
          <p:nvPr/>
        </p:nvSpPr>
        <p:spPr>
          <a:xfrm>
            <a:off x="0" y="206450"/>
            <a:ext cx="10136038" cy="505969"/>
          </a:xfrm>
          <a:prstGeom prst="homePlate">
            <a:avLst/>
          </a:prstGeom>
          <a:solidFill>
            <a:srgbClr val="262673"/>
          </a:solidFill>
          <a:ln>
            <a:solidFill>
              <a:srgbClr val="262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sz="3200" b="1" dirty="0"/>
              <a:t>    </a:t>
            </a:r>
            <a:r>
              <a:rPr lang="sk-SK" sz="2800" b="1" dirty="0"/>
              <a:t>Medzinárodný strojársky veľtrh 2017, Brno</a:t>
            </a:r>
          </a:p>
        </p:txBody>
      </p:sp>
      <p:sp>
        <p:nvSpPr>
          <p:cNvPr id="3" name="Obdĺžnik 2"/>
          <p:cNvSpPr/>
          <p:nvPr/>
        </p:nvSpPr>
        <p:spPr>
          <a:xfrm>
            <a:off x="380133" y="1096971"/>
            <a:ext cx="8738451" cy="2185214"/>
          </a:xfrm>
          <a:prstGeom prst="rect">
            <a:avLst/>
          </a:prstGeom>
        </p:spPr>
        <p:txBody>
          <a:bodyPr wrap="square">
            <a:spAutoFit/>
          </a:bodyPr>
          <a:lstStyle/>
          <a:p>
            <a:pPr>
              <a:spcAft>
                <a:spcPts val="1200"/>
              </a:spcAft>
            </a:pPr>
            <a:r>
              <a:rPr lang="sk-SK" dirty="0">
                <a:solidFill>
                  <a:srgbClr val="262673"/>
                </a:solidFill>
                <a:latin typeface="Arial" pitchFamily="34" charset="0"/>
                <a:cs typeface="Arial" pitchFamily="34" charset="0"/>
              </a:rPr>
              <a:t>V spoločnom stánku pod hlavičkou ZEP SR sa na veľtrhu predstavili spoločnosti:</a:t>
            </a:r>
          </a:p>
          <a:p>
            <a:pPr lvl="0">
              <a:lnSpc>
                <a:spcPct val="200000"/>
              </a:lnSpc>
              <a:defRPr/>
            </a:pPr>
            <a:r>
              <a:rPr lang="sk-SK" b="1" dirty="0">
                <a:solidFill>
                  <a:srgbClr val="262673"/>
                </a:solidFill>
              </a:rPr>
              <a:t>                                 </a:t>
            </a:r>
            <a:r>
              <a:rPr lang="en-US" b="1" dirty="0">
                <a:solidFill>
                  <a:srgbClr val="262673"/>
                </a:solidFill>
              </a:rPr>
              <a:t>PPI ADHESIVE PRODUCTS (C.E.) s.r.o.</a:t>
            </a:r>
            <a:r>
              <a:rPr lang="sk-SK" b="1" dirty="0">
                <a:solidFill>
                  <a:srgbClr val="262673"/>
                </a:solidFill>
              </a:rPr>
              <a:t>, Banská Bystrica</a:t>
            </a:r>
          </a:p>
          <a:p>
            <a:pPr lvl="0">
              <a:lnSpc>
                <a:spcPct val="200000"/>
              </a:lnSpc>
              <a:defRPr/>
            </a:pPr>
            <a:r>
              <a:rPr lang="sk-SK" b="1" dirty="0">
                <a:solidFill>
                  <a:srgbClr val="262673"/>
                </a:solidFill>
              </a:rPr>
              <a:t>                                 TESLA Liptovský Hrádok </a:t>
            </a:r>
            <a:r>
              <a:rPr lang="sk-SK" b="1" dirty="0" err="1">
                <a:solidFill>
                  <a:srgbClr val="262673"/>
                </a:solidFill>
              </a:rPr>
              <a:t>a.s</a:t>
            </a:r>
            <a:r>
              <a:rPr lang="sk-SK" b="1" dirty="0">
                <a:solidFill>
                  <a:srgbClr val="262673"/>
                </a:solidFill>
              </a:rPr>
              <a:t>., Liptovský Hrádok</a:t>
            </a:r>
          </a:p>
          <a:p>
            <a:pPr lvl="0">
              <a:lnSpc>
                <a:spcPct val="200000"/>
              </a:lnSpc>
              <a:defRPr/>
            </a:pPr>
            <a:r>
              <a:rPr lang="sk-SK" b="1" dirty="0">
                <a:solidFill>
                  <a:srgbClr val="262673"/>
                </a:solidFill>
              </a:rPr>
              <a:t>                                 </a:t>
            </a:r>
            <a:r>
              <a:rPr lang="nn-NO" b="1" dirty="0">
                <a:solidFill>
                  <a:srgbClr val="262673"/>
                </a:solidFill>
              </a:rPr>
              <a:t>ZTS Elektronika SKS s.r.o.</a:t>
            </a:r>
            <a:r>
              <a:rPr lang="sk-SK" b="1" dirty="0">
                <a:solidFill>
                  <a:srgbClr val="262673"/>
                </a:solidFill>
              </a:rPr>
              <a:t>, Nová Dubnica</a:t>
            </a:r>
          </a:p>
        </p:txBody>
      </p:sp>
      <p:pic>
        <p:nvPicPr>
          <p:cNvPr id="11" name="Obrázok 10">
            <a:extLst>
              <a:ext uri="{FF2B5EF4-FFF2-40B4-BE49-F238E27FC236}">
                <a16:creationId xmlns:a16="http://schemas.microsoft.com/office/drawing/2014/main" id="{E9D94632-2B08-4171-96DC-D11B4932EC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9591" y="206450"/>
            <a:ext cx="2029585" cy="517529"/>
          </a:xfrm>
          <a:prstGeom prst="rect">
            <a:avLst/>
          </a:prstGeom>
        </p:spPr>
      </p:pic>
      <p:pic>
        <p:nvPicPr>
          <p:cNvPr id="7" name="Obrázok 6">
            <a:extLst>
              <a:ext uri="{FF2B5EF4-FFF2-40B4-BE49-F238E27FC236}">
                <a16:creationId xmlns:a16="http://schemas.microsoft.com/office/drawing/2014/main" id="{A6B77136-2DA2-461D-8091-6E2DBE1AA0BC}"/>
              </a:ext>
            </a:extLst>
          </p:cNvPr>
          <p:cNvPicPr>
            <a:picLocks noChangeAspect="1"/>
          </p:cNvPicPr>
          <p:nvPr/>
        </p:nvPicPr>
        <p:blipFill>
          <a:blip r:embed="rId3"/>
          <a:stretch>
            <a:fillRect/>
          </a:stretch>
        </p:blipFill>
        <p:spPr>
          <a:xfrm>
            <a:off x="1094743" y="4618008"/>
            <a:ext cx="1109365" cy="1109365"/>
          </a:xfrm>
          <a:prstGeom prst="rect">
            <a:avLst/>
          </a:prstGeom>
        </p:spPr>
      </p:pic>
      <p:sp>
        <p:nvSpPr>
          <p:cNvPr id="8" name="BlokTextu 7">
            <a:extLst>
              <a:ext uri="{FF2B5EF4-FFF2-40B4-BE49-F238E27FC236}">
                <a16:creationId xmlns:a16="http://schemas.microsoft.com/office/drawing/2014/main" id="{6BDC8EDF-88D4-406F-AD45-C6893EE8FF3B}"/>
              </a:ext>
            </a:extLst>
          </p:cNvPr>
          <p:cNvSpPr txBox="1"/>
          <p:nvPr/>
        </p:nvSpPr>
        <p:spPr>
          <a:xfrm>
            <a:off x="2519772" y="4878368"/>
            <a:ext cx="2068421" cy="738664"/>
          </a:xfrm>
          <a:prstGeom prst="rect">
            <a:avLst/>
          </a:prstGeom>
          <a:noFill/>
        </p:spPr>
        <p:txBody>
          <a:bodyPr wrap="square" rtlCol="0">
            <a:spAutoFit/>
          </a:bodyPr>
          <a:lstStyle/>
          <a:p>
            <a:pPr algn="ctr"/>
            <a:r>
              <a:rPr lang="sk-SK" sz="2400" b="1" dirty="0">
                <a:solidFill>
                  <a:srgbClr val="262673"/>
                </a:solidFill>
              </a:rPr>
              <a:t>9. - 13.10.2017</a:t>
            </a:r>
          </a:p>
          <a:p>
            <a:pPr algn="ctr"/>
            <a:r>
              <a:rPr lang="sk-SK" dirty="0">
                <a:solidFill>
                  <a:srgbClr val="262673"/>
                </a:solidFill>
              </a:rPr>
              <a:t>BVV, Brno</a:t>
            </a:r>
          </a:p>
        </p:txBody>
      </p:sp>
      <p:pic>
        <p:nvPicPr>
          <p:cNvPr id="13" name="Obrázok 12">
            <a:extLst>
              <a:ext uri="{FF2B5EF4-FFF2-40B4-BE49-F238E27FC236}">
                <a16:creationId xmlns:a16="http://schemas.microsoft.com/office/drawing/2014/main" id="{34DE880B-364F-43DB-AEB5-3DF68FBFD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221" y="1780407"/>
            <a:ext cx="669589" cy="329491"/>
          </a:xfrm>
          <a:prstGeom prst="rect">
            <a:avLst/>
          </a:prstGeom>
        </p:spPr>
      </p:pic>
      <p:pic>
        <p:nvPicPr>
          <p:cNvPr id="14" name="Obrázok 13">
            <a:extLst>
              <a:ext uri="{FF2B5EF4-FFF2-40B4-BE49-F238E27FC236}">
                <a16:creationId xmlns:a16="http://schemas.microsoft.com/office/drawing/2014/main" id="{4EAEFCBE-AF6C-43D0-92E7-B5B851295B68}"/>
              </a:ext>
            </a:extLst>
          </p:cNvPr>
          <p:cNvPicPr>
            <a:picLocks noChangeAspect="1"/>
          </p:cNvPicPr>
          <p:nvPr/>
        </p:nvPicPr>
        <p:blipFill rotWithShape="1">
          <a:blip r:embed="rId5">
            <a:extLst>
              <a:ext uri="{28A0092B-C50C-407E-A947-70E740481C1C}">
                <a14:useLocalDpi xmlns:a14="http://schemas.microsoft.com/office/drawing/2010/main" val="0"/>
              </a:ext>
            </a:extLst>
          </a:blip>
          <a:srcRect l="20713" t="42659" r="26046" b="43611"/>
          <a:stretch/>
        </p:blipFill>
        <p:spPr>
          <a:xfrm>
            <a:off x="579646" y="2255799"/>
            <a:ext cx="1260740" cy="459897"/>
          </a:xfrm>
          <a:prstGeom prst="rect">
            <a:avLst/>
          </a:prstGeom>
        </p:spPr>
      </p:pic>
      <p:pic>
        <p:nvPicPr>
          <p:cNvPr id="15" name="Obrázok 14">
            <a:extLst>
              <a:ext uri="{FF2B5EF4-FFF2-40B4-BE49-F238E27FC236}">
                <a16:creationId xmlns:a16="http://schemas.microsoft.com/office/drawing/2014/main" id="{61795862-E20E-4DB7-99C4-3568B4DB57C9}"/>
              </a:ext>
            </a:extLst>
          </p:cNvPr>
          <p:cNvPicPr>
            <a:picLocks noChangeAspect="1"/>
          </p:cNvPicPr>
          <p:nvPr/>
        </p:nvPicPr>
        <p:blipFill rotWithShape="1">
          <a:blip r:embed="rId6">
            <a:extLst>
              <a:ext uri="{28A0092B-C50C-407E-A947-70E740481C1C}">
                <a14:useLocalDpi xmlns:a14="http://schemas.microsoft.com/office/drawing/2010/main" val="0"/>
              </a:ext>
            </a:extLst>
          </a:blip>
          <a:srcRect l="12320" t="23821" r="12877" b="25826"/>
          <a:stretch/>
        </p:blipFill>
        <p:spPr>
          <a:xfrm>
            <a:off x="380133" y="2806440"/>
            <a:ext cx="1659768" cy="427571"/>
          </a:xfrm>
          <a:prstGeom prst="rect">
            <a:avLst/>
          </a:prstGeom>
        </p:spPr>
      </p:pic>
      <p:pic>
        <p:nvPicPr>
          <p:cNvPr id="17" name="Obrázok 16" descr="C:\Users\Firemný PC\AppData\Local\Microsoft\Windows\INetCache\Content.Word\ZEP-viz1.jpg">
            <a:extLst>
              <a:ext uri="{FF2B5EF4-FFF2-40B4-BE49-F238E27FC236}">
                <a16:creationId xmlns:a16="http://schemas.microsoft.com/office/drawing/2014/main" id="{A1F4043C-01EE-4E8F-942D-90D14E347DB4}"/>
              </a:ext>
            </a:extLst>
          </p:cNvPr>
          <p:cNvPicPr/>
          <p:nvPr/>
        </p:nvPicPr>
        <p:blipFill rotWithShape="1">
          <a:blip r:embed="rId7">
            <a:extLst>
              <a:ext uri="{28A0092B-C50C-407E-A947-70E740481C1C}">
                <a14:useLocalDpi xmlns:a14="http://schemas.microsoft.com/office/drawing/2010/main" val="0"/>
              </a:ext>
            </a:extLst>
          </a:blip>
          <a:srcRect l="21166" r="19140"/>
          <a:stretch/>
        </p:blipFill>
        <p:spPr bwMode="auto">
          <a:xfrm>
            <a:off x="7725284" y="3157607"/>
            <a:ext cx="4023892" cy="34024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104248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750"/>
                                        <p:tgtEl>
                                          <p:spTgt spid="13"/>
                                        </p:tgtEl>
                                      </p:cBhvr>
                                    </p:animEffect>
                                  </p:childTnLst>
                                </p:cTn>
                              </p:par>
                              <p:par>
                                <p:cTn id="11" presetID="22" presetClass="entr" presetSubtype="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750"/>
                                        <p:tgtEl>
                                          <p:spTgt spid="14"/>
                                        </p:tgtEl>
                                      </p:cBhvr>
                                    </p:animEffect>
                                  </p:childTnLst>
                                </p:cTn>
                              </p:par>
                              <p:par>
                                <p:cTn id="14" presetID="22" presetClass="entr" presetSubtype="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750"/>
                                        <p:tgtEl>
                                          <p:spTgt spid="15"/>
                                        </p:tgtEl>
                                      </p:cBhvr>
                                    </p:animEffect>
                                  </p:childTnLst>
                                </p:cTn>
                              </p:par>
                              <p:par>
                                <p:cTn id="17" presetID="6" presetClass="entr" presetSubtype="32" fill="hold" nodeType="withEffect">
                                  <p:stCondLst>
                                    <p:cond delay="500"/>
                                  </p:stCondLst>
                                  <p:childTnLst>
                                    <p:set>
                                      <p:cBhvr>
                                        <p:cTn id="18" dur="1" fill="hold">
                                          <p:stCondLst>
                                            <p:cond delay="0"/>
                                          </p:stCondLst>
                                        </p:cTn>
                                        <p:tgtEl>
                                          <p:spTgt spid="17"/>
                                        </p:tgtEl>
                                        <p:attrNameLst>
                                          <p:attrName>style.visibility</p:attrName>
                                        </p:attrNameLst>
                                      </p:cBhvr>
                                      <p:to>
                                        <p:strVal val="visible"/>
                                      </p:to>
                                    </p:set>
                                    <p:animEffect transition="in" filter="circle(out)">
                                      <p:cBhvr>
                                        <p:cTn id="1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9.4"/>
</p:tagLst>
</file>

<file path=ppt/theme/theme1.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1691</TotalTime>
  <Words>2659</Words>
  <Application>Microsoft Office PowerPoint</Application>
  <PresentationFormat>Širokouhlá</PresentationFormat>
  <Paragraphs>464</Paragraphs>
  <Slides>54</Slides>
  <Notes>3</Notes>
  <HiddenSlides>0</HiddenSlides>
  <MMClips>0</MMClips>
  <ScaleCrop>false</ScaleCrop>
  <HeadingPairs>
    <vt:vector size="6" baseType="variant">
      <vt:variant>
        <vt:lpstr>Použité písma</vt:lpstr>
      </vt:variant>
      <vt:variant>
        <vt:i4>10</vt:i4>
      </vt:variant>
      <vt:variant>
        <vt:lpstr>Motív</vt:lpstr>
      </vt:variant>
      <vt:variant>
        <vt:i4>1</vt:i4>
      </vt:variant>
      <vt:variant>
        <vt:lpstr>Nadpisy snímok</vt:lpstr>
      </vt:variant>
      <vt:variant>
        <vt:i4>54</vt:i4>
      </vt:variant>
    </vt:vector>
  </HeadingPairs>
  <TitlesOfParts>
    <vt:vector size="65" baseType="lpstr">
      <vt:lpstr>MS Mincho</vt:lpstr>
      <vt:lpstr>SimSun</vt:lpstr>
      <vt:lpstr>Arial</vt:lpstr>
      <vt:lpstr>Arial Black</vt:lpstr>
      <vt:lpstr>Calibri</vt:lpstr>
      <vt:lpstr>Calibri Light</vt:lpstr>
      <vt:lpstr>Century Gothic</vt:lpstr>
      <vt:lpstr>Open Sans</vt:lpstr>
      <vt:lpstr>Times New Roman</vt:lpstr>
      <vt:lpstr>Wingdings</vt:lpstr>
      <vt:lpstr>Motív balíka Office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ZEP SR</dc:creator>
  <cp:lastModifiedBy>ZEP SR</cp:lastModifiedBy>
  <cp:revision>177</cp:revision>
  <dcterms:created xsi:type="dcterms:W3CDTF">2016-09-27T16:04:14Z</dcterms:created>
  <dcterms:modified xsi:type="dcterms:W3CDTF">2017-11-27T10:05:30Z</dcterms:modified>
</cp:coreProperties>
</file>